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3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29E9-CAEB-4DDC-8CB9-529EEFE32481}" type="datetimeFigureOut">
              <a:rPr lang="bg-BG" smtClean="0"/>
              <a:t>27.5.2016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F462C-F526-44B0-A392-E19E8BAF3FF5}" type="slidenum">
              <a:rPr lang="bg-BG" smtClean="0"/>
              <a:t>‹#›</a:t>
            </a:fld>
            <a:endParaRPr lang="bg-B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95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29E9-CAEB-4DDC-8CB9-529EEFE32481}" type="datetimeFigureOut">
              <a:rPr lang="bg-BG" smtClean="0"/>
              <a:t>27.5.2016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F462C-F526-44B0-A392-E19E8BAF3F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9661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29E9-CAEB-4DDC-8CB9-529EEFE32481}" type="datetimeFigureOut">
              <a:rPr lang="bg-BG" smtClean="0"/>
              <a:t>27.5.2016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F462C-F526-44B0-A392-E19E8BAF3F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07062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29E9-CAEB-4DDC-8CB9-529EEFE32481}" type="datetimeFigureOut">
              <a:rPr lang="bg-BG" smtClean="0"/>
              <a:t>27.5.2016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F462C-F526-44B0-A392-E19E8BAF3F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6897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29E9-CAEB-4DDC-8CB9-529EEFE32481}" type="datetimeFigureOut">
              <a:rPr lang="bg-BG" smtClean="0"/>
              <a:t>27.5.2016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F462C-F526-44B0-A392-E19E8BAF3FF5}" type="slidenum">
              <a:rPr lang="bg-BG" smtClean="0"/>
              <a:t>‹#›</a:t>
            </a:fld>
            <a:endParaRPr lang="bg-B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43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29E9-CAEB-4DDC-8CB9-529EEFE32481}" type="datetimeFigureOut">
              <a:rPr lang="bg-BG" smtClean="0"/>
              <a:t>27.5.2016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F462C-F526-44B0-A392-E19E8BAF3F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34540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29E9-CAEB-4DDC-8CB9-529EEFE32481}" type="datetimeFigureOut">
              <a:rPr lang="bg-BG" smtClean="0"/>
              <a:t>27.5.2016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F462C-F526-44B0-A392-E19E8BAF3F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7248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29E9-CAEB-4DDC-8CB9-529EEFE32481}" type="datetimeFigureOut">
              <a:rPr lang="bg-BG" smtClean="0"/>
              <a:t>27.5.2016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F462C-F526-44B0-A392-E19E8BAF3F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412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29E9-CAEB-4DDC-8CB9-529EEFE32481}" type="datetimeFigureOut">
              <a:rPr lang="bg-BG" smtClean="0"/>
              <a:t>27.5.2016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F462C-F526-44B0-A392-E19E8BAF3F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77068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8C629E9-CAEB-4DDC-8CB9-529EEFE32481}" type="datetimeFigureOut">
              <a:rPr lang="bg-BG" smtClean="0"/>
              <a:t>27.5.2016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0F462C-F526-44B0-A392-E19E8BAF3F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23460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29E9-CAEB-4DDC-8CB9-529EEFE32481}" type="datetimeFigureOut">
              <a:rPr lang="bg-BG" smtClean="0"/>
              <a:t>27.5.2016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F462C-F526-44B0-A392-E19E8BAF3FF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2507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8C629E9-CAEB-4DDC-8CB9-529EEFE32481}" type="datetimeFigureOut">
              <a:rPr lang="bg-BG" smtClean="0"/>
              <a:t>27.5.2016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10F462C-F526-44B0-A392-E19E8BAF3FF5}" type="slidenum">
              <a:rPr lang="bg-BG" smtClean="0"/>
              <a:t>‹#›</a:t>
            </a:fld>
            <a:endParaRPr lang="bg-B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64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RecSys2013: Yelp Business Rating Prediction</a:t>
            </a:r>
            <a:br>
              <a:rPr lang="bg-BG" sz="4400" dirty="0"/>
            </a:br>
            <a:r>
              <a:rPr lang="bg-BG" sz="3200" i="1" dirty="0"/>
              <a:t>Препоръчващи системи 2016</a:t>
            </a:r>
            <a:br>
              <a:rPr lang="bg-BG" sz="3200" i="1" dirty="0"/>
            </a:br>
            <a:br>
              <a:rPr lang="bg-BG" sz="3200" i="1" dirty="0"/>
            </a:br>
            <a:endParaRPr lang="bg-BG" sz="44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bg-BG" i="1" dirty="0"/>
              <a:t>Теофана Гаджева – </a:t>
            </a:r>
            <a:r>
              <a:rPr lang="bg-BG" dirty="0"/>
              <a:t>24960</a:t>
            </a:r>
          </a:p>
          <a:p>
            <a:pPr algn="r"/>
            <a:r>
              <a:rPr lang="bg-BG" i="1" dirty="0"/>
              <a:t>Валентин Змийчаров - 24952</a:t>
            </a:r>
          </a:p>
        </p:txBody>
      </p:sp>
    </p:spTree>
    <p:extLst>
      <p:ext uri="{BB962C8B-B14F-4D97-AF65-F5344CB8AC3E}">
        <p14:creationId xmlns:p14="http://schemas.microsoft.com/office/powerpoint/2010/main" val="2331863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23256" y="793524"/>
            <a:ext cx="10058400" cy="2398712"/>
          </a:xfrm>
        </p:spPr>
        <p:txBody>
          <a:bodyPr/>
          <a:lstStyle/>
          <a:p>
            <a:pPr algn="ctr"/>
            <a:r>
              <a:rPr lang="bg-BG" dirty="0"/>
              <a:t>Благодарим за вниманието!</a:t>
            </a:r>
            <a:br>
              <a:rPr lang="bg-BG" dirty="0"/>
            </a:br>
            <a:br>
              <a:rPr lang="bg-BG" dirty="0"/>
            </a:br>
            <a:r>
              <a:rPr lang="en-US" dirty="0"/>
              <a:t>Q&amp;A</a:t>
            </a:r>
            <a:endParaRPr lang="bg-BG" dirty="0"/>
          </a:p>
        </p:txBody>
      </p:sp>
      <p:pic>
        <p:nvPicPr>
          <p:cNvPr id="4" name="Shape 1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43827" y="3580352"/>
            <a:ext cx="2217257" cy="22148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0893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Тренировъчни данни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bg-BG" sz="2400" b="1" dirty="0"/>
              <a:t>11 475</a:t>
            </a:r>
            <a:r>
              <a:rPr lang="en-US" sz="2400" b="1" dirty="0"/>
              <a:t> </a:t>
            </a:r>
            <a:r>
              <a:rPr lang="bg-BG" sz="2400" b="1" dirty="0"/>
              <a:t>бизнеса </a:t>
            </a:r>
            <a:r>
              <a:rPr lang="bg-BG" sz="2400" dirty="0"/>
              <a:t>(</a:t>
            </a:r>
            <a:r>
              <a:rPr lang="en-US" sz="2400" dirty="0"/>
              <a:t>id, </a:t>
            </a:r>
            <a:r>
              <a:rPr lang="bg-BG" sz="2400" dirty="0"/>
              <a:t>адрес, отворен ли е, категории, град, брой ревюта, име, координати, звезди</a:t>
            </a:r>
            <a:r>
              <a:rPr lang="en-US" sz="24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bg-BG" sz="2400" b="1" dirty="0"/>
              <a:t>8</a:t>
            </a:r>
            <a:r>
              <a:rPr lang="en-US" sz="2400" b="1" dirty="0"/>
              <a:t> </a:t>
            </a:r>
            <a:r>
              <a:rPr lang="bg-BG" sz="2400" b="1" dirty="0"/>
              <a:t>282</a:t>
            </a:r>
            <a:r>
              <a:rPr lang="en-US" sz="2400" b="1" dirty="0"/>
              <a:t> </a:t>
            </a:r>
            <a:r>
              <a:rPr lang="en-US" sz="2400" b="1" dirty="0" err="1"/>
              <a:t>checkin</a:t>
            </a:r>
            <a:r>
              <a:rPr lang="bg-BG" sz="2400" b="1" dirty="0"/>
              <a:t>-а</a:t>
            </a:r>
            <a:r>
              <a:rPr lang="en-US" sz="2400" b="1" dirty="0"/>
              <a:t> </a:t>
            </a:r>
            <a:r>
              <a:rPr lang="bg-BG" sz="2400" dirty="0"/>
              <a:t>(бизнес </a:t>
            </a:r>
            <a:r>
              <a:rPr lang="en-US" sz="2400" dirty="0"/>
              <a:t>id, </a:t>
            </a:r>
            <a:r>
              <a:rPr lang="bg-BG" sz="2400" dirty="0"/>
              <a:t>брой отбелязвания по дни от седмицата и часове)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bg-BG" sz="2400" b="1" dirty="0"/>
              <a:t>43</a:t>
            </a:r>
            <a:r>
              <a:rPr lang="en-US" sz="2400" b="1" dirty="0"/>
              <a:t> </a:t>
            </a:r>
            <a:r>
              <a:rPr lang="bg-BG" sz="2400" b="1" dirty="0"/>
              <a:t>873</a:t>
            </a:r>
            <a:r>
              <a:rPr lang="en-US" sz="2400" b="1" dirty="0"/>
              <a:t> </a:t>
            </a:r>
            <a:r>
              <a:rPr lang="bg-BG" sz="2400" b="1" dirty="0"/>
              <a:t>потребители</a:t>
            </a:r>
            <a:r>
              <a:rPr lang="bg-BG" sz="2400" dirty="0"/>
              <a:t> (</a:t>
            </a:r>
            <a:r>
              <a:rPr lang="en-US" sz="2400" dirty="0"/>
              <a:t>id, </a:t>
            </a:r>
            <a:r>
              <a:rPr lang="bg-BG" sz="2400" dirty="0"/>
              <a:t>име, брой ревюта, средно дадени звезди, гласове: </a:t>
            </a:r>
            <a:r>
              <a:rPr lang="en-US" sz="2400" dirty="0"/>
              <a:t>funny/useful/cool)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b="1" dirty="0"/>
              <a:t>229 907 </a:t>
            </a:r>
            <a:r>
              <a:rPr lang="bg-BG" sz="2400" b="1" dirty="0"/>
              <a:t>ревюта </a:t>
            </a:r>
            <a:r>
              <a:rPr lang="bg-BG" sz="2400" dirty="0"/>
              <a:t>(</a:t>
            </a:r>
            <a:r>
              <a:rPr lang="en-US" sz="2400" dirty="0"/>
              <a:t>id, </a:t>
            </a:r>
            <a:r>
              <a:rPr lang="bg-BG" sz="2400" dirty="0"/>
              <a:t>потребител </a:t>
            </a:r>
            <a:r>
              <a:rPr lang="en-US" sz="2400" dirty="0"/>
              <a:t>id</a:t>
            </a:r>
            <a:r>
              <a:rPr lang="bg-BG" sz="2400" dirty="0"/>
              <a:t>, бизнес</a:t>
            </a:r>
            <a:r>
              <a:rPr lang="en-US" sz="2400" dirty="0"/>
              <a:t> id, </a:t>
            </a:r>
            <a:r>
              <a:rPr lang="bg-BG" sz="2400" dirty="0"/>
              <a:t>дата, текст, звезди</a:t>
            </a:r>
            <a:r>
              <a:rPr lang="en-US" sz="2400" dirty="0"/>
              <a:t>, </a:t>
            </a:r>
            <a:r>
              <a:rPr lang="bg-BG" sz="2400" dirty="0"/>
              <a:t>гласове: </a:t>
            </a:r>
            <a:r>
              <a:rPr lang="en-US" sz="2400" dirty="0"/>
              <a:t>funny/useful/cool)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416781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Тестови данни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bg-BG" sz="2400" b="1" dirty="0"/>
              <a:t>2 797</a:t>
            </a:r>
            <a:r>
              <a:rPr lang="en-US" sz="2400" b="1" dirty="0"/>
              <a:t> </a:t>
            </a:r>
            <a:r>
              <a:rPr lang="bg-BG" sz="2400" b="1" dirty="0"/>
              <a:t>бизнеса </a:t>
            </a:r>
            <a:r>
              <a:rPr lang="bg-BG" sz="2400" dirty="0"/>
              <a:t>(</a:t>
            </a:r>
            <a:r>
              <a:rPr lang="en-US" sz="2400" dirty="0"/>
              <a:t>id, </a:t>
            </a:r>
            <a:r>
              <a:rPr lang="bg-BG" sz="2400" dirty="0"/>
              <a:t>адрес, отворен ли е, категории, град, име, координати</a:t>
            </a:r>
            <a:r>
              <a:rPr lang="en-US" sz="24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bg-BG" sz="2400" b="1" dirty="0"/>
              <a:t>1 796 </a:t>
            </a:r>
            <a:r>
              <a:rPr lang="en-US" sz="2400" b="1" dirty="0" err="1"/>
              <a:t>checkin</a:t>
            </a:r>
            <a:r>
              <a:rPr lang="bg-BG" sz="2400" b="1" dirty="0"/>
              <a:t>-а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bg-BG" sz="2400" b="1" dirty="0"/>
              <a:t>9 522</a:t>
            </a:r>
            <a:r>
              <a:rPr lang="en-US" sz="2400" b="1" dirty="0"/>
              <a:t> </a:t>
            </a:r>
            <a:r>
              <a:rPr lang="bg-BG" sz="2400" b="1" dirty="0"/>
              <a:t>потребители</a:t>
            </a:r>
            <a:r>
              <a:rPr lang="bg-BG" sz="2400" dirty="0"/>
              <a:t> (</a:t>
            </a:r>
            <a:r>
              <a:rPr lang="en-US" sz="2400" dirty="0"/>
              <a:t>id, </a:t>
            </a:r>
            <a:r>
              <a:rPr lang="bg-BG" sz="2400" dirty="0"/>
              <a:t>име, брой ревюта</a:t>
            </a:r>
            <a:r>
              <a:rPr lang="en-US" sz="24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bg-BG" sz="2400" b="1" dirty="0"/>
              <a:t>36 404 ревюта </a:t>
            </a:r>
            <a:r>
              <a:rPr lang="bg-BG" sz="2400" dirty="0"/>
              <a:t>(</a:t>
            </a:r>
            <a:r>
              <a:rPr lang="en-US" sz="2400" dirty="0"/>
              <a:t>id, </a:t>
            </a:r>
            <a:r>
              <a:rPr lang="bg-BG" sz="2400" dirty="0"/>
              <a:t>потребител </a:t>
            </a:r>
            <a:r>
              <a:rPr lang="en-US" sz="2400" dirty="0"/>
              <a:t>id</a:t>
            </a:r>
            <a:r>
              <a:rPr lang="bg-BG" sz="2400" dirty="0"/>
              <a:t>, бизнес</a:t>
            </a:r>
            <a:r>
              <a:rPr lang="en-US" sz="2400" dirty="0"/>
              <a:t> id)</a:t>
            </a:r>
            <a:endParaRPr lang="bg-BG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bg-BG" sz="2400" dirty="0"/>
              <a:t> </a:t>
            </a:r>
            <a:r>
              <a:rPr lang="bg-BG" sz="2400" b="1" dirty="0">
                <a:solidFill>
                  <a:srgbClr val="FF0000"/>
                </a:solidFill>
              </a:rPr>
              <a:t>Да се предвидят звездите, дадени за всяко от тестовите ревюта!</a:t>
            </a:r>
          </a:p>
          <a:p>
            <a:pPr>
              <a:buFont typeface="Arial" panose="020B0604020202020204" pitchFamily="34" charset="0"/>
              <a:buChar char="•"/>
            </a:pP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58601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Подходи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bg-BG" sz="2400" dirty="0"/>
              <a:t> </a:t>
            </a:r>
            <a:r>
              <a:rPr lang="en-US" sz="2400" dirty="0"/>
              <a:t>User-based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Item-based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SVD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SVD++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530099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Хибридна препоръчваща система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bg-BG" sz="2400" dirty="0"/>
              <a:t> Добавяме следните параметри с по-малка тежест: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bg-BG" sz="2200" dirty="0"/>
              <a:t> Отворен ли е бизнеса в момента </a:t>
            </a:r>
            <a:r>
              <a:rPr lang="en-US" sz="2200" dirty="0"/>
              <a:t>- w1 (Open - 3.70; Closed - 3.46;)</a:t>
            </a:r>
            <a:endParaRPr lang="bg-BG" sz="2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bg-BG" sz="2200" dirty="0"/>
              <a:t> Брой ревюта</a:t>
            </a:r>
            <a:r>
              <a:rPr lang="en-US" sz="2200" dirty="0"/>
              <a:t> - w2</a:t>
            </a:r>
            <a:endParaRPr lang="bg-BG" sz="2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bg-BG" sz="2200" dirty="0"/>
              <a:t> Брой </a:t>
            </a:r>
            <a:r>
              <a:rPr lang="en-US" sz="2200" dirty="0" err="1"/>
              <a:t>checkin</a:t>
            </a:r>
            <a:r>
              <a:rPr lang="en-US" sz="2200" dirty="0"/>
              <a:t>-</a:t>
            </a:r>
            <a:r>
              <a:rPr lang="bg-BG" sz="2200" dirty="0"/>
              <a:t>а</a:t>
            </a:r>
            <a:r>
              <a:rPr lang="en-US" sz="2200" dirty="0"/>
              <a:t> - w3</a:t>
            </a:r>
            <a:endParaRPr lang="bg-BG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bg-BG" sz="2400" dirty="0"/>
              <a:t> Пример: </a:t>
            </a:r>
            <a:r>
              <a:rPr lang="en-US" sz="2400" i="1" dirty="0"/>
              <a:t>0.88 * </a:t>
            </a:r>
            <a:r>
              <a:rPr lang="bg-BG" sz="2400" i="1" dirty="0"/>
              <a:t>класификатор + 0.04 * </a:t>
            </a:r>
            <a:r>
              <a:rPr lang="en-US" sz="2400" i="1" dirty="0"/>
              <a:t>w1 + 0.04 * w2 + 0.04 * w3</a:t>
            </a:r>
            <a:endParaRPr lang="bg-BG" sz="2400" i="1" dirty="0"/>
          </a:p>
        </p:txBody>
      </p:sp>
    </p:spTree>
    <p:extLst>
      <p:ext uri="{BB962C8B-B14F-4D97-AF65-F5344CB8AC3E}">
        <p14:creationId xmlns:p14="http://schemas.microsoft.com/office/powerpoint/2010/main" val="1503207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Хибридна препоръчваща система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58" y="1856557"/>
            <a:ext cx="5153841" cy="309230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179" y="1926607"/>
            <a:ext cx="4920342" cy="29522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60015" y="5057934"/>
            <a:ext cx="4796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(0-100: 3.67; 100-200: 3.82; 200-300: 3.99; 300+: 4.04;)</a:t>
            </a:r>
            <a:endParaRPr lang="bg-BG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11212" y="5068059"/>
            <a:ext cx="52132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(0-500: 3.67; 500-1000: 3.82; 1000-1500: 3.85; 1500+: 3.76;)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1832364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574832"/>
              </p:ext>
            </p:extLst>
          </p:nvPr>
        </p:nvGraphicFramePr>
        <p:xfrm>
          <a:off x="947056" y="2107595"/>
          <a:ext cx="10262507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941">
                  <a:extLst>
                    <a:ext uri="{9D8B030D-6E8A-4147-A177-3AD203B41FA5}">
                      <a16:colId xmlns:a16="http://schemas.microsoft.com/office/drawing/2014/main" val="4159186757"/>
                    </a:ext>
                  </a:extLst>
                </a:gridCol>
                <a:gridCol w="6261566">
                  <a:extLst>
                    <a:ext uri="{9D8B030D-6E8A-4147-A177-3AD203B41FA5}">
                      <a16:colId xmlns:a16="http://schemas.microsoft.com/office/drawing/2014/main" val="2940039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sz="2400" dirty="0"/>
                        <a:t>Проблем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400" dirty="0"/>
                        <a:t>Решение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690100"/>
                  </a:ext>
                </a:extLst>
              </a:tr>
              <a:tr h="370901">
                <a:tc>
                  <a:txBody>
                    <a:bodyPr/>
                    <a:lstStyle/>
                    <a:p>
                      <a:pPr marL="0" marR="0" lvl="1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200" dirty="0"/>
                        <a:t>Липсващи потребител</a:t>
                      </a:r>
                      <a:r>
                        <a:rPr lang="bg-BG" sz="2200" baseline="0" dirty="0"/>
                        <a:t> и бизнес</a:t>
                      </a:r>
                      <a:endParaRPr lang="bg-BG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200" dirty="0"/>
                        <a:t>Средна оценка, базирана на показаните стойности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741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bg-BG" sz="2200" dirty="0"/>
                        <a:t>Липсващ потребител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200" dirty="0"/>
                        <a:t>Средна оценка за бизнес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969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bg-BG" sz="2200" dirty="0"/>
                        <a:t>Липсващ бизнес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200" dirty="0"/>
                        <a:t>Средна оценка за потребител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756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bg-BG" sz="2200" dirty="0"/>
                        <a:t>Оценка над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200" dirty="0"/>
                        <a:t>Оценка =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374259"/>
                  </a:ext>
                </a:extLst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947056" y="942588"/>
            <a:ext cx="10058400" cy="9188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Проблеми и решения</a:t>
            </a:r>
          </a:p>
        </p:txBody>
      </p:sp>
    </p:spTree>
    <p:extLst>
      <p:ext uri="{BB962C8B-B14F-4D97-AF65-F5344CB8AC3E}">
        <p14:creationId xmlns:p14="http://schemas.microsoft.com/office/powerpoint/2010/main" val="413602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Резултати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465215"/>
              </p:ext>
            </p:extLst>
          </p:nvPr>
        </p:nvGraphicFramePr>
        <p:xfrm>
          <a:off x="1676401" y="2001877"/>
          <a:ext cx="8514078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8337">
                  <a:extLst>
                    <a:ext uri="{9D8B030D-6E8A-4147-A177-3AD203B41FA5}">
                      <a16:colId xmlns:a16="http://schemas.microsoft.com/office/drawing/2014/main" val="1979304725"/>
                    </a:ext>
                  </a:extLst>
                </a:gridCol>
                <a:gridCol w="2860431">
                  <a:extLst>
                    <a:ext uri="{9D8B030D-6E8A-4147-A177-3AD203B41FA5}">
                      <a16:colId xmlns:a16="http://schemas.microsoft.com/office/drawing/2014/main" val="1655603661"/>
                    </a:ext>
                  </a:extLst>
                </a:gridCol>
                <a:gridCol w="2535310">
                  <a:extLst>
                    <a:ext uri="{9D8B030D-6E8A-4147-A177-3AD203B41FA5}">
                      <a16:colId xmlns:a16="http://schemas.microsoft.com/office/drawing/2014/main" val="3761036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sz="2000" dirty="0"/>
                        <a:t>Класификатор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RMSE</a:t>
                      </a:r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000" baseline="0" dirty="0"/>
                        <a:t>Място</a:t>
                      </a:r>
                      <a:endParaRPr lang="bg-B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171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User-based</a:t>
                      </a:r>
                      <a:endParaRPr lang="bg-B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000" b="1" dirty="0"/>
                        <a:t>1.30467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000" b="1" dirty="0"/>
                        <a:t>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862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Item-based</a:t>
                      </a:r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000" dirty="0"/>
                        <a:t>1.31005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000" dirty="0"/>
                        <a:t>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54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SVD</a:t>
                      </a:r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000" dirty="0"/>
                        <a:t>1.36046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000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552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SVD++</a:t>
                      </a:r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000" dirty="0"/>
                        <a:t>1.42361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000" dirty="0"/>
                        <a:t>154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993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sz="2000" dirty="0"/>
                        <a:t>0.88 + 0.04 + 0.04 + 0.04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000" dirty="0"/>
                        <a:t>1.29576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127</a:t>
                      </a:r>
                      <a:endParaRPr lang="bg-B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48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sz="2000" dirty="0"/>
                        <a:t>0.76 + 0.08 + 0.08 + 0.08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000" dirty="0"/>
                        <a:t>1.2</a:t>
                      </a:r>
                      <a:r>
                        <a:rPr lang="en-US" sz="2000" dirty="0"/>
                        <a:t>7863</a:t>
                      </a:r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125</a:t>
                      </a:r>
                      <a:endParaRPr lang="bg-B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27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sz="2000" b="1" dirty="0"/>
                        <a:t>0.55 + 0.15 + 0.15 + 0.15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000" b="1" dirty="0"/>
                        <a:t>1.2</a:t>
                      </a:r>
                      <a:r>
                        <a:rPr lang="en-US" sz="2000" b="1" dirty="0"/>
                        <a:t>7375</a:t>
                      </a:r>
                      <a:endParaRPr lang="bg-BG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122</a:t>
                      </a:r>
                      <a:endParaRPr lang="bg-BG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564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6558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Бъдещи подобрения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bg-BG" sz="2400" dirty="0"/>
              <a:t> Използване на повече параметри (град, категории и т.н.)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bg-BG" sz="2400" dirty="0"/>
              <a:t> Промяна на подход при избиране на стойност при липсващ потребител / бизнес</a:t>
            </a:r>
          </a:p>
        </p:txBody>
      </p:sp>
    </p:spTree>
    <p:extLst>
      <p:ext uri="{BB962C8B-B14F-4D97-AF65-F5344CB8AC3E}">
        <p14:creationId xmlns:p14="http://schemas.microsoft.com/office/powerpoint/2010/main" val="12043445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112</TotalTime>
  <Words>385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RecSys2013: Yelp Business Rating Prediction Препоръчващи системи 2016  </vt:lpstr>
      <vt:lpstr>Тренировъчни данни</vt:lpstr>
      <vt:lpstr>Тестови данни</vt:lpstr>
      <vt:lpstr>Подходи</vt:lpstr>
      <vt:lpstr>Хибридна препоръчваща система</vt:lpstr>
      <vt:lpstr>Хибридна препоръчваща система</vt:lpstr>
      <vt:lpstr>PowerPoint Presentation</vt:lpstr>
      <vt:lpstr>Резултати</vt:lpstr>
      <vt:lpstr>Бъдещи подобрения</vt:lpstr>
      <vt:lpstr>Благодарим за вниманието! 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RecSys2013: Yelp Business Rating Prediction Препоръчващи системи 2016  </dc:title>
  <dc:creator>Valentin Zmiycharov</dc:creator>
  <cp:lastModifiedBy>Valentin Zmiycharov</cp:lastModifiedBy>
  <cp:revision>12</cp:revision>
  <dcterms:created xsi:type="dcterms:W3CDTF">2016-05-25T06:20:21Z</dcterms:created>
  <dcterms:modified xsi:type="dcterms:W3CDTF">2016-05-27T07:19:22Z</dcterms:modified>
</cp:coreProperties>
</file>