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gif" ContentType="image/gif"/>
  <Override PartName="/ppt/media/image12.png" ContentType="image/png"/>
  <Override PartName="/ppt/media/image7.png" ContentType="image/png"/>
  <Override PartName="/ppt/media/image10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E1E1E7-2535-46C4-A504-F592D4AEA11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72B718-6937-4240-BF1D-9D3B57D996A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93908B-C717-4746-8D90-6FE49C91759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47084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787176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106992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447084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787176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B0B113-ABB6-439C-8D57-A80E484F97B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BE4A9D-D720-442D-9BA3-76CEC9F9B35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82EC0FB-F3AD-4AF7-A833-B86F1CD352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96995AB-CBDA-49AF-85FD-377B033F1D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2747228-457F-4939-BC59-C6E095644E9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A359382-FAB3-49B6-88DF-65664BB237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1069920" y="484560"/>
            <a:ext cx="10058040" cy="74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73C6608-329C-4490-8B58-0C14D321D0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0E98965-AC2B-4239-BC42-2A51FDF8BF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4876A6-76DC-4290-906F-FB4034281E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BDCA05-053E-4B19-8672-081C99F803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28D7F6-8EBA-4895-ACBA-6C756BBECB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05EEE75-7958-470D-93FD-82D8EE76FD8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1984A6-BED3-438F-8944-8B2AC5C2E31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47084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787176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106992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47084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787176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2327A6B-BAB3-4A55-A36B-01E904A3B3B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FD4D2D-7FD7-4BCE-9C40-7BED509088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B2007F-8E4B-4B6A-BDCE-B38B2141B3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A5F95D-0834-4471-9486-CA00C75406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1069920" y="484560"/>
            <a:ext cx="10058040" cy="74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FD5731-8C5D-4F57-BA3E-4BBB0D59B69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29025C-71A1-468E-934B-F9252152CC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6E1658-9433-429C-A9C6-EA895E674C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DE8877-8946-4CF9-8F30-BFAEB4E738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11401560" y="6229800"/>
            <a:ext cx="456840" cy="456840"/>
            <a:chOff x="11401560" y="6229800"/>
            <a:chExt cx="456840" cy="456840"/>
          </a:xfrm>
        </p:grpSpPr>
        <p:sp>
          <p:nvSpPr>
            <p:cNvPr id="1" name="Oval 7"/>
            <p:cNvSpPr/>
            <p:nvPr/>
          </p:nvSpPr>
          <p:spPr>
            <a:xfrm>
              <a:off x="11401560" y="6229800"/>
              <a:ext cx="456840" cy="456840"/>
            </a:xfrm>
            <a:prstGeom prst="ellipse">
              <a:avLst/>
            </a:prstGeom>
            <a:blipFill rotWithShape="0">
              <a:blip r:embed="rId2"/>
              <a:srcRect/>
              <a:tile tx="56995" ty="0" sx="84990" sy="84992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" name="Oval 8"/>
            <p:cNvSpPr/>
            <p:nvPr/>
          </p:nvSpPr>
          <p:spPr>
            <a:xfrm>
              <a:off x="1143108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" name="Rectangle 6"/>
          <p:cNvSpPr/>
          <p:nvPr/>
        </p:nvSpPr>
        <p:spPr>
          <a:xfrm>
            <a:off x="920880" y="1347120"/>
            <a:ext cx="10222560" cy="80280"/>
          </a:xfrm>
          <a:prstGeom prst="rect">
            <a:avLst/>
          </a:prstGeom>
          <a:blipFill rotWithShape="0">
            <a:blip r:embed="rId3">
              <a:alphaModFix amt="85000"/>
            </a:blip>
            <a:srcRect/>
            <a:tile tx="0" ty="1005069" sx="91990" sy="88989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35640" bIns="35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Rectangle 7"/>
          <p:cNvSpPr/>
          <p:nvPr/>
        </p:nvSpPr>
        <p:spPr>
          <a:xfrm>
            <a:off x="920880" y="4299840"/>
            <a:ext cx="10222560" cy="80280"/>
          </a:xfrm>
          <a:prstGeom prst="rect">
            <a:avLst/>
          </a:prstGeom>
          <a:blipFill rotWithShape="0">
            <a:blip r:embed="rId4">
              <a:alphaModFix amt="85000"/>
            </a:blip>
            <a:srcRect/>
            <a:tile tx="0" ty="1040335" sx="91990" sy="88989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35640" bIns="35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920880" y="1484640"/>
            <a:ext cx="10222560" cy="2742840"/>
          </a:xfrm>
          <a:prstGeom prst="rect">
            <a:avLst/>
          </a:prstGeom>
          <a:blipFill rotWithShape="0">
            <a:blip r:embed="rId5">
              <a:alphaModFix amt="85000"/>
            </a:blip>
            <a:srcRect/>
            <a:tile tx="0" ty="1057968" sx="91990" sy="88989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9649080" y="4069080"/>
            <a:ext cx="1080720" cy="1080720"/>
            <a:chOff x="9649080" y="4069080"/>
            <a:chExt cx="1080720" cy="1080720"/>
          </a:xfrm>
        </p:grpSpPr>
        <p:sp>
          <p:nvSpPr>
            <p:cNvPr id="7" name="Oval 10"/>
            <p:cNvSpPr/>
            <p:nvPr/>
          </p:nvSpPr>
          <p:spPr>
            <a:xfrm>
              <a:off x="9649080" y="4069080"/>
              <a:ext cx="1080720" cy="1080720"/>
            </a:xfrm>
            <a:prstGeom prst="ellipse">
              <a:avLst/>
            </a:prstGeom>
            <a:blipFill rotWithShape="0">
              <a:blip r:embed="rId6"/>
              <a:srcRect/>
              <a:tile tx="0" ty="0" sx="84990" sy="84992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Oval 11"/>
            <p:cNvSpPr/>
            <p:nvPr/>
          </p:nvSpPr>
          <p:spPr>
            <a:xfrm>
              <a:off x="9757440" y="4177080"/>
              <a:ext cx="864360" cy="864360"/>
            </a:xfrm>
            <a:prstGeom prst="ellipse">
              <a:avLst/>
            </a:prstGeom>
            <a:noFill/>
            <a:ln w="25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51560" y="1432080"/>
            <a:ext cx="9966600" cy="303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80000"/>
              </a:lnSpc>
              <a:buNone/>
            </a:pPr>
            <a:r>
              <a:rPr b="0" lang="en-US" sz="7200" spc="-1" strike="noStrike">
                <a:solidFill>
                  <a:srgbClr val="000000"/>
                </a:solidFill>
                <a:latin typeface="Arial Black"/>
              </a:rPr>
              <a:t>Click to edit Master title style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dt" idx="1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100" spc="-1" strike="noStrike">
                <a:solidFill>
                  <a:srgbClr val="514949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ru-RU" sz="1100" spc="-1" strike="noStrike">
                <a:solidFill>
                  <a:srgbClr val="514949"/>
                </a:solidFill>
                <a:latin typeface="Arial"/>
              </a:rPr>
              <a:t>&lt;дата/время&gt;</a:t>
            </a:r>
            <a:endParaRPr b="0" lang="ru-RU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ftr" idx="2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sldNum" idx="3"/>
          </p:nvPr>
        </p:nvSpPr>
        <p:spPr>
          <a:xfrm>
            <a:off x="9592560" y="4289400"/>
            <a:ext cx="1193400" cy="639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ru-RU" sz="2800" spc="-1" strike="noStrike">
                <a:solidFill>
                  <a:srgbClr val="ffffff"/>
                </a:solidFill>
                <a:latin typeface="Arial Black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0078143C-C27B-4B05-860C-212314DA8D09}" type="slidenum">
              <a:rPr b="0" lang="ru-RU" sz="2800" spc="-1" strike="noStrike">
                <a:solidFill>
                  <a:srgbClr val="ffffff"/>
                </a:solidFill>
                <a:latin typeface="Arial Black"/>
              </a:rPr>
              <a:t>&lt;номер&gt;</a:t>
            </a:fld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6"/>
          <p:cNvGrpSpPr/>
          <p:nvPr/>
        </p:nvGrpSpPr>
        <p:grpSpPr>
          <a:xfrm>
            <a:off x="11401560" y="6229800"/>
            <a:ext cx="456840" cy="456840"/>
            <a:chOff x="11401560" y="6229800"/>
            <a:chExt cx="456840" cy="456840"/>
          </a:xfrm>
        </p:grpSpPr>
        <p:sp>
          <p:nvSpPr>
            <p:cNvPr id="51" name="Oval 7"/>
            <p:cNvSpPr/>
            <p:nvPr/>
          </p:nvSpPr>
          <p:spPr>
            <a:xfrm>
              <a:off x="11401560" y="6229800"/>
              <a:ext cx="456840" cy="456840"/>
            </a:xfrm>
            <a:prstGeom prst="ellipse">
              <a:avLst/>
            </a:prstGeom>
            <a:blipFill rotWithShape="0">
              <a:blip r:embed="rId2"/>
              <a:srcRect/>
              <a:tile tx="56995" ty="0" sx="84990" sy="84992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" name="Oval 8"/>
            <p:cNvSpPr/>
            <p:nvPr/>
          </p:nvSpPr>
          <p:spPr>
            <a:xfrm>
              <a:off x="1143108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rial Black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689d9b"/>
              </a:buClr>
              <a:buSzPct val="85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Edit Master text styles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689d9b"/>
              </a:buClr>
              <a:buSzPct val="8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73152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689d9b"/>
              </a:buClr>
              <a:buSzPct val="85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00584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689d9b"/>
              </a:buClr>
              <a:buSzPct val="85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128016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689d9b"/>
              </a:buClr>
              <a:buSzPct val="85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4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100" spc="-1" strike="noStrike">
                <a:solidFill>
                  <a:srgbClr val="514949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ru-RU" sz="1100" spc="-1" strike="noStrike">
                <a:solidFill>
                  <a:srgbClr val="514949"/>
                </a:solidFill>
                <a:latin typeface="Arial"/>
              </a:rPr>
              <a:t>&lt;дата/время&gt;</a:t>
            </a:r>
            <a:endParaRPr b="0" lang="ru-RU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ftr" idx="5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sldNum" idx="6"/>
          </p:nvPr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ru-RU" sz="1400" spc="-1" strike="noStrike">
                <a:solidFill>
                  <a:srgbClr val="ffffff"/>
                </a:solidFill>
                <a:latin typeface="Arial Black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78C123A6-C651-47D4-B558-E95746B32DC9}" type="slidenum">
              <a:rPr b="0" lang="ru-RU" sz="1400" spc="-1" strike="noStrike">
                <a:solidFill>
                  <a:srgbClr val="ffffff"/>
                </a:solidFill>
                <a:latin typeface="Arial Black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github.com/v01ff/workshop_dwh_design" TargetMode="External"/><Relationship Id="rId2" Type="http://schemas.openxmlformats.org/officeDocument/2006/relationships/hyperlink" Target="https://draw.io/" TargetMode="External"/><Relationship Id="rId3" Type="http://schemas.openxmlformats.org/officeDocument/2006/relationships/hyperlink" Target="https://www.gliffy.com/" TargetMode="External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habr.com/ru/company/tinkoff/blog/259173/" TargetMode="External"/><Relationship Id="rId2" Type="http://schemas.openxmlformats.org/officeDocument/2006/relationships/hyperlink" Target="https://www.youtube.com/watch?v=fNGIOb8SJvU&amp;ab_channel=karpov.courses" TargetMode="External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hyperlink" Target="https://forms.yandex.ru/surveys/13455830.189b087255256c553d687bbcc02d930cdd2da94c/" TargetMode="External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051560" y="1432080"/>
            <a:ext cx="9966600" cy="303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8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 Black"/>
                <a:ea typeface="DejaVu Sans"/>
              </a:rPr>
              <a:t>Проектирование </a:t>
            </a:r>
            <a:r>
              <a:rPr b="0" lang="en-US" sz="4400" spc="-1" strike="noStrike">
                <a:solidFill>
                  <a:srgbClr val="000000"/>
                </a:solidFill>
                <a:latin typeface="Arial Black"/>
                <a:ea typeface="DejaVu Sans"/>
              </a:rPr>
              <a:t>DWH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"/>
          <p:cNvGrpSpPr/>
          <p:nvPr/>
        </p:nvGrpSpPr>
        <p:grpSpPr>
          <a:xfrm>
            <a:off x="9576360" y="2604240"/>
            <a:ext cx="111960" cy="523800"/>
            <a:chOff x="9576360" y="2604240"/>
            <a:chExt cx="111960" cy="523800"/>
          </a:xfrm>
        </p:grpSpPr>
        <p:sp>
          <p:nvSpPr>
            <p:cNvPr id="194" name="Oval 4"/>
            <p:cNvSpPr/>
            <p:nvPr/>
          </p:nvSpPr>
          <p:spPr>
            <a:xfrm>
              <a:off x="9576360" y="2604240"/>
              <a:ext cx="111960" cy="111960"/>
            </a:xfrm>
            <a:prstGeom prst="ellipse">
              <a:avLst/>
            </a:prstGeom>
            <a:solidFill>
              <a:srgbClr val="9dbfbe"/>
            </a:solidFill>
            <a:ln>
              <a:solidFill>
                <a:srgbClr val="748d8c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34560" bIns="3456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Arial"/>
              </a:endParaRPr>
            </a:p>
          </p:txBody>
        </p:sp>
        <p:sp>
          <p:nvSpPr>
            <p:cNvPr id="195" name="Oval 27"/>
            <p:cNvSpPr/>
            <p:nvPr/>
          </p:nvSpPr>
          <p:spPr>
            <a:xfrm>
              <a:off x="9576360" y="2810160"/>
              <a:ext cx="111960" cy="111960"/>
            </a:xfrm>
            <a:prstGeom prst="ellipse">
              <a:avLst/>
            </a:prstGeom>
            <a:solidFill>
              <a:srgbClr val="9dbfbe"/>
            </a:solidFill>
            <a:ln>
              <a:solidFill>
                <a:srgbClr val="748d8c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34560" bIns="3456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Arial"/>
              </a:endParaRPr>
            </a:p>
          </p:txBody>
        </p:sp>
        <p:sp>
          <p:nvSpPr>
            <p:cNvPr id="196" name="Oval 28"/>
            <p:cNvSpPr/>
            <p:nvPr/>
          </p:nvSpPr>
          <p:spPr>
            <a:xfrm>
              <a:off x="9576360" y="3016080"/>
              <a:ext cx="111960" cy="111960"/>
            </a:xfrm>
            <a:prstGeom prst="ellipse">
              <a:avLst/>
            </a:prstGeom>
            <a:solidFill>
              <a:srgbClr val="9dbfbe"/>
            </a:solidFill>
            <a:ln>
              <a:solidFill>
                <a:srgbClr val="748d8c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34560" bIns="3456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Arial"/>
              </a:endParaRPr>
            </a:p>
          </p:txBody>
        </p:sp>
      </p:grpSp>
      <p:sp>
        <p:nvSpPr>
          <p:cNvPr id="197" name="Rectangle: Rounded Corners 15"/>
          <p:cNvSpPr/>
          <p:nvPr/>
        </p:nvSpPr>
        <p:spPr>
          <a:xfrm>
            <a:off x="535320" y="1233360"/>
            <a:ext cx="1799280" cy="1015200"/>
          </a:xfrm>
          <a:prstGeom prst="roundRect">
            <a:avLst>
              <a:gd name="adj" fmla="val 16667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STG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Rectangle: Rounded Corners 17"/>
          <p:cNvSpPr/>
          <p:nvPr/>
        </p:nvSpPr>
        <p:spPr>
          <a:xfrm>
            <a:off x="3255840" y="525240"/>
            <a:ext cx="1799280" cy="1015200"/>
          </a:xfrm>
          <a:prstGeom prst="roundRect">
            <a:avLst>
              <a:gd name="adj" fmla="val 16667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ODS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Rectangle: Rounded Corners 23"/>
          <p:cNvSpPr/>
          <p:nvPr/>
        </p:nvSpPr>
        <p:spPr>
          <a:xfrm>
            <a:off x="5973840" y="1227600"/>
            <a:ext cx="1799280" cy="1015200"/>
          </a:xfrm>
          <a:prstGeom prst="roundRect">
            <a:avLst>
              <a:gd name="adj" fmla="val 16667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CDM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Rectangle: Rounded Corners 24"/>
          <p:cNvSpPr/>
          <p:nvPr/>
        </p:nvSpPr>
        <p:spPr>
          <a:xfrm>
            <a:off x="8732880" y="1262160"/>
            <a:ext cx="1799280" cy="1015200"/>
          </a:xfrm>
          <a:prstGeom prst="roundRect">
            <a:avLst>
              <a:gd name="adj" fmla="val 16667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REP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Arrow: Right 25"/>
          <p:cNvSpPr/>
          <p:nvPr/>
        </p:nvSpPr>
        <p:spPr>
          <a:xfrm rot="1708800">
            <a:off x="2558880" y="1875240"/>
            <a:ext cx="525600" cy="322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202" name="Arrow: Right 26"/>
          <p:cNvSpPr/>
          <p:nvPr/>
        </p:nvSpPr>
        <p:spPr>
          <a:xfrm>
            <a:off x="5185440" y="1552320"/>
            <a:ext cx="525600" cy="322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203" name="Arrow: Right 30"/>
          <p:cNvSpPr/>
          <p:nvPr/>
        </p:nvSpPr>
        <p:spPr>
          <a:xfrm>
            <a:off x="8035920" y="1608120"/>
            <a:ext cx="525600" cy="322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204" name="Rectangle: Rounded Corners 31"/>
          <p:cNvSpPr/>
          <p:nvPr/>
        </p:nvSpPr>
        <p:spPr>
          <a:xfrm>
            <a:off x="3270600" y="1837080"/>
            <a:ext cx="1799280" cy="1015200"/>
          </a:xfrm>
          <a:prstGeom prst="roundRect">
            <a:avLst>
              <a:gd name="adj" fmla="val 16667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DDS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Arrow: Right 32"/>
          <p:cNvSpPr/>
          <p:nvPr/>
        </p:nvSpPr>
        <p:spPr>
          <a:xfrm rot="20552400">
            <a:off x="2514960" y="1258560"/>
            <a:ext cx="525600" cy="322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206" name="Rectangle: Rounded Corners 16"/>
          <p:cNvSpPr/>
          <p:nvPr/>
        </p:nvSpPr>
        <p:spPr>
          <a:xfrm>
            <a:off x="4548240" y="3398400"/>
            <a:ext cx="5983920" cy="20707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9dbfbe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chemeClr val="dk1"/>
                </a:solidFill>
                <a:latin typeface="Arial"/>
              </a:rPr>
              <a:t>Построение отчетов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 Black"/>
              <a:buAutoNum type="arabicPeriod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Агрегация данных из слоя 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CDM</a:t>
            </a: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, построение отчетности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 Black"/>
              <a:buAutoNum type="arabicPeriod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Сбор данных в модель, которая требуется на вход потребителям отчетности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066680" y="236844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ru-RU" sz="4800" spc="-1" strike="noStrike">
                <a:solidFill>
                  <a:srgbClr val="000000"/>
                </a:solidFill>
                <a:latin typeface="Arial Black"/>
                <a:ea typeface="DejaVu Sans"/>
              </a:rPr>
              <a:t>Посмотрим на практике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 Black"/>
                <a:ea typeface="DejaVu Sans"/>
              </a:rPr>
              <a:t>Подготовка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Скачать репозиторий:</a:t>
            </a:r>
            <a:br>
              <a:rPr sz="2000"/>
            </a:br>
            <a:r>
              <a:rPr b="0" lang="en-US" sz="20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https://github.com/v01ff/workshop_dwh_design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Выполнить действия из README.md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Иметь под рукой инструмент для составления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ER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-диаграмм: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af-ZA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https://draw.io/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af-ZA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https://www.gliffy.com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Paint </a:t>
            </a:r>
            <a:r>
              <a:rPr b="0" lang="en-US" sz="1800" spc="-1" strike="noStrike">
                <a:solidFill>
                  <a:srgbClr val="000000"/>
                </a:solidFill>
                <a:latin typeface="Wingdings"/>
                <a:ea typeface="DejaVu Sans"/>
              </a:rPr>
              <a:t>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066680" y="-30852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ru-RU" sz="4800" spc="-1" strike="noStrike">
                <a:solidFill>
                  <a:srgbClr val="000000"/>
                </a:solidFill>
                <a:latin typeface="Arial Black"/>
                <a:ea typeface="DejaVu Sans"/>
              </a:rPr>
              <a:t>Дано: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2095200" y="3845520"/>
            <a:ext cx="8863200" cy="1055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Нужно: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 построить отчет по продажам Яндекс колонки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12" name="Table 5"/>
          <p:cNvGraphicFramePr/>
          <p:nvPr/>
        </p:nvGraphicFramePr>
        <p:xfrm>
          <a:off x="2510640" y="4256640"/>
          <a:ext cx="8127720" cy="2595600"/>
        </p:xfrm>
        <a:graphic>
          <a:graphicData uri="http://schemas.openxmlformats.org/drawingml/2006/table">
            <a:tbl>
              <a:tblPr/>
              <a:tblGrid>
                <a:gridCol w="4063680"/>
                <a:gridCol w="40636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Arial"/>
                        </a:rPr>
                        <a:t>Column_name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Arial"/>
                        </a:rPr>
                        <a:t>Column_type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Plan_date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e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Date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ee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Sales_point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Varchar(50)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Product_name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e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Varchar(50)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ee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Arial"/>
                        </a:rPr>
                        <a:t>Plan_revenue_amt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Arial"/>
                        </a:rPr>
                        <a:t>Decimal(10,2)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Arial"/>
                        </a:rPr>
                        <a:t>Fact_revenue_amt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e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Arial"/>
                        </a:rPr>
                        <a:t>Decimal(10,2)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ee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Arial"/>
                          <a:ea typeface="DejaVu Sans"/>
                        </a:rPr>
                        <a:t>Plan_comp_perc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70c0"/>
                          </a:solidFill>
                          <a:latin typeface="Arial"/>
                        </a:rPr>
                        <a:t>Integer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3" name="Table 6"/>
          <p:cNvGraphicFramePr/>
          <p:nvPr/>
        </p:nvGraphicFramePr>
        <p:xfrm>
          <a:off x="494640" y="1831680"/>
          <a:ext cx="5298840" cy="1854000"/>
        </p:xfrm>
        <a:graphic>
          <a:graphicData uri="http://schemas.openxmlformats.org/drawingml/2006/table">
            <a:tbl>
              <a:tblPr/>
              <a:tblGrid>
                <a:gridCol w="2649600"/>
                <a:gridCol w="264960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Arial"/>
                        </a:rPr>
                        <a:t>Column_name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Arial"/>
                        </a:rPr>
                        <a:t>Column_type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Sale_date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e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Date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ee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Product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Varchar(50)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Price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e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Decimal(10,2)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ee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Sale_cnt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Integer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3"/>
                    </a:solidFill>
                  </a:tcPr>
                </a:tc>
              </a:tr>
            </a:tbl>
          </a:graphicData>
        </a:graphic>
      </p:graphicFrame>
      <p:sp>
        <p:nvSpPr>
          <p:cNvPr id="214" name="Content Placeholder 2"/>
          <p:cNvSpPr/>
          <p:nvPr/>
        </p:nvSpPr>
        <p:spPr>
          <a:xfrm>
            <a:off x="591120" y="1023840"/>
            <a:ext cx="5613480" cy="80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csv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 файлы из магазинов, где продаются Яндекс колонки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Один магазин = один файл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Content Placeholder 2"/>
          <p:cNvSpPr/>
          <p:nvPr/>
        </p:nvSpPr>
        <p:spPr>
          <a:xfrm>
            <a:off x="1774800" y="547200"/>
            <a:ext cx="8863200" cy="80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algn="ctr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Входные данные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Content Placeholder 2"/>
          <p:cNvSpPr/>
          <p:nvPr/>
        </p:nvSpPr>
        <p:spPr>
          <a:xfrm>
            <a:off x="6578280" y="1047240"/>
            <a:ext cx="5613480" cy="80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csv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 файл плана продаж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17" name="Table 3"/>
          <p:cNvGraphicFramePr/>
          <p:nvPr/>
        </p:nvGraphicFramePr>
        <p:xfrm>
          <a:off x="6301440" y="1493280"/>
          <a:ext cx="5613480" cy="2224800"/>
        </p:xfrm>
        <a:graphic>
          <a:graphicData uri="http://schemas.openxmlformats.org/drawingml/2006/table">
            <a:tbl>
              <a:tblPr/>
              <a:tblGrid>
                <a:gridCol w="2806560"/>
                <a:gridCol w="280656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Arial"/>
                        </a:rPr>
                        <a:t>Column_name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Arial"/>
                        </a:rPr>
                        <a:t>Column_type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af-ZA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Plan_date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e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Date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ee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af-ZA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Sales_point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Varchar(50)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af-ZA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Product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e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Varchar(50)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ee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af-ZA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Price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Decimal(10,2)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af-ZA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Sale_cnt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e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Integer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ee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 Black"/>
                <a:ea typeface="DejaVu Sans"/>
              </a:rPr>
              <a:t>Задание 1: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Определить, какие слои Хранилища Данных потребуются для формирования отчета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Rectangle: Rounded Corners 3"/>
          <p:cNvSpPr/>
          <p:nvPr/>
        </p:nvSpPr>
        <p:spPr>
          <a:xfrm>
            <a:off x="1290240" y="3997800"/>
            <a:ext cx="1799280" cy="1015200"/>
          </a:xfrm>
          <a:prstGeom prst="roundRect">
            <a:avLst>
              <a:gd name="adj" fmla="val 16667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STG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Rectangle: Rounded Corners 4"/>
          <p:cNvSpPr/>
          <p:nvPr/>
        </p:nvSpPr>
        <p:spPr>
          <a:xfrm>
            <a:off x="4010760" y="3353760"/>
            <a:ext cx="1799280" cy="1015200"/>
          </a:xfrm>
          <a:prstGeom prst="roundRect">
            <a:avLst>
              <a:gd name="adj" fmla="val 16667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ODS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Rectangle: Rounded Corners 5"/>
          <p:cNvSpPr/>
          <p:nvPr/>
        </p:nvSpPr>
        <p:spPr>
          <a:xfrm>
            <a:off x="6728760" y="3992040"/>
            <a:ext cx="1799280" cy="1015200"/>
          </a:xfrm>
          <a:prstGeom prst="roundRect">
            <a:avLst>
              <a:gd name="adj" fmla="val 16667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CDM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Rectangle: Rounded Corners 6"/>
          <p:cNvSpPr/>
          <p:nvPr/>
        </p:nvSpPr>
        <p:spPr>
          <a:xfrm>
            <a:off x="9487800" y="4026600"/>
            <a:ext cx="1799280" cy="1015200"/>
          </a:xfrm>
          <a:prstGeom prst="roundRect">
            <a:avLst>
              <a:gd name="adj" fmla="val 16667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REP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Arrow: Right 7"/>
          <p:cNvSpPr/>
          <p:nvPr/>
        </p:nvSpPr>
        <p:spPr>
          <a:xfrm rot="1708800">
            <a:off x="3313800" y="4639680"/>
            <a:ext cx="525600" cy="322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225" name="Arrow: Right 8"/>
          <p:cNvSpPr/>
          <p:nvPr/>
        </p:nvSpPr>
        <p:spPr>
          <a:xfrm>
            <a:off x="5940360" y="4316760"/>
            <a:ext cx="525600" cy="322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226" name="Arrow: Right 9"/>
          <p:cNvSpPr/>
          <p:nvPr/>
        </p:nvSpPr>
        <p:spPr>
          <a:xfrm>
            <a:off x="8790840" y="4372560"/>
            <a:ext cx="525600" cy="322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227" name="Rectangle: Rounded Corners 10"/>
          <p:cNvSpPr/>
          <p:nvPr/>
        </p:nvSpPr>
        <p:spPr>
          <a:xfrm>
            <a:off x="4025520" y="4601520"/>
            <a:ext cx="1799280" cy="1015200"/>
          </a:xfrm>
          <a:prstGeom prst="roundRect">
            <a:avLst>
              <a:gd name="adj" fmla="val 16667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DDS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Arrow: Right 11"/>
          <p:cNvSpPr/>
          <p:nvPr/>
        </p:nvSpPr>
        <p:spPr>
          <a:xfrm rot="20552400">
            <a:off x="3269880" y="4023000"/>
            <a:ext cx="525600" cy="322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229" name="Title 1"/>
          <p:cNvSpPr/>
          <p:nvPr/>
        </p:nvSpPr>
        <p:spPr>
          <a:xfrm>
            <a:off x="1711440" y="457200"/>
            <a:ext cx="10058040" cy="160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ru-RU" sz="4000" spc="-1" strike="noStrike">
                <a:solidFill>
                  <a:srgbClr val="000000"/>
                </a:solidFill>
                <a:latin typeface="Arial Black"/>
                <a:ea typeface="DejaVu Sans"/>
              </a:rPr>
              <a:t>Тайминг: 5 минут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 Black"/>
                <a:ea typeface="DejaVu Sans"/>
              </a:rPr>
              <a:t>Задание 2: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1066680" y="1637280"/>
            <a:ext cx="10058040" cy="4532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Разработать структуру таблиц для каждого слоя Хранилища Данных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32" name="Table 3"/>
          <p:cNvGraphicFramePr/>
          <p:nvPr/>
        </p:nvGraphicFramePr>
        <p:xfrm>
          <a:off x="7114320" y="3061440"/>
          <a:ext cx="4591800" cy="2595600"/>
        </p:xfrm>
        <a:graphic>
          <a:graphicData uri="http://schemas.openxmlformats.org/drawingml/2006/table">
            <a:tbl>
              <a:tblPr/>
              <a:tblGrid>
                <a:gridCol w="2497320"/>
                <a:gridCol w="20944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Arial"/>
                        </a:rPr>
                        <a:t>Column_name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Arial"/>
                        </a:rPr>
                        <a:t>Column_type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Plan_date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e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Date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ee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Sales_point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Varchar(50)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Product_name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e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Varchar(50)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ee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Plan_revenue_amt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Decimal(10,2)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Fact_revenue_amt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e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Decimal(10,2)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ee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Plan_comp_perc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Integer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3"/>
                    </a:solidFill>
                  </a:tcPr>
                </a:tc>
              </a:tr>
            </a:tbl>
          </a:graphicData>
        </a:graphic>
      </p:graphicFrame>
      <p:sp>
        <p:nvSpPr>
          <p:cNvPr id="233" name="Arrow: Right 4"/>
          <p:cNvSpPr/>
          <p:nvPr/>
        </p:nvSpPr>
        <p:spPr>
          <a:xfrm>
            <a:off x="5516640" y="4019400"/>
            <a:ext cx="1158480" cy="754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Arial"/>
            </a:endParaRPr>
          </a:p>
        </p:txBody>
      </p:sp>
      <p:graphicFrame>
        <p:nvGraphicFramePr>
          <p:cNvPr id="234" name="Table 5"/>
          <p:cNvGraphicFramePr/>
          <p:nvPr/>
        </p:nvGraphicFramePr>
        <p:xfrm>
          <a:off x="918360" y="2301120"/>
          <a:ext cx="4006800" cy="1854000"/>
        </p:xfrm>
        <a:graphic>
          <a:graphicData uri="http://schemas.openxmlformats.org/drawingml/2006/table">
            <a:tbl>
              <a:tblPr/>
              <a:tblGrid>
                <a:gridCol w="2003400"/>
                <a:gridCol w="200340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Arial"/>
                        </a:rPr>
                        <a:t>Column_name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Arial"/>
                        </a:rPr>
                        <a:t>Column_type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Sale_date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e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Date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ee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Product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Varchar(50)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Price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e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Decimal(10,2)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ee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Sale_cnt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Integer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3"/>
                    </a:solidFill>
                  </a:tcPr>
                </a:tc>
              </a:tr>
            </a:tbl>
          </a:graphicData>
        </a:graphic>
      </p:graphicFrame>
      <p:grpSp>
        <p:nvGrpSpPr>
          <p:cNvPr id="235" name="Group 7"/>
          <p:cNvGrpSpPr/>
          <p:nvPr/>
        </p:nvGrpSpPr>
        <p:grpSpPr>
          <a:xfrm>
            <a:off x="2809800" y="4183560"/>
            <a:ext cx="102960" cy="440280"/>
            <a:chOff x="2809800" y="4183560"/>
            <a:chExt cx="102960" cy="440280"/>
          </a:xfrm>
        </p:grpSpPr>
        <p:sp>
          <p:nvSpPr>
            <p:cNvPr id="236" name="Oval 8"/>
            <p:cNvSpPr/>
            <p:nvPr/>
          </p:nvSpPr>
          <p:spPr>
            <a:xfrm>
              <a:off x="2809800" y="4183560"/>
              <a:ext cx="102960" cy="93960"/>
            </a:xfrm>
            <a:prstGeom prst="ellipse">
              <a:avLst/>
            </a:prstGeom>
            <a:solidFill>
              <a:srgbClr val="9dbfbe"/>
            </a:solidFill>
            <a:ln>
              <a:solidFill>
                <a:srgbClr val="748d8c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1600" bIns="216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Arial"/>
              </a:endParaRPr>
            </a:p>
          </p:txBody>
        </p:sp>
        <p:sp>
          <p:nvSpPr>
            <p:cNvPr id="237" name="Oval 9"/>
            <p:cNvSpPr/>
            <p:nvPr/>
          </p:nvSpPr>
          <p:spPr>
            <a:xfrm>
              <a:off x="2809800" y="4356720"/>
              <a:ext cx="102960" cy="93960"/>
            </a:xfrm>
            <a:prstGeom prst="ellipse">
              <a:avLst/>
            </a:prstGeom>
            <a:solidFill>
              <a:srgbClr val="9dbfbe"/>
            </a:solidFill>
            <a:ln>
              <a:solidFill>
                <a:srgbClr val="748d8c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1600" bIns="216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Arial"/>
              </a:endParaRPr>
            </a:p>
          </p:txBody>
        </p:sp>
        <p:sp>
          <p:nvSpPr>
            <p:cNvPr id="238" name="Oval 10"/>
            <p:cNvSpPr/>
            <p:nvPr/>
          </p:nvSpPr>
          <p:spPr>
            <a:xfrm>
              <a:off x="2809800" y="4529880"/>
              <a:ext cx="102960" cy="93960"/>
            </a:xfrm>
            <a:prstGeom prst="ellipse">
              <a:avLst/>
            </a:prstGeom>
            <a:solidFill>
              <a:srgbClr val="9dbfbe"/>
            </a:solidFill>
            <a:ln>
              <a:solidFill>
                <a:srgbClr val="748d8c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1600" bIns="216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Arial"/>
              </a:endParaRPr>
            </a:p>
          </p:txBody>
        </p:sp>
      </p:grpSp>
      <p:sp>
        <p:nvSpPr>
          <p:cNvPr id="239" name="TextBox 11"/>
          <p:cNvSpPr/>
          <p:nvPr/>
        </p:nvSpPr>
        <p:spPr>
          <a:xfrm>
            <a:off x="862560" y="1998000"/>
            <a:ext cx="1739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Связной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TextBox 12"/>
          <p:cNvSpPr/>
          <p:nvPr/>
        </p:nvSpPr>
        <p:spPr>
          <a:xfrm>
            <a:off x="862560" y="4282560"/>
            <a:ext cx="1739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Plan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Title 1"/>
          <p:cNvSpPr/>
          <p:nvPr/>
        </p:nvSpPr>
        <p:spPr>
          <a:xfrm>
            <a:off x="1711440" y="457200"/>
            <a:ext cx="10058040" cy="160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ru-RU" sz="4000" spc="-1" strike="noStrike">
                <a:solidFill>
                  <a:srgbClr val="000000"/>
                </a:solidFill>
                <a:latin typeface="Arial Black"/>
                <a:ea typeface="DejaVu Sans"/>
              </a:rPr>
              <a:t>Тайминг: 15 минут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42" name="Table 15"/>
          <p:cNvGraphicFramePr/>
          <p:nvPr/>
        </p:nvGraphicFramePr>
        <p:xfrm>
          <a:off x="928080" y="4651920"/>
          <a:ext cx="4006800" cy="2196720"/>
        </p:xfrm>
        <a:graphic>
          <a:graphicData uri="http://schemas.openxmlformats.org/drawingml/2006/table">
            <a:tbl>
              <a:tblPr/>
              <a:tblGrid>
                <a:gridCol w="2003400"/>
                <a:gridCol w="2003400"/>
              </a:tblGrid>
              <a:tr h="288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Arial"/>
                        </a:rPr>
                        <a:t>Column_name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Arial"/>
                        </a:rPr>
                        <a:t>Column_type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288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af-ZA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Plan_date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e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Date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ee8e7"/>
                    </a:solidFill>
                  </a:tcPr>
                </a:tc>
              </a:tr>
              <a:tr h="288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af-ZA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Sales_point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Varchar(50)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3"/>
                    </a:solidFill>
                  </a:tcPr>
                </a:tc>
              </a:tr>
              <a:tr h="288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af-ZA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Product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e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Varchar(50)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ee8e7"/>
                    </a:solidFill>
                  </a:tcPr>
                </a:tc>
              </a:tr>
              <a:tr h="288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af-ZA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Price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Decimal(10,2)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3"/>
                    </a:solidFill>
                  </a:tcPr>
                </a:tc>
              </a:tr>
              <a:tr h="288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af-ZA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Sale_cnt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e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Integer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ee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 Black"/>
                <a:ea typeface="DejaVu Sans"/>
              </a:rPr>
              <a:t>Задание 3: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557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Реализовать отчет по продажам Яндекс колонки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45" name="Table 3"/>
          <p:cNvGraphicFramePr/>
          <p:nvPr/>
        </p:nvGraphicFramePr>
        <p:xfrm>
          <a:off x="2031840" y="2971800"/>
          <a:ext cx="8127720" cy="2595600"/>
        </p:xfrm>
        <a:graphic>
          <a:graphicData uri="http://schemas.openxmlformats.org/drawingml/2006/table">
            <a:tbl>
              <a:tblPr/>
              <a:tblGrid>
                <a:gridCol w="4063680"/>
                <a:gridCol w="40636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Arial"/>
                        </a:rPr>
                        <a:t>Column_name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Arial"/>
                        </a:rPr>
                        <a:t>Column_type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Plan_date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e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Date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ee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Sales_point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Varchar(50)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Product_name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e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Varchar(50)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ee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Plan_revenue_amt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Decimal(10,2)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Fact_revenue_amt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e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Decimal(10,2)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ee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Plan_comp_perc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Integer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3"/>
                    </a:solidFill>
                  </a:tcPr>
                </a:tc>
              </a:tr>
            </a:tbl>
          </a:graphicData>
        </a:graphic>
      </p:graphicFrame>
      <p:sp>
        <p:nvSpPr>
          <p:cNvPr id="246" name="Title 1"/>
          <p:cNvSpPr/>
          <p:nvPr/>
        </p:nvSpPr>
        <p:spPr>
          <a:xfrm>
            <a:off x="1711440" y="457200"/>
            <a:ext cx="10058040" cy="160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ru-RU" sz="4000" spc="-1" strike="noStrike">
                <a:solidFill>
                  <a:srgbClr val="000000"/>
                </a:solidFill>
                <a:latin typeface="Arial Black"/>
                <a:ea typeface="DejaVu Sans"/>
              </a:rPr>
              <a:t>Тайминг: </a:t>
            </a:r>
            <a:r>
              <a:rPr b="0" lang="en-US" sz="4000" spc="-1" strike="noStrike">
                <a:solidFill>
                  <a:srgbClr val="000000"/>
                </a:solidFill>
                <a:latin typeface="Arial Black"/>
                <a:ea typeface="DejaVu Sans"/>
              </a:rPr>
              <a:t>20</a:t>
            </a:r>
            <a:r>
              <a:rPr b="0" lang="ru-RU" sz="4000" spc="-1" strike="noStrike">
                <a:solidFill>
                  <a:srgbClr val="000000"/>
                </a:solidFill>
                <a:latin typeface="Arial Black"/>
                <a:ea typeface="DejaVu Sans"/>
              </a:rPr>
              <a:t> минут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Content Placeholder 2"/>
          <p:cNvSpPr/>
          <p:nvPr/>
        </p:nvSpPr>
        <p:spPr>
          <a:xfrm>
            <a:off x="1066680" y="5860080"/>
            <a:ext cx="10058040" cy="99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Вычислить конец месяца: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70c0"/>
                </a:solidFill>
                <a:latin typeface="Arial"/>
                <a:ea typeface="DejaVu Sans"/>
              </a:rPr>
              <a:t>(date_trunc('month', Sale_date) + interval '1 month' - interval '1 day')::date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ru-RU" sz="4800" spc="-1" strike="noStrike">
                <a:solidFill>
                  <a:srgbClr val="000000"/>
                </a:solidFill>
                <a:latin typeface="Arial Black"/>
                <a:ea typeface="DejaVu Sans"/>
              </a:rPr>
              <a:t>Дополнительные материалы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689d9b"/>
              </a:buClr>
              <a:buSzPct val="85000"/>
              <a:buFont typeface="Wingdings" charset="2"/>
              <a:buChar char="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Реальный кейс распределения данных по слоям от Тинькофф</a:t>
            </a:r>
            <a:br>
              <a:rPr sz="2000"/>
            </a:br>
            <a:r>
              <a:rPr b="0" lang="af-ZA" sz="20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https://habr.com/ru/company/tinkoff/blog/259173/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689d9b"/>
              </a:buClr>
              <a:buSzPct val="85000"/>
              <a:buFont typeface="Wingdings" charset="2"/>
              <a:buChar char="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Видео про Yandex.Go </a:t>
            </a:r>
            <a:r>
              <a:rPr b="0" lang="ru-RU" sz="20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https://www.youtube.com/watch?v=fNGIOb8SJvU&amp;ab_channel=karpov.courses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ru-RU" sz="4800" spc="-1" strike="noStrike">
                <a:solidFill>
                  <a:srgbClr val="000000"/>
                </a:solidFill>
                <a:latin typeface="Arial Black"/>
                <a:ea typeface="DejaVu Sans"/>
              </a:rPr>
              <a:t>Проектирование </a:t>
            </a:r>
            <a:r>
              <a:rPr b="0" lang="en-US" sz="4800" spc="-1" strike="noStrike">
                <a:solidFill>
                  <a:srgbClr val="000000"/>
                </a:solidFill>
                <a:latin typeface="Arial Black"/>
                <a:ea typeface="DejaVu Sans"/>
              </a:rPr>
              <a:t>DWH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1" name="Picture 2" descr="Как правильно создавать вопросы с множественным выбором"/>
          <p:cNvPicPr/>
          <p:nvPr/>
        </p:nvPicPr>
        <p:blipFill>
          <a:blip r:embed="rId1"/>
          <a:stretch/>
        </p:blipFill>
        <p:spPr>
          <a:xfrm>
            <a:off x="3383280" y="2053080"/>
            <a:ext cx="5340240" cy="3230640"/>
          </a:xfrm>
          <a:prstGeom prst="rect">
            <a:avLst/>
          </a:prstGeom>
          <a:ln w="0">
            <a:noFill/>
          </a:ln>
        </p:spPr>
      </p:pic>
      <p:sp>
        <p:nvSpPr>
          <p:cNvPr id="252" name="Title 1"/>
          <p:cNvSpPr/>
          <p:nvPr/>
        </p:nvSpPr>
        <p:spPr>
          <a:xfrm>
            <a:off x="488520" y="5528880"/>
            <a:ext cx="10058040" cy="13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Arial Black"/>
                <a:ea typeface="DejaVu Sans"/>
              </a:rPr>
              <a:t>Форма обратной связи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af-ZA" sz="2000" spc="-1" strike="noStrike" u="sng">
                <a:solidFill>
                  <a:srgbClr val="0000ff"/>
                </a:solidFill>
                <a:uFillTx/>
                <a:latin typeface="Arial Black"/>
                <a:ea typeface="DejaVu Sans"/>
                <a:hlinkClick r:id="rId2"/>
              </a:rPr>
              <a:t>https://forms.yandex.ru/surveys/13455830.189b087255256c553d687bbcc02d930cdd2da94c/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 Black"/>
                <a:ea typeface="DejaVu Sans"/>
              </a:rPr>
              <a:t>Проектирование </a:t>
            </a:r>
            <a:r>
              <a:rPr b="0" lang="en-US" sz="3200" spc="-1" strike="noStrike">
                <a:solidFill>
                  <a:srgbClr val="000000"/>
                </a:solidFill>
                <a:latin typeface="Arial Black"/>
                <a:ea typeface="DejaVu Sans"/>
              </a:rPr>
              <a:t>DWH</a:t>
            </a:r>
            <a:br>
              <a:rPr sz="4800"/>
            </a:br>
            <a:r>
              <a:rPr b="0" lang="ru-RU" sz="2400" spc="-1" strike="noStrike">
                <a:solidFill>
                  <a:srgbClr val="000000"/>
                </a:solidFill>
                <a:latin typeface="Arial Black"/>
                <a:ea typeface="DejaVu Sans"/>
              </a:rPr>
              <a:t>План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9603000" cy="4124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666666"/>
              </a:buClr>
              <a:buSzPct val="45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DWH vs DataLake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666666"/>
              </a:buClr>
              <a:buSzPct val="45000"/>
              <a:buFont typeface="Wingdings" charset="2"/>
              <a:buChar char="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Еще раз про слои: stg-&gt;ods-&gt;dds-&gt;cdm-&gt;rep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666666"/>
              </a:buClr>
              <a:buSzPct val="45000"/>
              <a:buFont typeface="Wingdings" charset="2"/>
              <a:buChar char="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Практика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666666"/>
              </a:buClr>
              <a:buSzPct val="45000"/>
              <a:buFont typeface="Wingdings" charset="2"/>
              <a:buChar char="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Проектирование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DWH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666666"/>
              </a:buClr>
              <a:buSzPct val="45000"/>
              <a:buFont typeface="Wingdings" charset="2"/>
              <a:buChar char="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Реализация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pipeline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загрузки данных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4" descr="Data Warehouse - RBtecnologies"/>
          <p:cNvPicPr/>
          <p:nvPr/>
        </p:nvPicPr>
        <p:blipFill>
          <a:blip r:embed="rId1"/>
          <a:stretch/>
        </p:blipFill>
        <p:spPr>
          <a:xfrm>
            <a:off x="1364040" y="4838040"/>
            <a:ext cx="3909600" cy="196128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2" descr="What is a Data Lake? | TIBCO Software"/>
          <p:cNvPicPr/>
          <p:nvPr/>
        </p:nvPicPr>
        <p:blipFill>
          <a:blip r:embed="rId2"/>
          <a:srcRect l="16165" t="0" r="13199" b="0"/>
          <a:stretch/>
        </p:blipFill>
        <p:spPr>
          <a:xfrm>
            <a:off x="7390800" y="4838040"/>
            <a:ext cx="3227400" cy="1938600"/>
          </a:xfrm>
          <a:prstGeom prst="rect">
            <a:avLst/>
          </a:prstGeom>
          <a:ln w="0">
            <a:noFill/>
          </a:ln>
        </p:spPr>
      </p:pic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60160" y="49824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rial Black"/>
                <a:ea typeface="DejaVu Sans"/>
              </a:rPr>
              <a:t>DWH vs Data</a:t>
            </a:r>
            <a:r>
              <a:rPr b="0" lang="ru-RU" sz="4800" spc="-1" strike="noStrike">
                <a:solidFill>
                  <a:srgbClr val="000000"/>
                </a:solidFill>
                <a:latin typeface="Arial Black"/>
                <a:ea typeface="DejaVu Sans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latin typeface="Arial Black"/>
                <a:ea typeface="DejaVu Sans"/>
              </a:rPr>
              <a:t>Lake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896400" y="1706760"/>
            <a:ext cx="10058040" cy="3598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Формально: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1" name="Table 7"/>
          <p:cNvGraphicFramePr/>
          <p:nvPr/>
        </p:nvGraphicFramePr>
        <p:xfrm>
          <a:off x="1249920" y="2121480"/>
          <a:ext cx="9704520" cy="2437920"/>
        </p:xfrm>
        <a:graphic>
          <a:graphicData uri="http://schemas.openxmlformats.org/drawingml/2006/table">
            <a:tbl>
              <a:tblPr/>
              <a:tblGrid>
                <a:gridCol w="4852080"/>
                <a:gridCol w="48520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Arial"/>
                        </a:rPr>
                        <a:t>DWH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Arial"/>
                        </a:rPr>
                        <a:t>Data Lake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Данные обычно в виде таблиц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e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Возможна загрузка неструктурированных данных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ee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Есть четкая структура слоев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Нет формальной структуры разделения по слоям, но обычно все же выделяют (как минимум) слои: 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raw (stg) </a:t>
                      </a: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и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 dds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ff3f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Данные в ХД загружаются в обработанном виде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ee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Данные загружаются в необработанном виде, обрабатываются при необходимости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ee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60160" y="49824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rial Black"/>
                <a:ea typeface="DejaVu Sans"/>
              </a:rPr>
              <a:t>DWH vs Data</a:t>
            </a:r>
            <a:r>
              <a:rPr b="0" lang="ru-RU" sz="4800" spc="-1" strike="noStrike">
                <a:solidFill>
                  <a:srgbClr val="000000"/>
                </a:solidFill>
                <a:latin typeface="Arial Black"/>
                <a:ea typeface="DejaVu Sans"/>
              </a:rPr>
              <a:t> </a:t>
            </a:r>
            <a:r>
              <a:rPr b="0" lang="en-US" sz="4800" spc="-1" strike="noStrike">
                <a:solidFill>
                  <a:srgbClr val="000000"/>
                </a:solidFill>
                <a:latin typeface="Arial Black"/>
                <a:ea typeface="DejaVu Sans"/>
              </a:rPr>
              <a:t>Lake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951840" y="1919520"/>
            <a:ext cx="10058040" cy="95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Популярное трактование: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Data Lake – 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это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DWH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 на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Open Source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Picture 4" descr=""/>
          <p:cNvPicPr/>
          <p:nvPr/>
        </p:nvPicPr>
        <p:blipFill>
          <a:blip r:embed="rId1"/>
          <a:stretch/>
        </p:blipFill>
        <p:spPr>
          <a:xfrm>
            <a:off x="6775200" y="3771360"/>
            <a:ext cx="2313000" cy="598320"/>
          </a:xfrm>
          <a:prstGeom prst="rect">
            <a:avLst/>
          </a:prstGeom>
          <a:ln w="0">
            <a:noFill/>
          </a:ln>
        </p:spPr>
      </p:pic>
      <p:pic>
        <p:nvPicPr>
          <p:cNvPr id="105" name="Picture 6" descr=""/>
          <p:cNvPicPr/>
          <p:nvPr/>
        </p:nvPicPr>
        <p:blipFill>
          <a:blip r:embed="rId2"/>
          <a:stretch/>
        </p:blipFill>
        <p:spPr>
          <a:xfrm>
            <a:off x="2197800" y="5703120"/>
            <a:ext cx="1941120" cy="52776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9" descr=""/>
          <p:cNvPicPr/>
          <p:nvPr/>
        </p:nvPicPr>
        <p:blipFill>
          <a:blip r:embed="rId3"/>
          <a:stretch/>
        </p:blipFill>
        <p:spPr>
          <a:xfrm>
            <a:off x="2197800" y="3710880"/>
            <a:ext cx="1822320" cy="586440"/>
          </a:xfrm>
          <a:prstGeom prst="rect">
            <a:avLst/>
          </a:prstGeom>
          <a:ln w="0">
            <a:noFill/>
          </a:ln>
        </p:spPr>
      </p:pic>
      <p:pic>
        <p:nvPicPr>
          <p:cNvPr id="107" name="Picture 11" descr=""/>
          <p:cNvPicPr/>
          <p:nvPr/>
        </p:nvPicPr>
        <p:blipFill>
          <a:blip r:embed="rId4"/>
          <a:stretch/>
        </p:blipFill>
        <p:spPr>
          <a:xfrm>
            <a:off x="2344680" y="4496400"/>
            <a:ext cx="1324440" cy="441720"/>
          </a:xfrm>
          <a:prstGeom prst="rect">
            <a:avLst/>
          </a:prstGeom>
          <a:ln w="0">
            <a:noFill/>
          </a:ln>
        </p:spPr>
      </p:pic>
      <p:pic>
        <p:nvPicPr>
          <p:cNvPr id="108" name="Picture 5" descr=""/>
          <p:cNvPicPr/>
          <p:nvPr/>
        </p:nvPicPr>
        <p:blipFill>
          <a:blip r:embed="rId5"/>
          <a:stretch/>
        </p:blipFill>
        <p:spPr>
          <a:xfrm>
            <a:off x="2344680" y="5227200"/>
            <a:ext cx="1442160" cy="186840"/>
          </a:xfrm>
          <a:prstGeom prst="rect">
            <a:avLst/>
          </a:prstGeom>
          <a:ln w="0">
            <a:noFill/>
          </a:ln>
        </p:spPr>
      </p:pic>
      <p:sp>
        <p:nvSpPr>
          <p:cNvPr id="109" name="Content Placeholder 2"/>
          <p:cNvSpPr/>
          <p:nvPr/>
        </p:nvSpPr>
        <p:spPr>
          <a:xfrm>
            <a:off x="2344680" y="2895840"/>
            <a:ext cx="1433880" cy="95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chemeClr val="accent1"/>
                </a:solidFill>
                <a:latin typeface="Arial"/>
                <a:ea typeface="DejaVu Sans"/>
              </a:rPr>
              <a:t>DWH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Content Placeholder 2"/>
          <p:cNvSpPr/>
          <p:nvPr/>
        </p:nvSpPr>
        <p:spPr>
          <a:xfrm>
            <a:off x="6726240" y="2817360"/>
            <a:ext cx="2427480" cy="95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chemeClr val="accent1"/>
                </a:solidFill>
                <a:latin typeface="Arial"/>
                <a:ea typeface="DejaVu Sans"/>
              </a:rPr>
              <a:t>Data Lake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Arrow: Left-Right 3"/>
          <p:cNvSpPr/>
          <p:nvPr/>
        </p:nvSpPr>
        <p:spPr>
          <a:xfrm>
            <a:off x="4554360" y="4235760"/>
            <a:ext cx="1541520" cy="52776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Arial"/>
            </a:endParaRPr>
          </a:p>
        </p:txBody>
      </p:sp>
      <p:cxnSp>
        <p:nvCxnSpPr>
          <p:cNvPr id="112" name="Straight Connector 8"/>
          <p:cNvCxnSpPr/>
          <p:nvPr/>
        </p:nvCxnSpPr>
        <p:spPr>
          <a:xfrm>
            <a:off x="2344680" y="3533040"/>
            <a:ext cx="2004120" cy="360"/>
          </a:xfrm>
          <a:prstGeom prst="straightConnector1">
            <a:avLst/>
          </a:prstGeom>
          <a:ln w="19050">
            <a:solidFill>
              <a:srgbClr val="9dbfbe"/>
            </a:solidFill>
            <a:round/>
          </a:ln>
        </p:spPr>
      </p:cxnSp>
      <p:cxnSp>
        <p:nvCxnSpPr>
          <p:cNvPr id="113" name="Straight Connector 14"/>
          <p:cNvCxnSpPr/>
          <p:nvPr/>
        </p:nvCxnSpPr>
        <p:spPr>
          <a:xfrm>
            <a:off x="6840720" y="3533040"/>
            <a:ext cx="2004120" cy="360"/>
          </a:xfrm>
          <a:prstGeom prst="straightConnector1">
            <a:avLst/>
          </a:prstGeom>
          <a:ln w="19050">
            <a:solidFill>
              <a:srgbClr val="9dbfbe"/>
            </a:solidFill>
            <a:round/>
          </a:ln>
        </p:spPr>
      </p:cxnSp>
      <p:pic>
        <p:nvPicPr>
          <p:cNvPr id="114" name="Picture 2" descr=""/>
          <p:cNvPicPr/>
          <p:nvPr/>
        </p:nvPicPr>
        <p:blipFill>
          <a:blip r:embed="rId6"/>
          <a:stretch/>
        </p:blipFill>
        <p:spPr>
          <a:xfrm>
            <a:off x="6431760" y="4403160"/>
            <a:ext cx="2657880" cy="916200"/>
          </a:xfrm>
          <a:prstGeom prst="rect">
            <a:avLst/>
          </a:prstGeom>
          <a:ln w="0">
            <a:noFill/>
          </a:ln>
        </p:spPr>
      </p:pic>
      <p:pic>
        <p:nvPicPr>
          <p:cNvPr id="115" name="Picture 4" descr="Google Cloud Storage ADO Driver: ADO Driver for Google Cloud Storage -  CData Software"/>
          <p:cNvPicPr/>
          <p:nvPr/>
        </p:nvPicPr>
        <p:blipFill>
          <a:blip r:embed="rId7"/>
          <a:stretch/>
        </p:blipFill>
        <p:spPr>
          <a:xfrm>
            <a:off x="6649200" y="5188680"/>
            <a:ext cx="2057040" cy="102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0" lang="ru-RU" sz="4800" spc="-1" strike="noStrike">
                <a:solidFill>
                  <a:srgbClr val="000000"/>
                </a:solidFill>
                <a:latin typeface="Arial Black"/>
                <a:ea typeface="DejaVu Sans"/>
              </a:rPr>
              <a:t>Слои ХД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Rectangle: Rounded Corners 53"/>
          <p:cNvSpPr/>
          <p:nvPr/>
        </p:nvSpPr>
        <p:spPr>
          <a:xfrm>
            <a:off x="9422280" y="1936800"/>
            <a:ext cx="1764720" cy="3885840"/>
          </a:xfrm>
          <a:prstGeom prst="roundRect">
            <a:avLst>
              <a:gd name="adj" fmla="val 16667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chemeClr val="lt1"/>
                </a:solidFill>
                <a:latin typeface="Arial"/>
              </a:rPr>
              <a:t>Потребители данных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Rectangle: Rounded Corners 52"/>
          <p:cNvSpPr/>
          <p:nvPr/>
        </p:nvSpPr>
        <p:spPr>
          <a:xfrm>
            <a:off x="2517480" y="3227400"/>
            <a:ext cx="1151280" cy="652320"/>
          </a:xfrm>
          <a:prstGeom prst="roundRect">
            <a:avLst>
              <a:gd name="adj" fmla="val 16667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STG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Rectangle: Rounded Corners 55"/>
          <p:cNvSpPr/>
          <p:nvPr/>
        </p:nvSpPr>
        <p:spPr>
          <a:xfrm>
            <a:off x="4363920" y="2849400"/>
            <a:ext cx="1151280" cy="652320"/>
          </a:xfrm>
          <a:prstGeom prst="roundRect">
            <a:avLst>
              <a:gd name="adj" fmla="val 16667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ODS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Rectangle: Rounded Corners 56"/>
          <p:cNvSpPr/>
          <p:nvPr/>
        </p:nvSpPr>
        <p:spPr>
          <a:xfrm>
            <a:off x="6112440" y="3227400"/>
            <a:ext cx="1151280" cy="652320"/>
          </a:xfrm>
          <a:prstGeom prst="roundRect">
            <a:avLst>
              <a:gd name="adj" fmla="val 16667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CDM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Rectangle: Rounded Corners 57"/>
          <p:cNvSpPr/>
          <p:nvPr/>
        </p:nvSpPr>
        <p:spPr>
          <a:xfrm>
            <a:off x="7810560" y="3227400"/>
            <a:ext cx="1151280" cy="652320"/>
          </a:xfrm>
          <a:prstGeom prst="roundRect">
            <a:avLst>
              <a:gd name="adj" fmla="val 16667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REP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Arrow: Right 54"/>
          <p:cNvSpPr/>
          <p:nvPr/>
        </p:nvSpPr>
        <p:spPr>
          <a:xfrm>
            <a:off x="2138760" y="3420720"/>
            <a:ext cx="336240" cy="207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123" name="Arrow: Right 59"/>
          <p:cNvSpPr/>
          <p:nvPr/>
        </p:nvSpPr>
        <p:spPr>
          <a:xfrm rot="1708800">
            <a:off x="3875040" y="3727080"/>
            <a:ext cx="336240" cy="207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124" name="Arrow: Right 61"/>
          <p:cNvSpPr/>
          <p:nvPr/>
        </p:nvSpPr>
        <p:spPr>
          <a:xfrm>
            <a:off x="5666040" y="3420720"/>
            <a:ext cx="336240" cy="207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125" name="Arrow: Right 62"/>
          <p:cNvSpPr/>
          <p:nvPr/>
        </p:nvSpPr>
        <p:spPr>
          <a:xfrm>
            <a:off x="7383600" y="3420720"/>
            <a:ext cx="336240" cy="207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126" name="Arrow: Right 63"/>
          <p:cNvSpPr/>
          <p:nvPr/>
        </p:nvSpPr>
        <p:spPr>
          <a:xfrm>
            <a:off x="9061200" y="3420720"/>
            <a:ext cx="336240" cy="207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127" name="Rectangle: Rounded Corners 64"/>
          <p:cNvSpPr/>
          <p:nvPr/>
        </p:nvSpPr>
        <p:spPr>
          <a:xfrm>
            <a:off x="246600" y="1936800"/>
            <a:ext cx="1764720" cy="3885840"/>
          </a:xfrm>
          <a:prstGeom prst="roundRect">
            <a:avLst>
              <a:gd name="adj" fmla="val 16667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chemeClr val="lt1"/>
                </a:solidFill>
                <a:latin typeface="Arial"/>
              </a:rPr>
              <a:t>Источники данных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Picture 67" descr=""/>
          <p:cNvPicPr/>
          <p:nvPr/>
        </p:nvPicPr>
        <p:blipFill>
          <a:blip r:embed="rId1"/>
          <a:stretch/>
        </p:blipFill>
        <p:spPr>
          <a:xfrm>
            <a:off x="634680" y="4563360"/>
            <a:ext cx="1100880" cy="578520"/>
          </a:xfrm>
          <a:prstGeom prst="rect">
            <a:avLst/>
          </a:prstGeom>
          <a:ln w="0">
            <a:noFill/>
          </a:ln>
        </p:spPr>
      </p:pic>
      <p:pic>
        <p:nvPicPr>
          <p:cNvPr id="129" name="Picture 69" descr=""/>
          <p:cNvPicPr/>
          <p:nvPr/>
        </p:nvPicPr>
        <p:blipFill>
          <a:blip r:embed="rId2"/>
          <a:stretch/>
        </p:blipFill>
        <p:spPr>
          <a:xfrm>
            <a:off x="500040" y="2849400"/>
            <a:ext cx="1370160" cy="856080"/>
          </a:xfrm>
          <a:prstGeom prst="rect">
            <a:avLst/>
          </a:prstGeom>
          <a:ln w="0">
            <a:noFill/>
          </a:ln>
        </p:spPr>
      </p:pic>
      <p:pic>
        <p:nvPicPr>
          <p:cNvPr id="130" name="Picture 71" descr=""/>
          <p:cNvPicPr/>
          <p:nvPr/>
        </p:nvPicPr>
        <p:blipFill>
          <a:blip r:embed="rId3"/>
          <a:stretch/>
        </p:blipFill>
        <p:spPr>
          <a:xfrm>
            <a:off x="626400" y="4147920"/>
            <a:ext cx="1100880" cy="313560"/>
          </a:xfrm>
          <a:prstGeom prst="rect">
            <a:avLst/>
          </a:prstGeom>
          <a:ln w="0">
            <a:noFill/>
          </a:ln>
        </p:spPr>
      </p:pic>
      <p:pic>
        <p:nvPicPr>
          <p:cNvPr id="131" name="Picture 73" descr=""/>
          <p:cNvPicPr/>
          <p:nvPr/>
        </p:nvPicPr>
        <p:blipFill>
          <a:blip r:embed="rId4"/>
          <a:stretch/>
        </p:blipFill>
        <p:spPr>
          <a:xfrm>
            <a:off x="484200" y="3308040"/>
            <a:ext cx="1380600" cy="920520"/>
          </a:xfrm>
          <a:prstGeom prst="rect">
            <a:avLst/>
          </a:prstGeom>
          <a:ln w="0">
            <a:noFill/>
          </a:ln>
        </p:spPr>
      </p:pic>
      <p:pic>
        <p:nvPicPr>
          <p:cNvPr id="132" name="Picture 75" descr=""/>
          <p:cNvPicPr/>
          <p:nvPr/>
        </p:nvPicPr>
        <p:blipFill>
          <a:blip r:embed="rId5"/>
          <a:stretch/>
        </p:blipFill>
        <p:spPr>
          <a:xfrm>
            <a:off x="9693720" y="3708360"/>
            <a:ext cx="1040040" cy="275760"/>
          </a:xfrm>
          <a:prstGeom prst="rect">
            <a:avLst/>
          </a:prstGeom>
          <a:ln w="0">
            <a:noFill/>
          </a:ln>
        </p:spPr>
      </p:pic>
      <p:pic>
        <p:nvPicPr>
          <p:cNvPr id="133" name="Picture 79" descr=""/>
          <p:cNvPicPr/>
          <p:nvPr/>
        </p:nvPicPr>
        <p:blipFill>
          <a:blip r:embed="rId6"/>
          <a:stretch/>
        </p:blipFill>
        <p:spPr>
          <a:xfrm>
            <a:off x="9810000" y="3019680"/>
            <a:ext cx="807480" cy="504360"/>
          </a:xfrm>
          <a:prstGeom prst="rect">
            <a:avLst/>
          </a:prstGeom>
          <a:ln w="0">
            <a:noFill/>
          </a:ln>
        </p:spPr>
      </p:pic>
      <p:pic>
        <p:nvPicPr>
          <p:cNvPr id="134" name="Picture 81" descr=""/>
          <p:cNvPicPr/>
          <p:nvPr/>
        </p:nvPicPr>
        <p:blipFill>
          <a:blip r:embed="rId7"/>
          <a:stretch/>
        </p:blipFill>
        <p:spPr>
          <a:xfrm>
            <a:off x="9537120" y="4183560"/>
            <a:ext cx="1426680" cy="369720"/>
          </a:xfrm>
          <a:prstGeom prst="rect">
            <a:avLst/>
          </a:prstGeom>
          <a:ln w="0">
            <a:noFill/>
          </a:ln>
        </p:spPr>
      </p:pic>
      <p:sp>
        <p:nvSpPr>
          <p:cNvPr id="135" name="Rectangle: Rounded Corners 20"/>
          <p:cNvSpPr/>
          <p:nvPr/>
        </p:nvSpPr>
        <p:spPr>
          <a:xfrm>
            <a:off x="4385880" y="3646080"/>
            <a:ext cx="1151280" cy="652320"/>
          </a:xfrm>
          <a:prstGeom prst="roundRect">
            <a:avLst>
              <a:gd name="adj" fmla="val 16667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DDS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Arrow: Right 21"/>
          <p:cNvSpPr/>
          <p:nvPr/>
        </p:nvSpPr>
        <p:spPr>
          <a:xfrm rot="20552400">
            <a:off x="3868920" y="3188160"/>
            <a:ext cx="336240" cy="207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"/>
          <p:cNvGrpSpPr/>
          <p:nvPr/>
        </p:nvGrpSpPr>
        <p:grpSpPr>
          <a:xfrm>
            <a:off x="1311120" y="2752200"/>
            <a:ext cx="111960" cy="523800"/>
            <a:chOff x="1311120" y="2752200"/>
            <a:chExt cx="111960" cy="523800"/>
          </a:xfrm>
        </p:grpSpPr>
        <p:sp>
          <p:nvSpPr>
            <p:cNvPr id="138" name="Oval 4"/>
            <p:cNvSpPr/>
            <p:nvPr/>
          </p:nvSpPr>
          <p:spPr>
            <a:xfrm>
              <a:off x="1311120" y="2752200"/>
              <a:ext cx="111960" cy="111960"/>
            </a:xfrm>
            <a:prstGeom prst="ellipse">
              <a:avLst/>
            </a:prstGeom>
            <a:solidFill>
              <a:srgbClr val="9dbfbe"/>
            </a:solidFill>
            <a:ln>
              <a:solidFill>
                <a:srgbClr val="748d8c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34560" bIns="3456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Arial"/>
              </a:endParaRPr>
            </a:p>
          </p:txBody>
        </p:sp>
        <p:sp>
          <p:nvSpPr>
            <p:cNvPr id="139" name="Oval 27"/>
            <p:cNvSpPr/>
            <p:nvPr/>
          </p:nvSpPr>
          <p:spPr>
            <a:xfrm>
              <a:off x="1311120" y="2958120"/>
              <a:ext cx="111960" cy="111960"/>
            </a:xfrm>
            <a:prstGeom prst="ellipse">
              <a:avLst/>
            </a:prstGeom>
            <a:solidFill>
              <a:srgbClr val="9dbfbe"/>
            </a:solidFill>
            <a:ln>
              <a:solidFill>
                <a:srgbClr val="748d8c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34560" bIns="3456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Arial"/>
              </a:endParaRPr>
            </a:p>
          </p:txBody>
        </p:sp>
        <p:sp>
          <p:nvSpPr>
            <p:cNvPr id="140" name="Oval 28"/>
            <p:cNvSpPr/>
            <p:nvPr/>
          </p:nvSpPr>
          <p:spPr>
            <a:xfrm>
              <a:off x="1311120" y="3164040"/>
              <a:ext cx="111960" cy="111960"/>
            </a:xfrm>
            <a:prstGeom prst="ellipse">
              <a:avLst/>
            </a:prstGeom>
            <a:solidFill>
              <a:srgbClr val="9dbfbe"/>
            </a:solidFill>
            <a:ln>
              <a:solidFill>
                <a:srgbClr val="748d8c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34560" bIns="3456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Arial"/>
              </a:endParaRPr>
            </a:p>
          </p:txBody>
        </p:sp>
      </p:grpSp>
      <p:sp>
        <p:nvSpPr>
          <p:cNvPr id="141" name="Rectangle: Rounded Corners 29"/>
          <p:cNvSpPr/>
          <p:nvPr/>
        </p:nvSpPr>
        <p:spPr>
          <a:xfrm>
            <a:off x="437400" y="3429000"/>
            <a:ext cx="5983920" cy="20707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9dbfbe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chemeClr val="dk1"/>
                </a:solidFill>
                <a:latin typeface="Arial"/>
              </a:rPr>
              <a:t>Сбор данных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 Black"/>
              <a:buAutoNum type="arabicPeriod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Сохранить данные с источников «как есть»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 Black"/>
              <a:buAutoNum type="arabicPeriod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Данные хранятся за несколько дат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 Black"/>
              <a:buAutoNum type="arabicPeriod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Обеспечить возможность перезагрузки данных без обращения к источнику (нет данных, ограниченное окно загрузки и т.д.) на небольшую глубину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Rectangle: Rounded Corners 26"/>
          <p:cNvSpPr/>
          <p:nvPr/>
        </p:nvSpPr>
        <p:spPr>
          <a:xfrm>
            <a:off x="535320" y="1233360"/>
            <a:ext cx="1799280" cy="1015200"/>
          </a:xfrm>
          <a:prstGeom prst="roundRect">
            <a:avLst>
              <a:gd name="adj" fmla="val 16667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STG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Rectangle: Rounded Corners 30"/>
          <p:cNvSpPr/>
          <p:nvPr/>
        </p:nvSpPr>
        <p:spPr>
          <a:xfrm>
            <a:off x="3255840" y="589320"/>
            <a:ext cx="1799280" cy="1015200"/>
          </a:xfrm>
          <a:prstGeom prst="roundRect">
            <a:avLst>
              <a:gd name="adj" fmla="val 16667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ODS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Rectangle: Rounded Corners 31"/>
          <p:cNvSpPr/>
          <p:nvPr/>
        </p:nvSpPr>
        <p:spPr>
          <a:xfrm>
            <a:off x="5973840" y="1227600"/>
            <a:ext cx="1799280" cy="1015200"/>
          </a:xfrm>
          <a:prstGeom prst="roundRect">
            <a:avLst>
              <a:gd name="adj" fmla="val 16667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CDM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Rectangle: Rounded Corners 32"/>
          <p:cNvSpPr/>
          <p:nvPr/>
        </p:nvSpPr>
        <p:spPr>
          <a:xfrm>
            <a:off x="8732880" y="1262160"/>
            <a:ext cx="1799280" cy="1015200"/>
          </a:xfrm>
          <a:prstGeom prst="roundRect">
            <a:avLst>
              <a:gd name="adj" fmla="val 16667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REP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Arrow: Right 33"/>
          <p:cNvSpPr/>
          <p:nvPr/>
        </p:nvSpPr>
        <p:spPr>
          <a:xfrm rot="1708800">
            <a:off x="2558880" y="1875240"/>
            <a:ext cx="525600" cy="322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147" name="Arrow: Right 34"/>
          <p:cNvSpPr/>
          <p:nvPr/>
        </p:nvSpPr>
        <p:spPr>
          <a:xfrm>
            <a:off x="5185440" y="1552320"/>
            <a:ext cx="525600" cy="322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148" name="Arrow: Right 35"/>
          <p:cNvSpPr/>
          <p:nvPr/>
        </p:nvSpPr>
        <p:spPr>
          <a:xfrm>
            <a:off x="8035920" y="1608120"/>
            <a:ext cx="525600" cy="322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149" name="Rectangle: Rounded Corners 36"/>
          <p:cNvSpPr/>
          <p:nvPr/>
        </p:nvSpPr>
        <p:spPr>
          <a:xfrm>
            <a:off x="3270600" y="1837080"/>
            <a:ext cx="1799280" cy="1015200"/>
          </a:xfrm>
          <a:prstGeom prst="roundRect">
            <a:avLst>
              <a:gd name="adj" fmla="val 16667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DDS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Arrow: Right 37"/>
          <p:cNvSpPr/>
          <p:nvPr/>
        </p:nvSpPr>
        <p:spPr>
          <a:xfrm rot="20552400">
            <a:off x="2514960" y="1258560"/>
            <a:ext cx="525600" cy="322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"/>
          <p:cNvGrpSpPr/>
          <p:nvPr/>
        </p:nvGrpSpPr>
        <p:grpSpPr>
          <a:xfrm>
            <a:off x="4155480" y="2904840"/>
            <a:ext cx="111960" cy="523800"/>
            <a:chOff x="4155480" y="2904840"/>
            <a:chExt cx="111960" cy="523800"/>
          </a:xfrm>
        </p:grpSpPr>
        <p:sp>
          <p:nvSpPr>
            <p:cNvPr id="152" name="Oval 4"/>
            <p:cNvSpPr/>
            <p:nvPr/>
          </p:nvSpPr>
          <p:spPr>
            <a:xfrm>
              <a:off x="4155480" y="2904840"/>
              <a:ext cx="111960" cy="111960"/>
            </a:xfrm>
            <a:prstGeom prst="ellipse">
              <a:avLst/>
            </a:prstGeom>
            <a:solidFill>
              <a:srgbClr val="9dbfbe"/>
            </a:solidFill>
            <a:ln>
              <a:solidFill>
                <a:srgbClr val="748d8c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34560" bIns="3456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Arial"/>
              </a:endParaRPr>
            </a:p>
          </p:txBody>
        </p:sp>
        <p:sp>
          <p:nvSpPr>
            <p:cNvPr id="153" name="Oval 27"/>
            <p:cNvSpPr/>
            <p:nvPr/>
          </p:nvSpPr>
          <p:spPr>
            <a:xfrm>
              <a:off x="4155480" y="3110760"/>
              <a:ext cx="111960" cy="111960"/>
            </a:xfrm>
            <a:prstGeom prst="ellipse">
              <a:avLst/>
            </a:prstGeom>
            <a:solidFill>
              <a:srgbClr val="9dbfbe"/>
            </a:solidFill>
            <a:ln>
              <a:solidFill>
                <a:srgbClr val="748d8c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34560" bIns="3456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Arial"/>
              </a:endParaRPr>
            </a:p>
          </p:txBody>
        </p:sp>
        <p:sp>
          <p:nvSpPr>
            <p:cNvPr id="154" name="Oval 28"/>
            <p:cNvSpPr/>
            <p:nvPr/>
          </p:nvSpPr>
          <p:spPr>
            <a:xfrm>
              <a:off x="4155480" y="3316680"/>
              <a:ext cx="111960" cy="111960"/>
            </a:xfrm>
            <a:prstGeom prst="ellipse">
              <a:avLst/>
            </a:prstGeom>
            <a:solidFill>
              <a:srgbClr val="9dbfbe"/>
            </a:solidFill>
            <a:ln>
              <a:solidFill>
                <a:srgbClr val="748d8c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34560" bIns="3456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Arial"/>
              </a:endParaRPr>
            </a:p>
          </p:txBody>
        </p:sp>
      </p:grpSp>
      <p:sp>
        <p:nvSpPr>
          <p:cNvPr id="155" name="Rectangle: Rounded Corners 29"/>
          <p:cNvSpPr/>
          <p:nvPr/>
        </p:nvSpPr>
        <p:spPr>
          <a:xfrm>
            <a:off x="2933640" y="3429000"/>
            <a:ext cx="5983920" cy="20707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9dbfbe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chemeClr val="dk1"/>
                </a:solidFill>
                <a:latin typeface="Arial"/>
              </a:rPr>
              <a:t>Стандартизация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 Black"/>
              <a:buAutoNum type="arabicPeriod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Сохранение всей истории данных источника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 Black"/>
              <a:buAutoNum type="arabicPeriod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Используется, когда не требуется преобразование над данными источника, но требуется сохранить историю изменений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Rectangle: Rounded Corners 33"/>
          <p:cNvSpPr/>
          <p:nvPr/>
        </p:nvSpPr>
        <p:spPr>
          <a:xfrm>
            <a:off x="535320" y="1233360"/>
            <a:ext cx="1799280" cy="1015200"/>
          </a:xfrm>
          <a:prstGeom prst="roundRect">
            <a:avLst>
              <a:gd name="adj" fmla="val 16667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STG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Rectangle: Rounded Corners 34"/>
          <p:cNvSpPr/>
          <p:nvPr/>
        </p:nvSpPr>
        <p:spPr>
          <a:xfrm>
            <a:off x="3255840" y="589320"/>
            <a:ext cx="1799280" cy="1015200"/>
          </a:xfrm>
          <a:prstGeom prst="roundRect">
            <a:avLst>
              <a:gd name="adj" fmla="val 16667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DDS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Rectangle: Rounded Corners 35"/>
          <p:cNvSpPr/>
          <p:nvPr/>
        </p:nvSpPr>
        <p:spPr>
          <a:xfrm>
            <a:off x="5973840" y="1227600"/>
            <a:ext cx="1799280" cy="1015200"/>
          </a:xfrm>
          <a:prstGeom prst="roundRect">
            <a:avLst>
              <a:gd name="adj" fmla="val 16667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CDM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Rectangle: Rounded Corners 36"/>
          <p:cNvSpPr/>
          <p:nvPr/>
        </p:nvSpPr>
        <p:spPr>
          <a:xfrm>
            <a:off x="8732880" y="1262160"/>
            <a:ext cx="1799280" cy="1015200"/>
          </a:xfrm>
          <a:prstGeom prst="roundRect">
            <a:avLst>
              <a:gd name="adj" fmla="val 16667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REP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Arrow: Right 37"/>
          <p:cNvSpPr/>
          <p:nvPr/>
        </p:nvSpPr>
        <p:spPr>
          <a:xfrm rot="1708800">
            <a:off x="2558880" y="1875240"/>
            <a:ext cx="525600" cy="322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161" name="Arrow: Right 38"/>
          <p:cNvSpPr/>
          <p:nvPr/>
        </p:nvSpPr>
        <p:spPr>
          <a:xfrm>
            <a:off x="5185440" y="1552320"/>
            <a:ext cx="525600" cy="322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162" name="Arrow: Right 39"/>
          <p:cNvSpPr/>
          <p:nvPr/>
        </p:nvSpPr>
        <p:spPr>
          <a:xfrm>
            <a:off x="8035920" y="1608120"/>
            <a:ext cx="525600" cy="322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163" name="Rectangle: Rounded Corners 40"/>
          <p:cNvSpPr/>
          <p:nvPr/>
        </p:nvSpPr>
        <p:spPr>
          <a:xfrm>
            <a:off x="3270600" y="1837080"/>
            <a:ext cx="1799280" cy="1015200"/>
          </a:xfrm>
          <a:prstGeom prst="roundRect">
            <a:avLst>
              <a:gd name="adj" fmla="val 16667"/>
            </a:avLst>
          </a:prstGeom>
          <a:blipFill rotWithShape="0">
            <a:blip r:embed="rId1"/>
            <a:srcRect/>
            <a:tile tx="0" ty="0" sx="59991" sy="58986" algn="tl"/>
          </a:blipFill>
          <a:ln w="0">
            <a:noFill/>
          </a:ln>
          <a:effectLst>
            <a:outerShdw algn="tl" blurRad="50760" dir="5400000" dist="19080" rotWithShape="0">
              <a:srgbClr val="000000">
                <a:alpha val="60000"/>
              </a:srgbClr>
            </a:outerShdw>
            <a:softEdge rad="126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ODS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Arrow: Right 41"/>
          <p:cNvSpPr/>
          <p:nvPr/>
        </p:nvSpPr>
        <p:spPr>
          <a:xfrm rot="20552400">
            <a:off x="2514960" y="1258560"/>
            <a:ext cx="525600" cy="322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: Rounded Corners 15"/>
          <p:cNvSpPr/>
          <p:nvPr/>
        </p:nvSpPr>
        <p:spPr>
          <a:xfrm>
            <a:off x="535320" y="1233360"/>
            <a:ext cx="1799280" cy="1015200"/>
          </a:xfrm>
          <a:prstGeom prst="roundRect">
            <a:avLst>
              <a:gd name="adj" fmla="val 16667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STG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Rectangle: Rounded Corners 17"/>
          <p:cNvSpPr/>
          <p:nvPr/>
        </p:nvSpPr>
        <p:spPr>
          <a:xfrm>
            <a:off x="3255840" y="589320"/>
            <a:ext cx="1799280" cy="1015200"/>
          </a:xfrm>
          <a:prstGeom prst="roundRect">
            <a:avLst>
              <a:gd name="adj" fmla="val 16667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ODS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Rectangle: Rounded Corners 23"/>
          <p:cNvSpPr/>
          <p:nvPr/>
        </p:nvSpPr>
        <p:spPr>
          <a:xfrm>
            <a:off x="5973840" y="1227600"/>
            <a:ext cx="1799280" cy="1015200"/>
          </a:xfrm>
          <a:prstGeom prst="roundRect">
            <a:avLst>
              <a:gd name="adj" fmla="val 16667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CDM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Rectangle: Rounded Corners 24"/>
          <p:cNvSpPr/>
          <p:nvPr/>
        </p:nvSpPr>
        <p:spPr>
          <a:xfrm>
            <a:off x="8732880" y="1262160"/>
            <a:ext cx="1799280" cy="1015200"/>
          </a:xfrm>
          <a:prstGeom prst="roundRect">
            <a:avLst>
              <a:gd name="adj" fmla="val 16667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REP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Arrow: Right 25"/>
          <p:cNvSpPr/>
          <p:nvPr/>
        </p:nvSpPr>
        <p:spPr>
          <a:xfrm rot="1708800">
            <a:off x="2558880" y="1875240"/>
            <a:ext cx="525600" cy="322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170" name="Arrow: Right 26"/>
          <p:cNvSpPr/>
          <p:nvPr/>
        </p:nvSpPr>
        <p:spPr>
          <a:xfrm>
            <a:off x="5185440" y="1552320"/>
            <a:ext cx="525600" cy="322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171" name="Arrow: Right 30"/>
          <p:cNvSpPr/>
          <p:nvPr/>
        </p:nvSpPr>
        <p:spPr>
          <a:xfrm>
            <a:off x="8035920" y="1608120"/>
            <a:ext cx="525600" cy="322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172" name="Arrow: Right 32"/>
          <p:cNvSpPr/>
          <p:nvPr/>
        </p:nvSpPr>
        <p:spPr>
          <a:xfrm rot="20552400">
            <a:off x="2514960" y="1258560"/>
            <a:ext cx="525600" cy="322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Arial"/>
            </a:endParaRPr>
          </a:p>
        </p:txBody>
      </p:sp>
      <p:grpSp>
        <p:nvGrpSpPr>
          <p:cNvPr id="173" name="Group 33"/>
          <p:cNvGrpSpPr/>
          <p:nvPr/>
        </p:nvGrpSpPr>
        <p:grpSpPr>
          <a:xfrm>
            <a:off x="4155480" y="2904840"/>
            <a:ext cx="111960" cy="523800"/>
            <a:chOff x="4155480" y="2904840"/>
            <a:chExt cx="111960" cy="523800"/>
          </a:xfrm>
        </p:grpSpPr>
        <p:sp>
          <p:nvSpPr>
            <p:cNvPr id="174" name="Oval 34"/>
            <p:cNvSpPr/>
            <p:nvPr/>
          </p:nvSpPr>
          <p:spPr>
            <a:xfrm>
              <a:off x="4155480" y="2904840"/>
              <a:ext cx="111960" cy="111960"/>
            </a:xfrm>
            <a:prstGeom prst="ellipse">
              <a:avLst/>
            </a:prstGeom>
            <a:solidFill>
              <a:srgbClr val="9dbfbe"/>
            </a:solidFill>
            <a:ln>
              <a:solidFill>
                <a:srgbClr val="748d8c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34560" bIns="3456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Arial"/>
              </a:endParaRPr>
            </a:p>
          </p:txBody>
        </p:sp>
        <p:sp>
          <p:nvSpPr>
            <p:cNvPr id="175" name="Oval 35"/>
            <p:cNvSpPr/>
            <p:nvPr/>
          </p:nvSpPr>
          <p:spPr>
            <a:xfrm>
              <a:off x="4155480" y="3110760"/>
              <a:ext cx="111960" cy="111960"/>
            </a:xfrm>
            <a:prstGeom prst="ellipse">
              <a:avLst/>
            </a:prstGeom>
            <a:solidFill>
              <a:srgbClr val="9dbfbe"/>
            </a:solidFill>
            <a:ln>
              <a:solidFill>
                <a:srgbClr val="748d8c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34560" bIns="3456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Arial"/>
              </a:endParaRPr>
            </a:p>
          </p:txBody>
        </p:sp>
        <p:sp>
          <p:nvSpPr>
            <p:cNvPr id="176" name="Oval 36"/>
            <p:cNvSpPr/>
            <p:nvPr/>
          </p:nvSpPr>
          <p:spPr>
            <a:xfrm>
              <a:off x="4155480" y="3316680"/>
              <a:ext cx="111960" cy="111960"/>
            </a:xfrm>
            <a:prstGeom prst="ellipse">
              <a:avLst/>
            </a:prstGeom>
            <a:solidFill>
              <a:srgbClr val="9dbfbe"/>
            </a:solidFill>
            <a:ln>
              <a:solidFill>
                <a:srgbClr val="748d8c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34560" bIns="3456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Arial"/>
              </a:endParaRPr>
            </a:p>
          </p:txBody>
        </p:sp>
      </p:grpSp>
      <p:sp>
        <p:nvSpPr>
          <p:cNvPr id="177" name="Rectangle: Rounded Corners 37"/>
          <p:cNvSpPr/>
          <p:nvPr/>
        </p:nvSpPr>
        <p:spPr>
          <a:xfrm>
            <a:off x="2933640" y="3429000"/>
            <a:ext cx="5983920" cy="2241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9dbfbe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chemeClr val="dk1"/>
                </a:solidFill>
                <a:latin typeface="Arial"/>
              </a:rPr>
              <a:t>Консолидация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 Black"/>
              <a:buAutoNum type="arabicPeriod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Сохранение всей истории данных источника + выполнение необходимых преобразований: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Дедубликация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Генерация суррогатных ключей и т.д.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 Black"/>
              <a:buAutoNum type="arabicPeriod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Применяется, если требуются преобразование данных источника для удобства построения витрин данных (CDM, REP)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Rectangle: Rounded Corners 16"/>
          <p:cNvSpPr/>
          <p:nvPr/>
        </p:nvSpPr>
        <p:spPr>
          <a:xfrm>
            <a:off x="3270600" y="1837080"/>
            <a:ext cx="1799280" cy="1015200"/>
          </a:xfrm>
          <a:prstGeom prst="roundRect">
            <a:avLst>
              <a:gd name="adj" fmla="val 16667"/>
            </a:avLst>
          </a:prstGeom>
          <a:blipFill rotWithShape="0">
            <a:blip r:embed="rId1"/>
            <a:srcRect/>
            <a:tile tx="0" ty="0" sx="59991" sy="58986" algn="tl"/>
          </a:blipFill>
          <a:ln w="0">
            <a:noFill/>
          </a:ln>
          <a:effectLst>
            <a:outerShdw algn="tl" blurRad="50760" dir="5400000" dist="19080" rotWithShape="0">
              <a:srgbClr val="000000">
                <a:alpha val="60000"/>
              </a:srgbClr>
            </a:outerShdw>
            <a:softEdge rad="126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DDS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"/>
          <p:cNvGrpSpPr/>
          <p:nvPr/>
        </p:nvGrpSpPr>
        <p:grpSpPr>
          <a:xfrm>
            <a:off x="6873840" y="2604240"/>
            <a:ext cx="111960" cy="523800"/>
            <a:chOff x="6873840" y="2604240"/>
            <a:chExt cx="111960" cy="523800"/>
          </a:xfrm>
        </p:grpSpPr>
        <p:sp>
          <p:nvSpPr>
            <p:cNvPr id="180" name="Oval 4"/>
            <p:cNvSpPr/>
            <p:nvPr/>
          </p:nvSpPr>
          <p:spPr>
            <a:xfrm>
              <a:off x="6873840" y="2604240"/>
              <a:ext cx="111960" cy="111960"/>
            </a:xfrm>
            <a:prstGeom prst="ellipse">
              <a:avLst/>
            </a:prstGeom>
            <a:solidFill>
              <a:srgbClr val="9dbfbe"/>
            </a:solidFill>
            <a:ln>
              <a:solidFill>
                <a:srgbClr val="748d8c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34560" bIns="3456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Arial"/>
              </a:endParaRPr>
            </a:p>
          </p:txBody>
        </p:sp>
        <p:sp>
          <p:nvSpPr>
            <p:cNvPr id="181" name="Oval 27"/>
            <p:cNvSpPr/>
            <p:nvPr/>
          </p:nvSpPr>
          <p:spPr>
            <a:xfrm>
              <a:off x="6873840" y="2810160"/>
              <a:ext cx="111960" cy="111960"/>
            </a:xfrm>
            <a:prstGeom prst="ellipse">
              <a:avLst/>
            </a:prstGeom>
            <a:solidFill>
              <a:srgbClr val="9dbfbe"/>
            </a:solidFill>
            <a:ln>
              <a:solidFill>
                <a:srgbClr val="748d8c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34560" bIns="3456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Arial"/>
              </a:endParaRPr>
            </a:p>
          </p:txBody>
        </p:sp>
        <p:sp>
          <p:nvSpPr>
            <p:cNvPr id="182" name="Oval 28"/>
            <p:cNvSpPr/>
            <p:nvPr/>
          </p:nvSpPr>
          <p:spPr>
            <a:xfrm>
              <a:off x="6873840" y="3016080"/>
              <a:ext cx="111960" cy="111960"/>
            </a:xfrm>
            <a:prstGeom prst="ellipse">
              <a:avLst/>
            </a:prstGeom>
            <a:solidFill>
              <a:srgbClr val="9dbfbe"/>
            </a:solidFill>
            <a:ln>
              <a:solidFill>
                <a:srgbClr val="748d8c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34560" bIns="3456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800" spc="-1" strike="noStrike">
                <a:solidFill>
                  <a:schemeClr val="lt1"/>
                </a:solidFill>
                <a:latin typeface="Arial"/>
              </a:endParaRPr>
            </a:p>
          </p:txBody>
        </p:sp>
      </p:grpSp>
      <p:sp>
        <p:nvSpPr>
          <p:cNvPr id="183" name="Rectangle: Rounded Corners 15"/>
          <p:cNvSpPr/>
          <p:nvPr/>
        </p:nvSpPr>
        <p:spPr>
          <a:xfrm>
            <a:off x="535320" y="1233360"/>
            <a:ext cx="1799280" cy="1015200"/>
          </a:xfrm>
          <a:prstGeom prst="roundRect">
            <a:avLst>
              <a:gd name="adj" fmla="val 16667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STG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Rectangle: Rounded Corners 17"/>
          <p:cNvSpPr/>
          <p:nvPr/>
        </p:nvSpPr>
        <p:spPr>
          <a:xfrm>
            <a:off x="3255840" y="525600"/>
            <a:ext cx="1799280" cy="1015200"/>
          </a:xfrm>
          <a:prstGeom prst="roundRect">
            <a:avLst>
              <a:gd name="adj" fmla="val 16667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ODS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Rectangle: Rounded Corners 23"/>
          <p:cNvSpPr/>
          <p:nvPr/>
        </p:nvSpPr>
        <p:spPr>
          <a:xfrm>
            <a:off x="5973840" y="1227600"/>
            <a:ext cx="1799280" cy="1015200"/>
          </a:xfrm>
          <a:prstGeom prst="roundRect">
            <a:avLst>
              <a:gd name="adj" fmla="val 16667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CDM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Rectangle: Rounded Corners 24"/>
          <p:cNvSpPr/>
          <p:nvPr/>
        </p:nvSpPr>
        <p:spPr>
          <a:xfrm>
            <a:off x="8732880" y="1262160"/>
            <a:ext cx="1799280" cy="1015200"/>
          </a:xfrm>
          <a:prstGeom prst="roundRect">
            <a:avLst>
              <a:gd name="adj" fmla="val 16667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REP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Arrow: Right 25"/>
          <p:cNvSpPr/>
          <p:nvPr/>
        </p:nvSpPr>
        <p:spPr>
          <a:xfrm rot="1708800">
            <a:off x="2558880" y="1875240"/>
            <a:ext cx="525600" cy="322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188" name="Arrow: Right 26"/>
          <p:cNvSpPr/>
          <p:nvPr/>
        </p:nvSpPr>
        <p:spPr>
          <a:xfrm>
            <a:off x="5185440" y="1552320"/>
            <a:ext cx="525600" cy="322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189" name="Arrow: Right 30"/>
          <p:cNvSpPr/>
          <p:nvPr/>
        </p:nvSpPr>
        <p:spPr>
          <a:xfrm>
            <a:off x="8035920" y="1608120"/>
            <a:ext cx="525600" cy="322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190" name="Rectangle: Rounded Corners 31"/>
          <p:cNvSpPr/>
          <p:nvPr/>
        </p:nvSpPr>
        <p:spPr>
          <a:xfrm>
            <a:off x="3270600" y="1837080"/>
            <a:ext cx="1799280" cy="1015200"/>
          </a:xfrm>
          <a:prstGeom prst="roundRect">
            <a:avLst>
              <a:gd name="adj" fmla="val 16667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DDS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Arrow: Right 32"/>
          <p:cNvSpPr/>
          <p:nvPr/>
        </p:nvSpPr>
        <p:spPr>
          <a:xfrm rot="20552400">
            <a:off x="2514960" y="1258560"/>
            <a:ext cx="525600" cy="322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dbfbe"/>
          </a:solidFill>
          <a:ln>
            <a:solidFill>
              <a:srgbClr val="748d8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192" name="Rectangle: Rounded Corners 16"/>
          <p:cNvSpPr/>
          <p:nvPr/>
        </p:nvSpPr>
        <p:spPr>
          <a:xfrm>
            <a:off x="5989680" y="3429000"/>
            <a:ext cx="5983920" cy="20707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9dbfbe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chemeClr val="dk1"/>
                </a:solidFill>
                <a:latin typeface="Arial"/>
              </a:rPr>
              <a:t>Сбор всех данных для анализа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 Black"/>
              <a:buAutoNum type="arabicPeriod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Объединение данных из всех источников в разрезе бизнес-сущности (например: клиент, кредиты, депозиты)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 Black"/>
              <a:buAutoNum type="arabicPeriod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Оптимизация доступа на чтение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Wood Type">
  <a:themeElements>
    <a:clrScheme name="Wood Type">
      <a:dk1>
        <a:srgbClr val="000000"/>
      </a:dk1>
      <a:lt1>
        <a:srgbClr val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Wood Type">
  <a:themeElements>
    <a:clrScheme name="Wood Type">
      <a:dk1>
        <a:srgbClr val="000000"/>
      </a:dk1>
      <a:lt1>
        <a:srgbClr val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1326</TotalTime>
  <Application>LibreOffice/7.5.0.3$Windows_X86_64 LibreOffice_project/c21113d003cd3efa8c53188764377a8272d9d6de</Application>
  <AppVersion>15.0000</AppVersion>
  <Words>857</Words>
  <Paragraphs>219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2022-06-13T13:05:36Z</dcterms:created>
  <dc:creator>Moskvina Svetlana</dc:creator>
  <dc:description/>
  <dc:language>ru-RU</dc:language>
  <cp:lastModifiedBy/>
  <dcterms:modified xsi:type="dcterms:W3CDTF">2023-02-25T09:56:12Z</dcterms:modified>
  <cp:revision>176</cp:revision>
  <dc:subject/>
  <dc:title>Оптимизация SQL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20</vt:i4>
  </property>
</Properties>
</file>