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c1f5874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c1f5874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5d8d5e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5d8d5e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5d8d5e3c9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5d8d5e3c9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5d8d5e3c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5d8d5e3c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5d8d5e3c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5d8d5e3c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5d8d5e3c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5d8d5e3c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5d8d5e3c9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5d8d5e3c9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d8d5e3c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d8d5e3c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5d8d5e3c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5d8d5e3c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5d8d5e3c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5d8d5e3c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e48e9f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e48e9f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5d8d5e3c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5d8d5e3c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de1ec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de1ec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18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solidFill>
                  <a:srgbClr val="FFCA2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MMCoQA</a:t>
            </a:r>
            <a:r>
              <a:rPr lang="en" sz="3600">
                <a:solidFill>
                  <a:srgbClr val="FFCA2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Conversational Question Answering over Text, Tables, and</a:t>
            </a:r>
            <a:endParaRPr sz="3600">
              <a:solidFill>
                <a:srgbClr val="FFCA2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solidFill>
                  <a:srgbClr val="FFCA2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Images</a:t>
            </a:r>
            <a:endParaRPr sz="3600">
              <a:solidFill>
                <a:srgbClr val="FFCA2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2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9A0000"/>
                </a:solidFill>
              </a:rPr>
              <a:t>Presented By </a:t>
            </a:r>
            <a:r>
              <a:rPr b="1" i="1" lang="en" sz="1000">
                <a:solidFill>
                  <a:srgbClr val="9A0000"/>
                </a:solidFill>
              </a:rPr>
              <a:t>Group 50</a:t>
            </a:r>
            <a:endParaRPr b="1" i="1" sz="1000">
              <a:solidFill>
                <a:srgbClr val="9A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A0000"/>
                </a:solidFill>
              </a:rPr>
              <a:t>Baladitya Swaika, Bowen Shi, Henil Shelat, Prashant Vibhor Agarwal, Sunit Ashish Vaidya</a:t>
            </a:r>
            <a:endParaRPr sz="1400">
              <a:solidFill>
                <a:srgbClr val="9A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642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Yongqi Li, Wenjie Li, Liqiang Nie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Proceedings of the 60th Annual Meeting of the Association for Computational Linguistics Volume 1: Long Papers, pages 4220 - 4231</a:t>
            </a:r>
            <a:endParaRPr i="1"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4324875"/>
            <a:ext cx="9144000" cy="2202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4545075"/>
            <a:ext cx="9144000" cy="4719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A2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solidFill>
                <a:srgbClr val="FFCA2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0" y="4324875"/>
            <a:ext cx="9144000" cy="2202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0" y="4545075"/>
            <a:ext cx="9144000" cy="4719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M</a:t>
            </a:r>
            <a:r>
              <a:rPr lang="en" sz="2220"/>
              <a:t>ultimodal Conversational QA system with </a:t>
            </a:r>
            <a:r>
              <a:rPr b="1" lang="en" sz="2220"/>
              <a:t>A</a:t>
            </a:r>
            <a:r>
              <a:rPr lang="en" sz="2220"/>
              <a:t>daptive </a:t>
            </a:r>
            <a:r>
              <a:rPr b="1" lang="en" sz="2220"/>
              <a:t>E</a:t>
            </a:r>
            <a:r>
              <a:rPr lang="en" sz="2220"/>
              <a:t>xtractors</a:t>
            </a:r>
            <a:endParaRPr sz="222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r>
              <a:rPr b="1" lang="en"/>
              <a:t> </a:t>
            </a:r>
            <a:r>
              <a:rPr b="1" lang="en"/>
              <a:t>Problem Formulation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586225" y="2372650"/>
            <a:ext cx="1909200" cy="1137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MAE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003250" y="2058900"/>
            <a:ext cx="1060500" cy="492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Current Question </a:t>
            </a:r>
            <a:r>
              <a:rPr b="1" i="1" lang="en" sz="1000">
                <a:solidFill>
                  <a:schemeClr val="dk2"/>
                </a:solidFill>
              </a:rPr>
              <a:t>q</a:t>
            </a:r>
            <a:r>
              <a:rPr b="1" baseline="-25000" i="1" lang="en" sz="1000">
                <a:solidFill>
                  <a:schemeClr val="dk2"/>
                </a:solidFill>
              </a:rPr>
              <a:t>k</a:t>
            </a:r>
            <a:endParaRPr b="1" i="1" sz="800">
              <a:solidFill>
                <a:schemeClr val="dk2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003200" y="2772238"/>
            <a:ext cx="1060500" cy="338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Context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b="1" i="1" lang="en" sz="1000">
                <a:solidFill>
                  <a:schemeClr val="dk2"/>
                </a:solidFill>
              </a:rPr>
              <a:t>H</a:t>
            </a:r>
            <a:r>
              <a:rPr b="1" baseline="-25000" i="1" lang="en" sz="1000">
                <a:solidFill>
                  <a:schemeClr val="dk2"/>
                </a:solidFill>
              </a:rPr>
              <a:t>k</a:t>
            </a:r>
            <a:endParaRPr b="1" i="1" sz="800">
              <a:solidFill>
                <a:schemeClr val="dk2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003200" y="3331675"/>
            <a:ext cx="1060500" cy="646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Knowledge Collection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lang="en" sz="1000">
                <a:solidFill>
                  <a:schemeClr val="dk2"/>
                </a:solidFill>
              </a:rPr>
              <a:t>{</a:t>
            </a:r>
            <a:r>
              <a:rPr b="1" i="1" lang="en" sz="1000">
                <a:solidFill>
                  <a:schemeClr val="dk2"/>
                </a:solidFill>
              </a:rPr>
              <a:t>C</a:t>
            </a:r>
            <a:r>
              <a:rPr b="1" baseline="-25000" i="1" lang="en" sz="1000">
                <a:solidFill>
                  <a:schemeClr val="dk2"/>
                </a:solidFill>
              </a:rPr>
              <a:t>p</a:t>
            </a:r>
            <a:r>
              <a:rPr lang="en" sz="1000">
                <a:solidFill>
                  <a:schemeClr val="dk2"/>
                </a:solidFill>
              </a:rPr>
              <a:t>U</a:t>
            </a:r>
            <a:r>
              <a:rPr b="1" i="1" lang="en" sz="1000">
                <a:solidFill>
                  <a:schemeClr val="dk2"/>
                </a:solidFill>
              </a:rPr>
              <a:t>C</a:t>
            </a:r>
            <a:r>
              <a:rPr b="1" baseline="-25000" i="1" lang="en" sz="1000">
                <a:solidFill>
                  <a:schemeClr val="dk2"/>
                </a:solidFill>
              </a:rPr>
              <a:t>t</a:t>
            </a:r>
            <a:r>
              <a:rPr lang="en" sz="1000">
                <a:solidFill>
                  <a:schemeClr val="dk2"/>
                </a:solidFill>
              </a:rPr>
              <a:t>U</a:t>
            </a:r>
            <a:r>
              <a:rPr b="1" i="1" lang="en" sz="1000">
                <a:solidFill>
                  <a:schemeClr val="dk2"/>
                </a:solidFill>
              </a:rPr>
              <a:t>C</a:t>
            </a:r>
            <a:r>
              <a:rPr b="1" baseline="-25000" i="1" lang="en" sz="1000">
                <a:solidFill>
                  <a:schemeClr val="dk2"/>
                </a:solidFill>
              </a:rPr>
              <a:t>i</a:t>
            </a:r>
            <a:r>
              <a:rPr lang="en" sz="1000">
                <a:solidFill>
                  <a:schemeClr val="dk2"/>
                </a:solidFill>
              </a:rPr>
              <a:t>}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47" name="Google Shape;147;p23"/>
          <p:cNvCxnSpPr>
            <a:stCxn id="144" idx="3"/>
          </p:cNvCxnSpPr>
          <p:nvPr/>
        </p:nvCxnSpPr>
        <p:spPr>
          <a:xfrm>
            <a:off x="2063750" y="2305200"/>
            <a:ext cx="1522500" cy="4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3"/>
          <p:cNvCxnSpPr>
            <a:stCxn id="145" idx="3"/>
            <a:endCxn id="143" idx="1"/>
          </p:cNvCxnSpPr>
          <p:nvPr/>
        </p:nvCxnSpPr>
        <p:spPr>
          <a:xfrm>
            <a:off x="2063700" y="2941588"/>
            <a:ext cx="1522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>
            <a:stCxn id="146" idx="3"/>
          </p:cNvCxnSpPr>
          <p:nvPr/>
        </p:nvCxnSpPr>
        <p:spPr>
          <a:xfrm flipH="1" rot="10800000">
            <a:off x="2063700" y="3174325"/>
            <a:ext cx="1530000" cy="48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6598675" y="2772250"/>
            <a:ext cx="1699500" cy="338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Natural Language Span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b="1" i="1" lang="en" sz="1000">
                <a:solidFill>
                  <a:schemeClr val="dk2"/>
                </a:solidFill>
              </a:rPr>
              <a:t>a</a:t>
            </a:r>
            <a:r>
              <a:rPr b="1" baseline="-25000" i="1" lang="en" sz="1000">
                <a:solidFill>
                  <a:schemeClr val="dk2"/>
                </a:solidFill>
              </a:rPr>
              <a:t>k</a:t>
            </a:r>
            <a:endParaRPr b="1" i="1" sz="800">
              <a:solidFill>
                <a:schemeClr val="dk2"/>
              </a:solidFill>
            </a:endParaRPr>
          </a:p>
        </p:txBody>
      </p:sp>
      <p:cxnSp>
        <p:nvCxnSpPr>
          <p:cNvPr id="151" name="Google Shape;151;p23"/>
          <p:cNvCxnSpPr>
            <a:stCxn id="143" idx="3"/>
            <a:endCxn id="150" idx="1"/>
          </p:cNvCxnSpPr>
          <p:nvPr/>
        </p:nvCxnSpPr>
        <p:spPr>
          <a:xfrm>
            <a:off x="5495425" y="2941600"/>
            <a:ext cx="11034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M</a:t>
            </a:r>
            <a:r>
              <a:rPr lang="en" sz="2220"/>
              <a:t>ultimodal Conversational QA system with </a:t>
            </a:r>
            <a:r>
              <a:rPr b="1" lang="en" sz="2220"/>
              <a:t>A</a:t>
            </a:r>
            <a:r>
              <a:rPr lang="en" sz="2220"/>
              <a:t>daptive </a:t>
            </a:r>
            <a:r>
              <a:rPr b="1" lang="en" sz="2220"/>
              <a:t>E</a:t>
            </a:r>
            <a:r>
              <a:rPr lang="en" sz="2220"/>
              <a:t>xtractors</a:t>
            </a:r>
            <a:endParaRPr sz="222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#2</a:t>
            </a:r>
            <a:r>
              <a:rPr b="1" lang="en"/>
              <a:t> </a:t>
            </a:r>
            <a:r>
              <a:rPr b="1" lang="en"/>
              <a:t>Question and Multimodal Knowledge Encoder</a:t>
            </a:r>
            <a:endParaRPr b="1"/>
          </a:p>
        </p:txBody>
      </p:sp>
      <p:sp>
        <p:nvSpPr>
          <p:cNvPr id="158" name="Google Shape;158;p24"/>
          <p:cNvSpPr txBox="1"/>
          <p:nvPr/>
        </p:nvSpPr>
        <p:spPr>
          <a:xfrm>
            <a:off x="2741238" y="4008025"/>
            <a:ext cx="20889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BERT</a:t>
            </a:r>
            <a:r>
              <a:rPr lang="en" sz="1200">
                <a:solidFill>
                  <a:schemeClr val="dk2"/>
                </a:solidFill>
              </a:rPr>
              <a:t>-</a:t>
            </a:r>
            <a:r>
              <a:rPr lang="en" sz="1200">
                <a:solidFill>
                  <a:schemeClr val="dk2"/>
                </a:solidFill>
              </a:rPr>
              <a:t>based Encoders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>
            <a:off x="446450" y="1811825"/>
            <a:ext cx="1993971" cy="595800"/>
            <a:chOff x="446450" y="1811825"/>
            <a:chExt cx="1993971" cy="595800"/>
          </a:xfrm>
        </p:grpSpPr>
        <p:pic>
          <p:nvPicPr>
            <p:cNvPr id="160" name="Google Shape;160;p24"/>
            <p:cNvPicPr preferRelativeResize="0"/>
            <p:nvPr/>
          </p:nvPicPr>
          <p:blipFill rotWithShape="1">
            <a:blip r:embed="rId3">
              <a:alphaModFix/>
            </a:blip>
            <a:srcRect b="0" l="7961" r="0" t="24345"/>
            <a:stretch/>
          </p:blipFill>
          <p:spPr>
            <a:xfrm>
              <a:off x="446450" y="1811825"/>
              <a:ext cx="1928700" cy="51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4"/>
            <p:cNvSpPr/>
            <p:nvPr/>
          </p:nvSpPr>
          <p:spPr>
            <a:xfrm>
              <a:off x="1504875" y="1860500"/>
              <a:ext cx="421500" cy="421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 rot="8100000">
              <a:off x="1931873" y="1899078"/>
              <a:ext cx="421294" cy="4212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4"/>
          <p:cNvGrpSpPr/>
          <p:nvPr/>
        </p:nvGrpSpPr>
        <p:grpSpPr>
          <a:xfrm>
            <a:off x="2532800" y="1811825"/>
            <a:ext cx="1993971" cy="595800"/>
            <a:chOff x="446450" y="2582975"/>
            <a:chExt cx="1993971" cy="595800"/>
          </a:xfrm>
        </p:grpSpPr>
        <p:pic>
          <p:nvPicPr>
            <p:cNvPr id="164" name="Google Shape;164;p24"/>
            <p:cNvPicPr preferRelativeResize="0"/>
            <p:nvPr/>
          </p:nvPicPr>
          <p:blipFill rotWithShape="1">
            <a:blip r:embed="rId4">
              <a:alphaModFix/>
            </a:blip>
            <a:srcRect b="0" l="8374" r="0" t="21054"/>
            <a:stretch/>
          </p:blipFill>
          <p:spPr>
            <a:xfrm>
              <a:off x="446450" y="2608817"/>
              <a:ext cx="1928700" cy="51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4"/>
            <p:cNvSpPr/>
            <p:nvPr/>
          </p:nvSpPr>
          <p:spPr>
            <a:xfrm>
              <a:off x="1504875" y="2654100"/>
              <a:ext cx="421500" cy="421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8100000">
              <a:off x="1931873" y="2670228"/>
              <a:ext cx="421294" cy="4212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4"/>
          <p:cNvGrpSpPr/>
          <p:nvPr/>
        </p:nvGrpSpPr>
        <p:grpSpPr>
          <a:xfrm>
            <a:off x="4619150" y="1807733"/>
            <a:ext cx="1993971" cy="603992"/>
            <a:chOff x="446450" y="3405808"/>
            <a:chExt cx="1993971" cy="603992"/>
          </a:xfrm>
        </p:grpSpPr>
        <p:pic>
          <p:nvPicPr>
            <p:cNvPr id="168" name="Google Shape;168;p24"/>
            <p:cNvPicPr preferRelativeResize="0"/>
            <p:nvPr/>
          </p:nvPicPr>
          <p:blipFill rotWithShape="1">
            <a:blip r:embed="rId5">
              <a:alphaModFix/>
            </a:blip>
            <a:srcRect b="0" l="3119" r="0" t="16198"/>
            <a:stretch/>
          </p:blipFill>
          <p:spPr>
            <a:xfrm>
              <a:off x="446450" y="3405808"/>
              <a:ext cx="1928700" cy="51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4"/>
            <p:cNvSpPr/>
            <p:nvPr/>
          </p:nvSpPr>
          <p:spPr>
            <a:xfrm>
              <a:off x="1549800" y="3470175"/>
              <a:ext cx="421500" cy="421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 rot="8100000">
              <a:off x="1931873" y="3501253"/>
              <a:ext cx="421294" cy="4212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24"/>
          <p:cNvGrpSpPr/>
          <p:nvPr/>
        </p:nvGrpSpPr>
        <p:grpSpPr>
          <a:xfrm>
            <a:off x="6705500" y="1801925"/>
            <a:ext cx="1993971" cy="615600"/>
            <a:chOff x="446450" y="4202800"/>
            <a:chExt cx="1993971" cy="615600"/>
          </a:xfrm>
        </p:grpSpPr>
        <p:pic>
          <p:nvPicPr>
            <p:cNvPr id="172" name="Google Shape;172;p24"/>
            <p:cNvPicPr preferRelativeResize="0"/>
            <p:nvPr/>
          </p:nvPicPr>
          <p:blipFill rotWithShape="1">
            <a:blip r:embed="rId6">
              <a:alphaModFix/>
            </a:blip>
            <a:srcRect b="-8" l="1224" r="0" t="10707"/>
            <a:stretch/>
          </p:blipFill>
          <p:spPr>
            <a:xfrm>
              <a:off x="446450" y="4202800"/>
              <a:ext cx="1928700" cy="51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4"/>
            <p:cNvSpPr/>
            <p:nvPr/>
          </p:nvSpPr>
          <p:spPr>
            <a:xfrm>
              <a:off x="1549800" y="4263800"/>
              <a:ext cx="421500" cy="4215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 rot="8100000">
              <a:off x="1931873" y="4309853"/>
              <a:ext cx="421294" cy="4212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5" name="Google Shape;175;p24"/>
          <p:cNvCxnSpPr>
            <a:stCxn id="161" idx="4"/>
            <a:endCxn id="158" idx="0"/>
          </p:cNvCxnSpPr>
          <p:nvPr/>
        </p:nvCxnSpPr>
        <p:spPr>
          <a:xfrm flipH="1" rot="-5400000">
            <a:off x="1887675" y="2109950"/>
            <a:ext cx="1725900" cy="2070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>
            <a:stCxn id="165" idx="4"/>
            <a:endCxn id="158" idx="0"/>
          </p:cNvCxnSpPr>
          <p:nvPr/>
        </p:nvCxnSpPr>
        <p:spPr>
          <a:xfrm rot="5400000">
            <a:off x="2942025" y="3148200"/>
            <a:ext cx="1703700" cy="162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>
            <a:stCxn id="169" idx="4"/>
            <a:endCxn id="158" idx="0"/>
          </p:cNvCxnSpPr>
          <p:nvPr/>
        </p:nvCxnSpPr>
        <p:spPr>
          <a:xfrm rot="5400000">
            <a:off x="4002150" y="2077000"/>
            <a:ext cx="1714500" cy="2147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 txBox="1"/>
          <p:nvPr/>
        </p:nvSpPr>
        <p:spPr>
          <a:xfrm>
            <a:off x="6309549" y="4008025"/>
            <a:ext cx="1863900" cy="369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Pre-trained </a:t>
            </a:r>
            <a:r>
              <a:rPr b="1" lang="en" sz="1200">
                <a:solidFill>
                  <a:schemeClr val="accent4"/>
                </a:solidFill>
              </a:rPr>
              <a:t>ResNet</a:t>
            </a:r>
            <a:endParaRPr b="1" sz="1200">
              <a:solidFill>
                <a:schemeClr val="accent4"/>
              </a:solidFill>
            </a:endParaRPr>
          </a:p>
        </p:txBody>
      </p:sp>
      <p:cxnSp>
        <p:nvCxnSpPr>
          <p:cNvPr id="179" name="Google Shape;179;p24"/>
          <p:cNvCxnSpPr>
            <a:stCxn id="173" idx="4"/>
            <a:endCxn id="178" idx="0"/>
          </p:cNvCxnSpPr>
          <p:nvPr/>
        </p:nvCxnSpPr>
        <p:spPr>
          <a:xfrm rot="5400000">
            <a:off x="6768750" y="2757075"/>
            <a:ext cx="1723500" cy="7782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356600" y="2904950"/>
            <a:ext cx="1814100" cy="55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Reformatted Question</a:t>
            </a:r>
            <a:r>
              <a:rPr lang="en" sz="1200">
                <a:solidFill>
                  <a:schemeClr val="accent1"/>
                </a:solidFill>
              </a:rPr>
              <a:t> by filtering on </a:t>
            </a:r>
            <a:r>
              <a:rPr b="1" lang="en" sz="1200">
                <a:solidFill>
                  <a:schemeClr val="accent1"/>
                </a:solidFill>
              </a:rPr>
              <a:t>Context</a:t>
            </a:r>
            <a:endParaRPr b="1" sz="1200">
              <a:solidFill>
                <a:schemeClr val="accent1"/>
              </a:solidFill>
            </a:endParaRPr>
          </a:p>
        </p:txBody>
      </p:sp>
      <p:cxnSp>
        <p:nvCxnSpPr>
          <p:cNvPr id="181" name="Google Shape;181;p24"/>
          <p:cNvCxnSpPr>
            <a:endCxn id="180" idx="0"/>
          </p:cNvCxnSpPr>
          <p:nvPr/>
        </p:nvCxnSpPr>
        <p:spPr>
          <a:xfrm flipH="1">
            <a:off x="1263650" y="2358350"/>
            <a:ext cx="870000" cy="54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3876800" y="2660575"/>
            <a:ext cx="1161900" cy="36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Passage</a:t>
            </a:r>
            <a:endParaRPr b="1" sz="1200">
              <a:solidFill>
                <a:schemeClr val="accent1"/>
              </a:solidFill>
            </a:endParaRPr>
          </a:p>
        </p:txBody>
      </p:sp>
      <p:cxnSp>
        <p:nvCxnSpPr>
          <p:cNvPr id="183" name="Google Shape;183;p24"/>
          <p:cNvCxnSpPr>
            <a:endCxn id="182" idx="0"/>
          </p:cNvCxnSpPr>
          <p:nvPr/>
        </p:nvCxnSpPr>
        <p:spPr>
          <a:xfrm>
            <a:off x="4252550" y="2388175"/>
            <a:ext cx="205200" cy="27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 txBox="1"/>
          <p:nvPr/>
        </p:nvSpPr>
        <p:spPr>
          <a:xfrm>
            <a:off x="5676300" y="2904975"/>
            <a:ext cx="1161900" cy="55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Linearized Tables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670400" y="3303025"/>
            <a:ext cx="1161900" cy="36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Image</a:t>
            </a:r>
            <a:endParaRPr b="1" sz="1200">
              <a:solidFill>
                <a:schemeClr val="accent1"/>
              </a:solidFill>
            </a:endParaRPr>
          </a:p>
        </p:txBody>
      </p:sp>
      <p:cxnSp>
        <p:nvCxnSpPr>
          <p:cNvPr id="186" name="Google Shape;186;p24"/>
          <p:cNvCxnSpPr>
            <a:endCxn id="185" idx="0"/>
          </p:cNvCxnSpPr>
          <p:nvPr/>
        </p:nvCxnSpPr>
        <p:spPr>
          <a:xfrm flipH="1">
            <a:off x="8251350" y="2380825"/>
            <a:ext cx="171300" cy="9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>
            <a:endCxn id="184" idx="0"/>
          </p:cNvCxnSpPr>
          <p:nvPr/>
        </p:nvCxnSpPr>
        <p:spPr>
          <a:xfrm flipH="1">
            <a:off x="6257250" y="2373375"/>
            <a:ext cx="61800" cy="53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311700" y="4568875"/>
            <a:ext cx="43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*All embedding vectors have the same dimensions</a:t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M</a:t>
            </a:r>
            <a:r>
              <a:rPr lang="en" sz="2220"/>
              <a:t>ultimodal Conversational QA system with </a:t>
            </a:r>
            <a:r>
              <a:rPr b="1" lang="en" sz="2220"/>
              <a:t>A</a:t>
            </a:r>
            <a:r>
              <a:rPr lang="en" sz="2220"/>
              <a:t>daptive </a:t>
            </a:r>
            <a:r>
              <a:rPr b="1" lang="en" sz="2220"/>
              <a:t>E</a:t>
            </a:r>
            <a:r>
              <a:rPr lang="en" sz="2220"/>
              <a:t>xtractors</a:t>
            </a:r>
            <a:endParaRPr sz="2220"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40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r>
              <a:rPr b="1" lang="en"/>
              <a:t> </a:t>
            </a:r>
            <a:r>
              <a:rPr b="1" lang="en"/>
              <a:t>E</a:t>
            </a:r>
            <a:r>
              <a:rPr b="1" lang="en"/>
              <a:t>vidence Retrieval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Compute </a:t>
            </a:r>
            <a:r>
              <a:rPr b="1" lang="en" sz="1600"/>
              <a:t>inner product</a:t>
            </a:r>
            <a:r>
              <a:rPr lang="en" sz="1600"/>
              <a:t> of </a:t>
            </a:r>
            <a:r>
              <a:rPr b="1" lang="en" sz="1600"/>
              <a:t>question embedding</a:t>
            </a:r>
            <a:r>
              <a:rPr lang="en" sz="1600"/>
              <a:t> with </a:t>
            </a:r>
            <a:r>
              <a:rPr b="1" lang="en" sz="1600"/>
              <a:t>knowledge collection embeddings</a:t>
            </a:r>
            <a:r>
              <a:rPr lang="en" sz="1600"/>
              <a:t> to calculate </a:t>
            </a:r>
            <a:r>
              <a:rPr b="1" lang="en" sz="1600"/>
              <a:t>similarity</a:t>
            </a:r>
            <a:r>
              <a:rPr lang="en" sz="1600"/>
              <a:t> </a:t>
            </a:r>
            <a:r>
              <a:rPr b="1" i="1" lang="en" sz="1600"/>
              <a:t>s</a:t>
            </a:r>
            <a:r>
              <a:rPr b="1" baseline="-25000" i="1" lang="en" sz="1600"/>
              <a:t>a</a:t>
            </a:r>
            <a:r>
              <a:rPr i="1" lang="en" sz="1600"/>
              <a:t> </a:t>
            </a:r>
            <a:r>
              <a:rPr lang="en" sz="1600"/>
              <a:t>and </a:t>
            </a:r>
            <a:r>
              <a:rPr b="1" lang="en" sz="1600"/>
              <a:t>select top</a:t>
            </a:r>
            <a:r>
              <a:rPr lang="en" sz="1600"/>
              <a:t> </a:t>
            </a:r>
            <a:r>
              <a:rPr b="1" i="1" lang="en" sz="1600"/>
              <a:t>N</a:t>
            </a:r>
            <a:r>
              <a:rPr lang="en" sz="1600"/>
              <a:t> </a:t>
            </a:r>
            <a:r>
              <a:rPr b="1" lang="en" sz="1600"/>
              <a:t>items</a:t>
            </a:r>
            <a:r>
              <a:rPr lang="en" sz="1600"/>
              <a:t> as evidence</a:t>
            </a:r>
            <a:endParaRPr sz="1600"/>
          </a:p>
        </p:txBody>
      </p:sp>
      <p:grpSp>
        <p:nvGrpSpPr>
          <p:cNvPr id="195" name="Google Shape;195;p25"/>
          <p:cNvGrpSpPr/>
          <p:nvPr/>
        </p:nvGrpSpPr>
        <p:grpSpPr>
          <a:xfrm>
            <a:off x="4572012" y="1280221"/>
            <a:ext cx="4113248" cy="3152070"/>
            <a:chOff x="4572012" y="1280221"/>
            <a:chExt cx="4113248" cy="3152070"/>
          </a:xfrm>
        </p:grpSpPr>
        <p:sp>
          <p:nvSpPr>
            <p:cNvPr id="196" name="Google Shape;196;p25"/>
            <p:cNvSpPr/>
            <p:nvPr/>
          </p:nvSpPr>
          <p:spPr>
            <a:xfrm>
              <a:off x="4572012" y="1280221"/>
              <a:ext cx="4113248" cy="315207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025389" y="1523982"/>
              <a:ext cx="2698693" cy="2127223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6212186" y="2382214"/>
              <a:ext cx="1063355" cy="1411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2302692">
              <a:off x="5251304" y="2048983"/>
              <a:ext cx="717846" cy="153882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708002">
              <a:off x="5776592" y="2920893"/>
              <a:ext cx="718088" cy="153667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 rot="3668660">
              <a:off x="7775455" y="3624200"/>
              <a:ext cx="718142" cy="153504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 rot="2204822">
              <a:off x="6814574" y="2921065"/>
              <a:ext cx="718318" cy="153316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rot="7631352">
              <a:off x="7775204" y="1779919"/>
              <a:ext cx="718636" cy="153525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-9958421">
              <a:off x="5033419" y="3624067"/>
              <a:ext cx="718164" cy="153546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5"/>
          <p:cNvSpPr txBox="1"/>
          <p:nvPr/>
        </p:nvSpPr>
        <p:spPr>
          <a:xfrm>
            <a:off x="5818613" y="4508975"/>
            <a:ext cx="162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Multimodal Knowledge Space</a:t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/>
              <a:t>M</a:t>
            </a:r>
            <a:r>
              <a:rPr lang="en" sz="2220"/>
              <a:t>ultimodal Conversational QA system with </a:t>
            </a:r>
            <a:r>
              <a:rPr b="1" lang="en" sz="2220"/>
              <a:t>A</a:t>
            </a:r>
            <a:r>
              <a:rPr lang="en" sz="2220"/>
              <a:t>daptive </a:t>
            </a:r>
            <a:r>
              <a:rPr b="1" lang="en" sz="2220"/>
              <a:t>E</a:t>
            </a:r>
            <a:r>
              <a:rPr lang="en" sz="2220"/>
              <a:t>xtractors</a:t>
            </a:r>
            <a:endParaRPr sz="2220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152475"/>
            <a:ext cx="4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</a:t>
            </a:r>
            <a:r>
              <a:rPr b="1" lang="en"/>
              <a:t> </a:t>
            </a:r>
            <a:r>
              <a:rPr b="1" lang="en"/>
              <a:t>Adaptive Answer Extractor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Treat </a:t>
            </a:r>
            <a:r>
              <a:rPr b="1" lang="en" sz="1600"/>
              <a:t>modality detection</a:t>
            </a:r>
            <a:r>
              <a:rPr lang="en" sz="1600"/>
              <a:t> as a </a:t>
            </a:r>
            <a:r>
              <a:rPr b="1" lang="en" sz="1600"/>
              <a:t>multi-class classification</a:t>
            </a:r>
            <a:r>
              <a:rPr lang="en" sz="1600"/>
              <a:t> task and compute a </a:t>
            </a:r>
            <a:r>
              <a:rPr b="1" lang="en" sz="1600"/>
              <a:t>modality score</a:t>
            </a:r>
            <a:r>
              <a:rPr lang="en" sz="1600"/>
              <a:t> </a:t>
            </a:r>
            <a:r>
              <a:rPr b="1" i="1" lang="en" sz="1600"/>
              <a:t>s</a:t>
            </a:r>
            <a:r>
              <a:rPr b="1" baseline="-25000" i="1" lang="en" sz="1600"/>
              <a:t>b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Extractors </a:t>
            </a:r>
            <a:r>
              <a:rPr lang="en" sz="1600"/>
              <a:t>work by computing </a:t>
            </a:r>
            <a:r>
              <a:rPr b="1" lang="en" sz="1600"/>
              <a:t>probabilities</a:t>
            </a:r>
            <a:r>
              <a:rPr lang="en" sz="1600"/>
              <a:t> of </a:t>
            </a:r>
            <a:r>
              <a:rPr b="1" lang="en" sz="1600"/>
              <a:t>start and end tokens</a:t>
            </a:r>
            <a:r>
              <a:rPr lang="en" sz="1600"/>
              <a:t> in </a:t>
            </a:r>
            <a:r>
              <a:rPr i="1" lang="en" sz="1600"/>
              <a:t>text for tables and passages</a:t>
            </a:r>
            <a:r>
              <a:rPr lang="en" sz="1600"/>
              <a:t> and in </a:t>
            </a:r>
            <a:r>
              <a:rPr i="1" lang="en" sz="1600"/>
              <a:t>answer set for images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Answers are </a:t>
            </a:r>
            <a:r>
              <a:rPr b="1" lang="en" sz="1600"/>
              <a:t>ranked on total overall score</a:t>
            </a:r>
            <a:r>
              <a:rPr lang="en" sz="1600"/>
              <a:t>; similarity, modality score and token probabilities</a:t>
            </a:r>
            <a:endParaRPr sz="1600"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5356900" y="1876510"/>
            <a:ext cx="3475249" cy="1968320"/>
            <a:chOff x="5547775" y="1751950"/>
            <a:chExt cx="3211875" cy="1819150"/>
          </a:xfrm>
        </p:grpSpPr>
        <p:sp>
          <p:nvSpPr>
            <p:cNvPr id="213" name="Google Shape;213;p26"/>
            <p:cNvSpPr/>
            <p:nvPr/>
          </p:nvSpPr>
          <p:spPr>
            <a:xfrm>
              <a:off x="5547775" y="2425750"/>
              <a:ext cx="861000" cy="426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Modality Detection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723213" y="2425750"/>
              <a:ext cx="861000" cy="4266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</a:rPr>
                <a:t>Table Extractor</a:t>
              </a:r>
              <a:endParaRPr b="1" sz="1000">
                <a:solidFill>
                  <a:schemeClr val="accent5"/>
                </a:solidFill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6723213" y="1751950"/>
              <a:ext cx="861000" cy="426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</a:rPr>
                <a:t>Text Extractor</a:t>
              </a:r>
              <a:endParaRPr b="1" sz="1000">
                <a:solidFill>
                  <a:schemeClr val="accent1"/>
                </a:solidFill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6723213" y="3144500"/>
              <a:ext cx="861000" cy="426600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</a:rPr>
                <a:t>Image Extractor</a:t>
              </a:r>
              <a:endParaRPr b="1" sz="1000">
                <a:solidFill>
                  <a:schemeClr val="accent4"/>
                </a:solidFill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898650" y="2425750"/>
              <a:ext cx="861000" cy="426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Answer Ranking</a:t>
              </a:r>
              <a:endParaRPr sz="1000">
                <a:solidFill>
                  <a:schemeClr val="dk2"/>
                </a:solidFill>
              </a:endParaRPr>
            </a:p>
          </p:txBody>
        </p:sp>
        <p:cxnSp>
          <p:nvCxnSpPr>
            <p:cNvPr id="218" name="Google Shape;218;p26"/>
            <p:cNvCxnSpPr>
              <a:stCxn id="213" idx="3"/>
              <a:endCxn id="215" idx="1"/>
            </p:cNvCxnSpPr>
            <p:nvPr/>
          </p:nvCxnSpPr>
          <p:spPr>
            <a:xfrm flipH="1" rot="10800000">
              <a:off x="6408775" y="1965250"/>
              <a:ext cx="314400" cy="673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26"/>
            <p:cNvCxnSpPr>
              <a:stCxn id="213" idx="3"/>
              <a:endCxn id="214" idx="1"/>
            </p:cNvCxnSpPr>
            <p:nvPr/>
          </p:nvCxnSpPr>
          <p:spPr>
            <a:xfrm>
              <a:off x="6408775" y="2639050"/>
              <a:ext cx="314400" cy="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6"/>
            <p:cNvCxnSpPr>
              <a:stCxn id="213" idx="3"/>
              <a:endCxn id="216" idx="1"/>
            </p:cNvCxnSpPr>
            <p:nvPr/>
          </p:nvCxnSpPr>
          <p:spPr>
            <a:xfrm>
              <a:off x="6408775" y="2639050"/>
              <a:ext cx="314400" cy="718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26"/>
            <p:cNvCxnSpPr>
              <a:stCxn id="215" idx="3"/>
              <a:endCxn id="217" idx="1"/>
            </p:cNvCxnSpPr>
            <p:nvPr/>
          </p:nvCxnSpPr>
          <p:spPr>
            <a:xfrm>
              <a:off x="7584213" y="1965250"/>
              <a:ext cx="314400" cy="673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6"/>
            <p:cNvCxnSpPr>
              <a:stCxn id="214" idx="3"/>
              <a:endCxn id="217" idx="1"/>
            </p:cNvCxnSpPr>
            <p:nvPr/>
          </p:nvCxnSpPr>
          <p:spPr>
            <a:xfrm>
              <a:off x="7584213" y="2639050"/>
              <a:ext cx="314400" cy="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26"/>
            <p:cNvCxnSpPr>
              <a:stCxn id="216" idx="3"/>
              <a:endCxn id="217" idx="1"/>
            </p:cNvCxnSpPr>
            <p:nvPr/>
          </p:nvCxnSpPr>
          <p:spPr>
            <a:xfrm flipH="1" rot="10800000">
              <a:off x="7584213" y="2639000"/>
              <a:ext cx="314400" cy="718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50" y="998900"/>
            <a:ext cx="6186876" cy="402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Illustration of multimodal conversational question answering</a:t>
            </a:r>
            <a:endParaRPr sz="2500"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Overview and Related Work</a:t>
            </a:r>
            <a:endParaRPr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25" y="2343150"/>
            <a:ext cx="644495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Threefold</a:t>
            </a:r>
            <a:r>
              <a:rPr b="1" i="1" lang="en"/>
              <a:t>:</a:t>
            </a:r>
            <a:endParaRPr b="1"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Define scope and challenges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Construct 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End-to-end model as baseline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MMConvQA Challenges:</a:t>
            </a:r>
            <a:endParaRPr b="1"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Priority of multimodal knowledge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Consistency of multimodal knowledge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Complementarity of multimodal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Dataset Construction</a:t>
            </a:r>
            <a:endParaRPr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000" y="769325"/>
            <a:ext cx="3361001" cy="34115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MMQA Dataset:</a:t>
            </a:r>
            <a:endParaRPr b="1" i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400"/>
              <a:t>Pipeline:</a:t>
            </a:r>
            <a:r>
              <a:rPr lang="en" sz="1600"/>
              <a:t> 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Generating potential conversations to existing questions.</a:t>
            </a:r>
            <a:endParaRPr sz="13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400"/>
              <a:t>Generate Potential Conversations:</a:t>
            </a:r>
            <a:r>
              <a:rPr lang="en" sz="1600"/>
              <a:t> 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Identify the entities of the question text and answer. Add questions </a:t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based on a randomly selected entity which are refined by annotators.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sz="1300"/>
              <a:t>Decompose Complex Questions: </a:t>
            </a:r>
            <a:endParaRPr b="1" i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Annotators decompose complex questions into self-contained questions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without the need of conversational context.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Refining Conversational Questions:</a:t>
            </a:r>
            <a:endParaRPr b="1" i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Refining conversational questions after understanding the linguistic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phenomenons like coreference and ellipsis.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Data Quality: </a:t>
            </a:r>
            <a:endParaRPr b="1" i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Quality of conversational data is ascertained using the 5-step scheme of training, annotation, checking, modification, and re-checking.</a:t>
            </a:r>
            <a:endParaRPr sz="13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Dataset Analysis</a:t>
            </a:r>
            <a:endParaRPr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25" y="1150326"/>
            <a:ext cx="3457626" cy="28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question is annotated with related evidence (table,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mage or text/passage and a natural language answer.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400"/>
              <a:t>Question Analysis: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Many questions with same first words but different meanings,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often used to identify patterns featuring multi-modalities.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Duplicate questions exist in the dataset.</a:t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Answer Analysis:</a:t>
            </a:r>
            <a:r>
              <a:rPr lang="en" sz="1400"/>
              <a:t>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Most answers are text passages, cells of tables, title of images,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sometimes different answers that do not relate to the evidence. </a:t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Modality Analysis: </a:t>
            </a:r>
            <a:endParaRPr b="1" i="1"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the conversation progresses questions dynamically require </a:t>
            </a:r>
            <a:endParaRPr sz="1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different modalities of knowledge to answer.</a:t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Linguistic Phenomenon:</a:t>
            </a:r>
            <a:endParaRPr b="1"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Quality of conversational questions analyzed by understanding the reliance of answering based on coreference markers with conversational history.</a:t>
            </a:r>
            <a:endParaRPr sz="13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4078175"/>
            <a:ext cx="69171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6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</a:t>
            </a:r>
            <a:r>
              <a:rPr lang="en" sz="23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ultimodal Conversational QA system with </a:t>
            </a:r>
            <a:r>
              <a:rPr b="1" lang="en" sz="26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en" sz="23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daptive </a:t>
            </a:r>
            <a:r>
              <a:rPr b="1" lang="en" sz="26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lang="en" sz="23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xtractors (MAE)</a:t>
            </a:r>
            <a:endParaRPr sz="2300"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350"/>
            <a:ext cx="8839201" cy="293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Snapshot of Performance</a:t>
            </a:r>
            <a:endParaRPr sz="2500"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00" y="246300"/>
            <a:ext cx="8687400" cy="389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and Analysis</a:t>
            </a:r>
            <a:endParaRPr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48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Metrics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Normalized Discounted Cumulative 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Macro-averaged F1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Exact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Baseline Models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ORConvQA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ManyModalQA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Results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MAE model is much better suited than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extra data helps since small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Evidence retrieval is a bottleneck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825" y="1731650"/>
            <a:ext cx="3491475" cy="246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136000" y="1152975"/>
            <a:ext cx="332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Modality Analysis</a:t>
            </a:r>
            <a:endParaRPr b="1" i="1" sz="1800">
              <a:solidFill>
                <a:schemeClr val="dk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Challenges and Critical evaluation</a:t>
            </a:r>
            <a:endParaRPr>
              <a:solidFill>
                <a:srgbClr val="9A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quality of the MMConvQA dataset is partly evaluated.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size is very small.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evidence to the dataset makes the current model very complex.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embeddings are isolated from each other and there is no </a:t>
            </a:r>
            <a:r>
              <a:rPr lang="en" sz="1600"/>
              <a:t>common space where the embeddings are evenly distributed.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isolated embeddings of the images demonstrate a lack of alignment between the visual and semantic meanings.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of the major challenges is to make the embeddings dense, to align the visual and semantic meanings.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Vector space alignment technique can be used in order to resolve the alignment problem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. </a:t>
            </a:r>
            <a:endParaRPr sz="17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250" y="0"/>
            <a:ext cx="943749" cy="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0" y="0"/>
            <a:ext cx="151800" cy="5143500"/>
          </a:xfrm>
          <a:prstGeom prst="rect">
            <a:avLst/>
          </a:prstGeom>
          <a:solidFill>
            <a:srgbClr val="FF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