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Triángulo isósceles"/>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540544" y="776288"/>
            <a:ext cx="8062912" cy="1470025"/>
          </a:xfrm>
        </p:spPr>
        <p:txBody>
          <a:bodyPr anchor="b">
            <a:normAutofit/>
          </a:bodyPr>
          <a:lstStyle>
            <a:lvl1pPr algn="r">
              <a:defRPr sz="440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1371600" y="6012656"/>
            <a:ext cx="5791200" cy="365125"/>
          </a:xfrm>
        </p:spPr>
        <p:txBody>
          <a:bodyPr tIns="0" bIns="0" anchor="t"/>
          <a:lstStyle>
            <a:lvl1pPr algn="r">
              <a:defRPr sz="1000"/>
            </a:lvl1pPr>
          </a:lstStyle>
          <a:p>
            <a:fld id="{7CFA7E9D-7C45-4EF2-B096-F3E548F9AABF}" type="datetimeFigureOut">
              <a:rPr lang="es-PA" smtClean="0"/>
              <a:t>10/10/2019</a:t>
            </a:fld>
            <a:endParaRPr lang="es-PA"/>
          </a:p>
        </p:txBody>
      </p:sp>
      <p:sp>
        <p:nvSpPr>
          <p:cNvPr id="17" name="16 Marcador de pie de página"/>
          <p:cNvSpPr>
            <a:spLocks noGrp="1"/>
          </p:cNvSpPr>
          <p:nvPr>
            <p:ph type="ftr" sz="quarter" idx="11"/>
          </p:nvPr>
        </p:nvSpPr>
        <p:spPr>
          <a:xfrm>
            <a:off x="1371600" y="5650704"/>
            <a:ext cx="5791200" cy="365125"/>
          </a:xfrm>
        </p:spPr>
        <p:txBody>
          <a:bodyPr tIns="0" bIns="0" anchor="b"/>
          <a:lstStyle>
            <a:lvl1pPr algn="r">
              <a:defRPr sz="1100"/>
            </a:lvl1pPr>
          </a:lstStyle>
          <a:p>
            <a:endParaRPr lang="es-PA"/>
          </a:p>
        </p:txBody>
      </p:sp>
      <p:sp>
        <p:nvSpPr>
          <p:cNvPr id="29" name="28 Marcador de número de diapositiva"/>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698FC40C-BE00-41A6-A29E-B2BF4BA29DBD}" type="slidenum">
              <a:rPr lang="es-PA" smtClean="0"/>
              <a:t>‹Nº›</a:t>
            </a:fld>
            <a:endParaRPr lang="es-P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CFA7E9D-7C45-4EF2-B096-F3E548F9AABF}" type="datetimeFigureOut">
              <a:rPr lang="es-PA" smtClean="0"/>
              <a:t>10/10/2019</a:t>
            </a:fld>
            <a:endParaRPr lang="es-PA"/>
          </a:p>
        </p:txBody>
      </p:sp>
      <p:sp>
        <p:nvSpPr>
          <p:cNvPr id="5" name="4 Marcador de pie de página"/>
          <p:cNvSpPr>
            <a:spLocks noGrp="1"/>
          </p:cNvSpPr>
          <p:nvPr>
            <p:ph type="ftr" sz="quarter" idx="11"/>
          </p:nvPr>
        </p:nvSpPr>
        <p:spPr/>
        <p:txBody>
          <a:bodyPr/>
          <a:lstStyle/>
          <a:p>
            <a:endParaRPr lang="es-PA"/>
          </a:p>
        </p:txBody>
      </p:sp>
      <p:sp>
        <p:nvSpPr>
          <p:cNvPr id="6" name="5 Marcador de número de diapositiva"/>
          <p:cNvSpPr>
            <a:spLocks noGrp="1"/>
          </p:cNvSpPr>
          <p:nvPr>
            <p:ph type="sldNum" sz="quarter" idx="12"/>
          </p:nvPr>
        </p:nvSpPr>
        <p:spPr/>
        <p:txBody>
          <a:bodyPr/>
          <a:lstStyle/>
          <a:p>
            <a:fld id="{698FC40C-BE00-41A6-A29E-B2BF4BA29DBD}" type="slidenum">
              <a:rPr lang="es-PA" smtClean="0"/>
              <a:t>‹Nº›</a:t>
            </a:fld>
            <a:endParaRPr lang="es-P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381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81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CFA7E9D-7C45-4EF2-B096-F3E548F9AABF}" type="datetimeFigureOut">
              <a:rPr lang="es-PA" smtClean="0"/>
              <a:t>10/10/2019</a:t>
            </a:fld>
            <a:endParaRPr lang="es-PA"/>
          </a:p>
        </p:txBody>
      </p:sp>
      <p:sp>
        <p:nvSpPr>
          <p:cNvPr id="5" name="4 Marcador de pie de página"/>
          <p:cNvSpPr>
            <a:spLocks noGrp="1"/>
          </p:cNvSpPr>
          <p:nvPr>
            <p:ph type="ftr" sz="quarter" idx="11"/>
          </p:nvPr>
        </p:nvSpPr>
        <p:spPr/>
        <p:txBody>
          <a:bodyPr/>
          <a:lstStyle/>
          <a:p>
            <a:endParaRPr lang="es-PA"/>
          </a:p>
        </p:txBody>
      </p:sp>
      <p:sp>
        <p:nvSpPr>
          <p:cNvPr id="6" name="5 Marcador de número de diapositiva"/>
          <p:cNvSpPr>
            <a:spLocks noGrp="1"/>
          </p:cNvSpPr>
          <p:nvPr>
            <p:ph type="sldNum" sz="quarter" idx="12"/>
          </p:nvPr>
        </p:nvSpPr>
        <p:spPr/>
        <p:txBody>
          <a:bodyPr/>
          <a:lstStyle/>
          <a:p>
            <a:fld id="{698FC40C-BE00-41A6-A29E-B2BF4BA29DBD}" type="slidenum">
              <a:rPr lang="es-PA" smtClean="0"/>
              <a:t>‹Nº›</a:t>
            </a:fld>
            <a:endParaRPr lang="es-P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7494"/>
            <a:ext cx="8229600" cy="1399032"/>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457200" y="1882808"/>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4791456" y="6480048"/>
            <a:ext cx="2133600" cy="301752"/>
          </a:xfrm>
        </p:spPr>
        <p:txBody>
          <a:bodyPr/>
          <a:lstStyle/>
          <a:p>
            <a:fld id="{7CFA7E9D-7C45-4EF2-B096-F3E548F9AABF}" type="datetimeFigureOut">
              <a:rPr lang="es-PA" smtClean="0"/>
              <a:t>10/10/2019</a:t>
            </a:fld>
            <a:endParaRPr lang="es-PA"/>
          </a:p>
        </p:txBody>
      </p:sp>
      <p:sp>
        <p:nvSpPr>
          <p:cNvPr id="5" name="4 Marcador de pie de página"/>
          <p:cNvSpPr>
            <a:spLocks noGrp="1"/>
          </p:cNvSpPr>
          <p:nvPr>
            <p:ph type="ftr" sz="quarter" idx="11"/>
          </p:nvPr>
        </p:nvSpPr>
        <p:spPr>
          <a:xfrm>
            <a:off x="457200" y="6480969"/>
            <a:ext cx="4260056" cy="300831"/>
          </a:xfrm>
        </p:spPr>
        <p:txBody>
          <a:bodyPr/>
          <a:lstStyle/>
          <a:p>
            <a:endParaRPr lang="es-PA"/>
          </a:p>
        </p:txBody>
      </p:sp>
      <p:sp>
        <p:nvSpPr>
          <p:cNvPr id="6" name="5 Marcador de número de diapositiva"/>
          <p:cNvSpPr>
            <a:spLocks noGrp="1"/>
          </p:cNvSpPr>
          <p:nvPr>
            <p:ph type="sldNum" sz="quarter" idx="12"/>
          </p:nvPr>
        </p:nvSpPr>
        <p:spPr/>
        <p:txBody>
          <a:bodyPr/>
          <a:lstStyle/>
          <a:p>
            <a:fld id="{698FC40C-BE00-41A6-A29E-B2BF4BA29DBD}" type="slidenum">
              <a:rPr lang="es-PA" smtClean="0"/>
              <a:t>‹Nº›</a:t>
            </a:fld>
            <a:endParaRPr lang="es-P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1"/>
      </p:bgRef>
    </p:bg>
    <p:spTree>
      <p:nvGrpSpPr>
        <p:cNvPr id="1" name=""/>
        <p:cNvGrpSpPr/>
        <p:nvPr/>
      </p:nvGrpSpPr>
      <p:grpSpPr>
        <a:xfrm>
          <a:off x="0" y="0"/>
          <a:ext cx="0" cy="0"/>
          <a:chOff x="0" y="0"/>
          <a:chExt cx="0" cy="0"/>
        </a:xfrm>
      </p:grpSpPr>
      <p:sp>
        <p:nvSpPr>
          <p:cNvPr id="9" name="8 Triángulo rectángulo"/>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Triángulo isósceles"/>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Marcador de fecha"/>
          <p:cNvSpPr>
            <a:spLocks noGrp="1"/>
          </p:cNvSpPr>
          <p:nvPr>
            <p:ph type="dt" sz="half" idx="10"/>
          </p:nvPr>
        </p:nvSpPr>
        <p:spPr>
          <a:xfrm>
            <a:off x="6955632" y="6477000"/>
            <a:ext cx="2133600" cy="304800"/>
          </a:xfrm>
        </p:spPr>
        <p:txBody>
          <a:bodyPr/>
          <a:lstStyle/>
          <a:p>
            <a:fld id="{7CFA7E9D-7C45-4EF2-B096-F3E548F9AABF}" type="datetimeFigureOut">
              <a:rPr lang="es-PA" smtClean="0"/>
              <a:t>10/10/2019</a:t>
            </a:fld>
            <a:endParaRPr lang="es-PA"/>
          </a:p>
        </p:txBody>
      </p:sp>
      <p:sp>
        <p:nvSpPr>
          <p:cNvPr id="5" name="4 Marcador de pie de página"/>
          <p:cNvSpPr>
            <a:spLocks noGrp="1"/>
          </p:cNvSpPr>
          <p:nvPr>
            <p:ph type="ftr" sz="quarter" idx="11"/>
          </p:nvPr>
        </p:nvSpPr>
        <p:spPr>
          <a:xfrm>
            <a:off x="2619376" y="6480969"/>
            <a:ext cx="4260056" cy="300831"/>
          </a:xfrm>
        </p:spPr>
        <p:txBody>
          <a:bodyPr/>
          <a:lstStyle/>
          <a:p>
            <a:endParaRPr lang="es-PA"/>
          </a:p>
        </p:txBody>
      </p:sp>
      <p:sp>
        <p:nvSpPr>
          <p:cNvPr id="6" name="5 Marcador de número de diapositiva"/>
          <p:cNvSpPr>
            <a:spLocks noGrp="1"/>
          </p:cNvSpPr>
          <p:nvPr>
            <p:ph type="sldNum" sz="quarter" idx="12"/>
          </p:nvPr>
        </p:nvSpPr>
        <p:spPr>
          <a:xfrm>
            <a:off x="8451056" y="809624"/>
            <a:ext cx="502920" cy="300831"/>
          </a:xfrm>
        </p:spPr>
        <p:txBody>
          <a:bodyPr/>
          <a:lstStyle/>
          <a:p>
            <a:fld id="{698FC40C-BE00-41A6-A29E-B2BF4BA29DBD}" type="slidenum">
              <a:rPr lang="es-PA" smtClean="0"/>
              <a:t>‹Nº›</a:t>
            </a:fld>
            <a:endParaRPr lang="es-PA"/>
          </a:p>
        </p:txBody>
      </p:sp>
      <p:cxnSp>
        <p:nvCxnSpPr>
          <p:cNvPr id="11" name="10 Conector recto"/>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Conector recto"/>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marL="0"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4791456" y="6480969"/>
            <a:ext cx="2133600" cy="301752"/>
          </a:xfrm>
        </p:spPr>
        <p:txBody>
          <a:bodyPr/>
          <a:lstStyle/>
          <a:p>
            <a:fld id="{7CFA7E9D-7C45-4EF2-B096-F3E548F9AABF}" type="datetimeFigureOut">
              <a:rPr lang="es-PA" smtClean="0"/>
              <a:t>10/10/2019</a:t>
            </a:fld>
            <a:endParaRPr lang="es-PA"/>
          </a:p>
        </p:txBody>
      </p:sp>
      <p:sp>
        <p:nvSpPr>
          <p:cNvPr id="6" name="5 Marcador de pie de página"/>
          <p:cNvSpPr>
            <a:spLocks noGrp="1"/>
          </p:cNvSpPr>
          <p:nvPr>
            <p:ph type="ftr" sz="quarter" idx="11"/>
          </p:nvPr>
        </p:nvSpPr>
        <p:spPr>
          <a:xfrm>
            <a:off x="457200" y="6480969"/>
            <a:ext cx="4260056" cy="301752"/>
          </a:xfrm>
        </p:spPr>
        <p:txBody>
          <a:bodyPr/>
          <a:lstStyle/>
          <a:p>
            <a:endParaRPr lang="es-PA"/>
          </a:p>
        </p:txBody>
      </p:sp>
      <p:sp>
        <p:nvSpPr>
          <p:cNvPr id="7" name="6 Marcador de número de diapositiva"/>
          <p:cNvSpPr>
            <a:spLocks noGrp="1"/>
          </p:cNvSpPr>
          <p:nvPr>
            <p:ph type="sldNum" sz="quarter" idx="12"/>
          </p:nvPr>
        </p:nvSpPr>
        <p:spPr>
          <a:xfrm>
            <a:off x="7589520" y="6480969"/>
            <a:ext cx="502920" cy="301752"/>
          </a:xfrm>
        </p:spPr>
        <p:txBody>
          <a:bodyPr/>
          <a:lstStyle/>
          <a:p>
            <a:fld id="{698FC40C-BE00-41A6-A29E-B2BF4BA29DBD}" type="slidenum">
              <a:rPr lang="es-PA" smtClean="0"/>
              <a:t>‹Nº›</a:t>
            </a:fld>
            <a:endParaRPr lang="es-P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a:xfrm>
            <a:off x="4791456" y="6480969"/>
            <a:ext cx="2130552" cy="301752"/>
          </a:xfrm>
        </p:spPr>
        <p:txBody>
          <a:bodyPr/>
          <a:lstStyle/>
          <a:p>
            <a:fld id="{7CFA7E9D-7C45-4EF2-B096-F3E548F9AABF}" type="datetimeFigureOut">
              <a:rPr lang="es-PA" smtClean="0"/>
              <a:t>10/10/2019</a:t>
            </a:fld>
            <a:endParaRPr lang="es-PA"/>
          </a:p>
        </p:txBody>
      </p:sp>
      <p:sp>
        <p:nvSpPr>
          <p:cNvPr id="8" name="7 Marcador de pie de página"/>
          <p:cNvSpPr>
            <a:spLocks noGrp="1"/>
          </p:cNvSpPr>
          <p:nvPr>
            <p:ph type="ftr" sz="quarter" idx="11"/>
          </p:nvPr>
        </p:nvSpPr>
        <p:spPr>
          <a:xfrm>
            <a:off x="457200" y="6480969"/>
            <a:ext cx="4261104" cy="301752"/>
          </a:xfrm>
        </p:spPr>
        <p:txBody>
          <a:bodyPr/>
          <a:lstStyle/>
          <a:p>
            <a:endParaRPr lang="es-PA"/>
          </a:p>
        </p:txBody>
      </p:sp>
      <p:sp>
        <p:nvSpPr>
          <p:cNvPr id="9" name="8 Marcador de número de diapositiva"/>
          <p:cNvSpPr>
            <a:spLocks noGrp="1"/>
          </p:cNvSpPr>
          <p:nvPr>
            <p:ph type="sldNum" sz="quarter" idx="12"/>
          </p:nvPr>
        </p:nvSpPr>
        <p:spPr>
          <a:xfrm>
            <a:off x="7589520" y="6483096"/>
            <a:ext cx="502920" cy="301752"/>
          </a:xfrm>
        </p:spPr>
        <p:txBody>
          <a:bodyPr/>
          <a:lstStyle>
            <a:lvl1pPr algn="ctr">
              <a:defRPr/>
            </a:lvl1pPr>
          </a:lstStyle>
          <a:p>
            <a:fld id="{698FC40C-BE00-41A6-A29E-B2BF4BA29DBD}" type="slidenum">
              <a:rPr lang="es-PA" smtClean="0"/>
              <a:t>‹Nº›</a:t>
            </a:fld>
            <a:endParaRPr lang="es-PA"/>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b="0"/>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CFA7E9D-7C45-4EF2-B096-F3E548F9AABF}" type="datetimeFigureOut">
              <a:rPr lang="es-PA" smtClean="0"/>
              <a:t>10/10/2019</a:t>
            </a:fld>
            <a:endParaRPr lang="es-PA"/>
          </a:p>
        </p:txBody>
      </p:sp>
      <p:sp>
        <p:nvSpPr>
          <p:cNvPr id="4" name="3 Marcador de pie de página"/>
          <p:cNvSpPr>
            <a:spLocks noGrp="1"/>
          </p:cNvSpPr>
          <p:nvPr>
            <p:ph type="ftr" sz="quarter" idx="11"/>
          </p:nvPr>
        </p:nvSpPr>
        <p:spPr/>
        <p:txBody>
          <a:bodyPr/>
          <a:lstStyle/>
          <a:p>
            <a:endParaRPr lang="es-PA"/>
          </a:p>
        </p:txBody>
      </p:sp>
      <p:sp>
        <p:nvSpPr>
          <p:cNvPr id="5" name="4 Marcador de número de diapositiva"/>
          <p:cNvSpPr>
            <a:spLocks noGrp="1"/>
          </p:cNvSpPr>
          <p:nvPr>
            <p:ph type="sldNum" sz="quarter" idx="12"/>
          </p:nvPr>
        </p:nvSpPr>
        <p:spPr/>
        <p:txBody>
          <a:bodyPr/>
          <a:lstStyle/>
          <a:p>
            <a:fld id="{698FC40C-BE00-41A6-A29E-B2BF4BA29DBD}" type="slidenum">
              <a:rPr lang="es-PA" smtClean="0"/>
              <a:t>‹Nº›</a:t>
            </a:fld>
            <a:endParaRPr lang="es-P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791456" y="6480969"/>
            <a:ext cx="2133600" cy="301752"/>
          </a:xfrm>
        </p:spPr>
        <p:txBody>
          <a:bodyPr/>
          <a:lstStyle/>
          <a:p>
            <a:fld id="{7CFA7E9D-7C45-4EF2-B096-F3E548F9AABF}" type="datetimeFigureOut">
              <a:rPr lang="es-PA" smtClean="0"/>
              <a:t>10/10/2019</a:t>
            </a:fld>
            <a:endParaRPr lang="es-PA"/>
          </a:p>
        </p:txBody>
      </p:sp>
      <p:sp>
        <p:nvSpPr>
          <p:cNvPr id="3" name="2 Marcador de pie de página"/>
          <p:cNvSpPr>
            <a:spLocks noGrp="1"/>
          </p:cNvSpPr>
          <p:nvPr>
            <p:ph type="ftr" sz="quarter" idx="11"/>
          </p:nvPr>
        </p:nvSpPr>
        <p:spPr>
          <a:xfrm>
            <a:off x="457200" y="6481890"/>
            <a:ext cx="4260056" cy="300831"/>
          </a:xfrm>
        </p:spPr>
        <p:txBody>
          <a:bodyPr/>
          <a:lstStyle/>
          <a:p>
            <a:endParaRPr lang="es-PA"/>
          </a:p>
        </p:txBody>
      </p:sp>
      <p:sp>
        <p:nvSpPr>
          <p:cNvPr id="4" name="3 Marcador de número de diapositiva"/>
          <p:cNvSpPr>
            <a:spLocks noGrp="1"/>
          </p:cNvSpPr>
          <p:nvPr>
            <p:ph type="sldNum" sz="quarter" idx="12"/>
          </p:nvPr>
        </p:nvSpPr>
        <p:spPr>
          <a:xfrm>
            <a:off x="7589520" y="6480969"/>
            <a:ext cx="502920" cy="301752"/>
          </a:xfrm>
        </p:spPr>
        <p:txBody>
          <a:bodyPr/>
          <a:lstStyle/>
          <a:p>
            <a:fld id="{698FC40C-BE00-41A6-A29E-B2BF4BA29DBD}" type="slidenum">
              <a:rPr lang="es-PA" smtClean="0"/>
              <a:t>‹Nº›</a:t>
            </a:fld>
            <a:endParaRPr lang="es-P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278976" y="6556248"/>
            <a:ext cx="2133600" cy="301752"/>
          </a:xfrm>
        </p:spPr>
        <p:txBody>
          <a:bodyPr/>
          <a:lstStyle>
            <a:lvl1pPr>
              <a:defRPr sz="900"/>
            </a:lvl1pPr>
          </a:lstStyle>
          <a:p>
            <a:fld id="{7CFA7E9D-7C45-4EF2-B096-F3E548F9AABF}" type="datetimeFigureOut">
              <a:rPr lang="es-PA" smtClean="0"/>
              <a:t>10/10/2019</a:t>
            </a:fld>
            <a:endParaRPr lang="es-PA"/>
          </a:p>
        </p:txBody>
      </p:sp>
      <p:sp>
        <p:nvSpPr>
          <p:cNvPr id="6" name="5 Marcador de pie de página"/>
          <p:cNvSpPr>
            <a:spLocks noGrp="1"/>
          </p:cNvSpPr>
          <p:nvPr>
            <p:ph type="ftr" sz="quarter" idx="11"/>
          </p:nvPr>
        </p:nvSpPr>
        <p:spPr>
          <a:xfrm>
            <a:off x="1135856" y="6556248"/>
            <a:ext cx="5143120" cy="301752"/>
          </a:xfrm>
        </p:spPr>
        <p:txBody>
          <a:bodyPr/>
          <a:lstStyle>
            <a:lvl1pPr>
              <a:defRPr sz="900"/>
            </a:lvl1pPr>
          </a:lstStyle>
          <a:p>
            <a:endParaRPr lang="es-PA"/>
          </a:p>
        </p:txBody>
      </p:sp>
      <p:sp>
        <p:nvSpPr>
          <p:cNvPr id="7" name="6 Marcador de número de diapositiva"/>
          <p:cNvSpPr>
            <a:spLocks noGrp="1"/>
          </p:cNvSpPr>
          <p:nvPr>
            <p:ph type="sldNum" sz="quarter" idx="12"/>
          </p:nvPr>
        </p:nvSpPr>
        <p:spPr>
          <a:xfrm>
            <a:off x="8410576" y="6556248"/>
            <a:ext cx="502920" cy="301752"/>
          </a:xfrm>
        </p:spPr>
        <p:txBody>
          <a:bodyPr/>
          <a:lstStyle>
            <a:lvl1pPr>
              <a:defRPr sz="900"/>
            </a:lvl1pPr>
          </a:lstStyle>
          <a:p>
            <a:fld id="{698FC40C-BE00-41A6-A29E-B2BF4BA29DBD}" type="slidenum">
              <a:rPr lang="es-PA" smtClean="0"/>
              <a:t>‹Nº›</a:t>
            </a:fld>
            <a:endParaRPr lang="es-PA"/>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6108192" y="6556248"/>
            <a:ext cx="2103120" cy="301752"/>
          </a:xfrm>
        </p:spPr>
        <p:txBody>
          <a:bodyPr/>
          <a:lstStyle>
            <a:lvl1pPr>
              <a:defRPr sz="900"/>
            </a:lvl1pPr>
          </a:lstStyle>
          <a:p>
            <a:fld id="{7CFA7E9D-7C45-4EF2-B096-F3E548F9AABF}" type="datetimeFigureOut">
              <a:rPr lang="es-PA" smtClean="0"/>
              <a:t>10/10/2019</a:t>
            </a:fld>
            <a:endParaRPr lang="es-PA"/>
          </a:p>
        </p:txBody>
      </p:sp>
      <p:sp>
        <p:nvSpPr>
          <p:cNvPr id="6" name="5 Marcador de pie de página"/>
          <p:cNvSpPr>
            <a:spLocks noGrp="1"/>
          </p:cNvSpPr>
          <p:nvPr>
            <p:ph type="ftr" sz="quarter" idx="11"/>
          </p:nvPr>
        </p:nvSpPr>
        <p:spPr>
          <a:xfrm>
            <a:off x="1170432" y="6557169"/>
            <a:ext cx="4948072" cy="301752"/>
          </a:xfrm>
        </p:spPr>
        <p:txBody>
          <a:bodyPr/>
          <a:lstStyle>
            <a:lvl1pPr>
              <a:defRPr sz="900"/>
            </a:lvl1pPr>
          </a:lstStyle>
          <a:p>
            <a:endParaRPr lang="es-PA"/>
          </a:p>
        </p:txBody>
      </p:sp>
      <p:sp>
        <p:nvSpPr>
          <p:cNvPr id="7" name="6 Marcador de número de diapositiva"/>
          <p:cNvSpPr>
            <a:spLocks noGrp="1"/>
          </p:cNvSpPr>
          <p:nvPr>
            <p:ph type="sldNum" sz="quarter" idx="12"/>
          </p:nvPr>
        </p:nvSpPr>
        <p:spPr>
          <a:xfrm>
            <a:off x="8217192" y="6556248"/>
            <a:ext cx="365760" cy="301752"/>
          </a:xfrm>
        </p:spPr>
        <p:txBody>
          <a:bodyPr/>
          <a:lstStyle>
            <a:lvl1pPr algn="ctr">
              <a:defRPr sz="900"/>
            </a:lvl1pPr>
          </a:lstStyle>
          <a:p>
            <a:fld id="{698FC40C-BE00-41A6-A29E-B2BF4BA29DBD}" type="slidenum">
              <a:rPr lang="es-PA" smtClean="0"/>
              <a:t>‹Nº›</a:t>
            </a:fld>
            <a:endParaRPr lang="es-PA"/>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Triángulo rectángulo"/>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Conector recto"/>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Marcador de título"/>
          <p:cNvSpPr>
            <a:spLocks noGrp="1"/>
          </p:cNvSpPr>
          <p:nvPr>
            <p:ph type="title"/>
          </p:nvPr>
        </p:nvSpPr>
        <p:spPr>
          <a:xfrm>
            <a:off x="457200" y="267494"/>
            <a:ext cx="8229600" cy="1399032"/>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7CFA7E9D-7C45-4EF2-B096-F3E548F9AABF}" type="datetimeFigureOut">
              <a:rPr lang="es-PA" smtClean="0"/>
              <a:t>10/10/2019</a:t>
            </a:fld>
            <a:endParaRPr lang="es-PA"/>
          </a:p>
        </p:txBody>
      </p:sp>
      <p:sp>
        <p:nvSpPr>
          <p:cNvPr id="3" name="2 Marcador de pie de página"/>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s-PA"/>
          </a:p>
        </p:txBody>
      </p:sp>
      <p:sp>
        <p:nvSpPr>
          <p:cNvPr id="23" name="22 Marcador de número de diapositiva"/>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698FC40C-BE00-41A6-A29E-B2BF4BA29DBD}" type="slidenum">
              <a:rPr lang="es-PA" smtClean="0"/>
              <a:t>‹Nº›</a:t>
            </a:fld>
            <a:endParaRPr lang="es-PA"/>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PA" dirty="0" smtClean="0"/>
              <a:t>Visión, Misión y Valores Corporativos - Equipo 2 </a:t>
            </a:r>
            <a:endParaRPr lang="es-PA" dirty="0"/>
          </a:p>
        </p:txBody>
      </p:sp>
      <p:sp>
        <p:nvSpPr>
          <p:cNvPr id="3" name="2 Subtítulo"/>
          <p:cNvSpPr>
            <a:spLocks noGrp="1"/>
          </p:cNvSpPr>
          <p:nvPr>
            <p:ph type="subTitle" idx="1"/>
          </p:nvPr>
        </p:nvSpPr>
        <p:spPr>
          <a:xfrm>
            <a:off x="251520" y="4509120"/>
            <a:ext cx="3920480" cy="2063080"/>
          </a:xfrm>
        </p:spPr>
        <p:txBody>
          <a:bodyPr>
            <a:normAutofit fontScale="92500" lnSpcReduction="10000"/>
          </a:bodyPr>
          <a:lstStyle/>
          <a:p>
            <a:r>
              <a:rPr lang="es-PA" b="1" dirty="0" smtClean="0">
                <a:solidFill>
                  <a:schemeClr val="bg1"/>
                </a:solidFill>
              </a:rPr>
              <a:t>Jomel </a:t>
            </a:r>
            <a:r>
              <a:rPr lang="es-PA" b="1" dirty="0" err="1" smtClean="0">
                <a:solidFill>
                  <a:schemeClr val="bg1"/>
                </a:solidFill>
              </a:rPr>
              <a:t>Mcdonald</a:t>
            </a:r>
            <a:endParaRPr lang="es-PA" b="1" dirty="0" smtClean="0">
              <a:solidFill>
                <a:schemeClr val="bg1"/>
              </a:solidFill>
            </a:endParaRPr>
          </a:p>
          <a:p>
            <a:r>
              <a:rPr lang="es-PA" b="1" dirty="0" smtClean="0">
                <a:solidFill>
                  <a:schemeClr val="bg1"/>
                </a:solidFill>
              </a:rPr>
              <a:t>Carolina Valdés </a:t>
            </a:r>
          </a:p>
          <a:p>
            <a:r>
              <a:rPr lang="es-PA" b="1" dirty="0" smtClean="0">
                <a:solidFill>
                  <a:schemeClr val="bg1"/>
                </a:solidFill>
              </a:rPr>
              <a:t>Christopher Jiménez</a:t>
            </a:r>
          </a:p>
          <a:p>
            <a:r>
              <a:rPr lang="es-PA" b="1" dirty="0" smtClean="0">
                <a:solidFill>
                  <a:schemeClr val="bg1"/>
                </a:solidFill>
              </a:rPr>
              <a:t>Abdias Navarro</a:t>
            </a:r>
          </a:p>
          <a:p>
            <a:r>
              <a:rPr lang="es-PA" b="1" dirty="0" smtClean="0">
                <a:solidFill>
                  <a:schemeClr val="bg1"/>
                </a:solidFill>
              </a:rPr>
              <a:t>Jose </a:t>
            </a:r>
            <a:r>
              <a:rPr lang="es-PA" b="1" dirty="0" err="1" smtClean="0">
                <a:solidFill>
                  <a:schemeClr val="bg1"/>
                </a:solidFill>
              </a:rPr>
              <a:t>Riascos</a:t>
            </a:r>
            <a:r>
              <a:rPr lang="es-PA" b="1" dirty="0" smtClean="0">
                <a:solidFill>
                  <a:schemeClr val="bg1"/>
                </a:solidFill>
              </a:rPr>
              <a:t> </a:t>
            </a:r>
          </a:p>
          <a:p>
            <a:endParaRPr lang="es-PA" dirty="0" smtClean="0"/>
          </a:p>
          <a:p>
            <a:endParaRPr lang="es-P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A" dirty="0" smtClean="0"/>
              <a:t>Visión </a:t>
            </a:r>
            <a:endParaRPr lang="es-PA" dirty="0"/>
          </a:p>
        </p:txBody>
      </p:sp>
      <p:sp>
        <p:nvSpPr>
          <p:cNvPr id="3" name="2 Marcador de texto"/>
          <p:cNvSpPr>
            <a:spLocks noGrp="1"/>
          </p:cNvSpPr>
          <p:nvPr>
            <p:ph type="body" idx="1"/>
          </p:nvPr>
        </p:nvSpPr>
        <p:spPr>
          <a:xfrm>
            <a:off x="1187624" y="1628800"/>
            <a:ext cx="6567264" cy="571328"/>
          </a:xfrm>
        </p:spPr>
        <p:txBody>
          <a:bodyPr/>
          <a:lstStyle/>
          <a:p>
            <a:r>
              <a:rPr lang="es-PA" b="1" dirty="0" smtClean="0"/>
              <a:t>“Inspirar el mundo, crear el futuro.”</a:t>
            </a:r>
            <a:endParaRPr lang="es-PA" dirty="0"/>
          </a:p>
        </p:txBody>
      </p:sp>
      <p:sp>
        <p:nvSpPr>
          <p:cNvPr id="4" name="1 Título"/>
          <p:cNvSpPr txBox="1">
            <a:spLocks/>
          </p:cNvSpPr>
          <p:nvPr/>
        </p:nvSpPr>
        <p:spPr>
          <a:xfrm>
            <a:off x="323528" y="2204864"/>
            <a:ext cx="7239000" cy="1362075"/>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PA" sz="3600" b="1" i="0" u="none" strike="noStrike" kern="1200" cap="none" spc="0" normalizeH="0" baseline="0" noProof="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rPr>
              <a:t>Misión</a:t>
            </a:r>
            <a:endParaRPr kumimoji="0" lang="es-PA" sz="3600" b="1" i="0" u="none" strike="noStrike" kern="1200" cap="none" spc="0" normalizeH="0" baseline="0" noProof="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endParaRPr>
          </a:p>
        </p:txBody>
      </p:sp>
      <p:sp>
        <p:nvSpPr>
          <p:cNvPr id="5" name="2 Marcador de texto"/>
          <p:cNvSpPr txBox="1">
            <a:spLocks/>
          </p:cNvSpPr>
          <p:nvPr/>
        </p:nvSpPr>
        <p:spPr>
          <a:xfrm>
            <a:off x="1115616" y="3573016"/>
            <a:ext cx="6984776" cy="1368152"/>
          </a:xfrm>
          <a:prstGeom prst="rect">
            <a:avLst/>
          </a:prstGeom>
        </p:spPr>
        <p:txBody>
          <a:bodyPr vert="horz" anchor="t">
            <a:normAutofit/>
          </a:bodyPr>
          <a:lstStyle/>
          <a:p>
            <a:pPr marL="54864" marR="0" lvl="0" indent="0"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s-PA" sz="2000" b="1" i="0" u="none" strike="noStrike" kern="1200" cap="none" spc="0" normalizeH="0" baseline="0" noProof="0" dirty="0" smtClean="0">
                <a:ln>
                  <a:noFill/>
                </a:ln>
                <a:solidFill>
                  <a:schemeClr val="tx1">
                    <a:tint val="75000"/>
                  </a:schemeClr>
                </a:solidFill>
                <a:effectLst/>
                <a:uLnTx/>
                <a:uFillTx/>
                <a:latin typeface="+mn-lt"/>
                <a:ea typeface="+mn-ea"/>
                <a:cs typeface="+mn-cs"/>
              </a:rPr>
              <a:t>Inspirar </a:t>
            </a:r>
            <a:r>
              <a:rPr lang="es-PA" sz="2000" b="1" dirty="0">
                <a:solidFill>
                  <a:schemeClr val="tx1">
                    <a:tint val="75000"/>
                  </a:schemeClr>
                </a:solidFill>
              </a:rPr>
              <a:t>a</a:t>
            </a:r>
            <a:r>
              <a:rPr kumimoji="0" lang="es-PA" sz="2000" b="1" i="0" u="none" strike="noStrike" kern="1200" cap="none" spc="0" normalizeH="0" baseline="0" noProof="0" dirty="0" smtClean="0">
                <a:ln>
                  <a:noFill/>
                </a:ln>
                <a:solidFill>
                  <a:schemeClr val="tx1">
                    <a:tint val="75000"/>
                  </a:schemeClr>
                </a:solidFill>
                <a:effectLst/>
                <a:uLnTx/>
                <a:uFillTx/>
                <a:latin typeface="+mn-lt"/>
                <a:ea typeface="+mn-ea"/>
                <a:cs typeface="+mn-cs"/>
              </a:rPr>
              <a:t>l mundo</a:t>
            </a:r>
            <a:r>
              <a:rPr kumimoji="0" lang="es-PA" sz="2000" b="1" i="0" u="none" strike="noStrike" kern="1200" cap="none" spc="0" normalizeH="0" noProof="0" dirty="0" smtClean="0">
                <a:ln>
                  <a:noFill/>
                </a:ln>
                <a:solidFill>
                  <a:schemeClr val="tx1">
                    <a:tint val="75000"/>
                  </a:schemeClr>
                </a:solidFill>
                <a:effectLst/>
                <a:uLnTx/>
                <a:uFillTx/>
                <a:latin typeface="+mn-lt"/>
                <a:ea typeface="+mn-ea"/>
                <a:cs typeface="+mn-cs"/>
              </a:rPr>
              <a:t> con tecnologías, productos y diseños innovadores que enriquezcan la vida de las personas y contribuya a la prosperidad social creando un nuevo futuro.</a:t>
            </a:r>
            <a:endParaRPr kumimoji="0" lang="es-PA"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A" dirty="0" smtClean="0"/>
              <a:t>Valores Corporativos</a:t>
            </a:r>
            <a:endParaRPr lang="es-PA" dirty="0"/>
          </a:p>
        </p:txBody>
      </p:sp>
      <p:sp>
        <p:nvSpPr>
          <p:cNvPr id="3" name="2 Marcador de texto"/>
          <p:cNvSpPr>
            <a:spLocks noGrp="1"/>
          </p:cNvSpPr>
          <p:nvPr>
            <p:ph type="body" idx="1"/>
          </p:nvPr>
        </p:nvSpPr>
        <p:spPr>
          <a:xfrm>
            <a:off x="611560" y="1988840"/>
            <a:ext cx="7935416" cy="2443536"/>
          </a:xfrm>
        </p:spPr>
        <p:txBody>
          <a:bodyPr>
            <a:normAutofit/>
          </a:bodyPr>
          <a:lstStyle/>
          <a:p>
            <a:pPr algn="ctr"/>
            <a:r>
              <a:rPr lang="es-PA" b="1" dirty="0" smtClean="0"/>
              <a:t>Los valores que definen el espíritu de </a:t>
            </a:r>
            <a:r>
              <a:rPr lang="es-PA" b="1" dirty="0" smtClean="0"/>
              <a:t>______________</a:t>
            </a:r>
            <a:endParaRPr lang="es-PA" b="1" dirty="0" smtClean="0"/>
          </a:p>
          <a:p>
            <a:pPr algn="just"/>
            <a:r>
              <a:rPr lang="es-PA" dirty="0" smtClean="0"/>
              <a:t>____________ </a:t>
            </a:r>
            <a:r>
              <a:rPr lang="es-PA" dirty="0" smtClean="0"/>
              <a:t>cree que vivir con valores sólidos es la clave para un buen negocio. Es por eso que estos valores fundamentales, junto con un código de conducta riguroso, están en el corazón de cada decisión de la empresa.</a:t>
            </a:r>
          </a:p>
          <a:p>
            <a:endParaRPr lang="es-P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79712" y="332656"/>
            <a:ext cx="2966864" cy="1362075"/>
          </a:xfrm>
        </p:spPr>
        <p:txBody>
          <a:bodyPr/>
          <a:lstStyle/>
          <a:p>
            <a:r>
              <a:rPr lang="es-PA" dirty="0" smtClean="0"/>
              <a:t>Personas </a:t>
            </a:r>
            <a:endParaRPr lang="es-PA" dirty="0"/>
          </a:p>
        </p:txBody>
      </p:sp>
      <p:sp>
        <p:nvSpPr>
          <p:cNvPr id="3" name="2 Marcador de texto"/>
          <p:cNvSpPr>
            <a:spLocks noGrp="1"/>
          </p:cNvSpPr>
          <p:nvPr>
            <p:ph type="body" idx="1"/>
          </p:nvPr>
        </p:nvSpPr>
        <p:spPr>
          <a:xfrm>
            <a:off x="2483768" y="1340768"/>
            <a:ext cx="6048672" cy="1728192"/>
          </a:xfrm>
        </p:spPr>
        <p:txBody>
          <a:bodyPr/>
          <a:lstStyle/>
          <a:p>
            <a:pPr algn="just"/>
            <a:r>
              <a:rPr lang="es-PA" dirty="0" smtClean="0"/>
              <a:t>En pocas palabras, una empresa son sus personas. En </a:t>
            </a:r>
            <a:r>
              <a:rPr lang="es-PA" dirty="0" smtClean="0"/>
              <a:t>___________, </a:t>
            </a:r>
            <a:r>
              <a:rPr lang="es-PA" dirty="0" smtClean="0"/>
              <a:t>estamos dedicados a dar a nuestra gente una gran cantidad de oportunidades para alcanzar su potencial total.</a:t>
            </a:r>
            <a:endParaRPr lang="es-PA" dirty="0"/>
          </a:p>
        </p:txBody>
      </p:sp>
      <p:pic>
        <p:nvPicPr>
          <p:cNvPr id="1026" name="Picture 2"/>
          <p:cNvPicPr>
            <a:picLocks noChangeAspect="1" noChangeArrowheads="1"/>
          </p:cNvPicPr>
          <p:nvPr/>
        </p:nvPicPr>
        <p:blipFill>
          <a:blip r:embed="rId2" cstate="print"/>
          <a:srcRect/>
          <a:stretch>
            <a:fillRect/>
          </a:stretch>
        </p:blipFill>
        <p:spPr bwMode="auto">
          <a:xfrm>
            <a:off x="323528" y="188640"/>
            <a:ext cx="1543050" cy="16192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l="4447"/>
          <a:stretch>
            <a:fillRect/>
          </a:stretch>
        </p:blipFill>
        <p:spPr bwMode="auto">
          <a:xfrm>
            <a:off x="251520" y="3212976"/>
            <a:ext cx="1547242" cy="1524000"/>
          </a:xfrm>
          <a:prstGeom prst="rect">
            <a:avLst/>
          </a:prstGeom>
          <a:noFill/>
          <a:ln w="9525">
            <a:noFill/>
            <a:miter lim="800000"/>
            <a:headEnd/>
            <a:tailEnd/>
          </a:ln>
        </p:spPr>
      </p:pic>
      <p:sp>
        <p:nvSpPr>
          <p:cNvPr id="6" name="1 Título"/>
          <p:cNvSpPr txBox="1">
            <a:spLocks/>
          </p:cNvSpPr>
          <p:nvPr/>
        </p:nvSpPr>
        <p:spPr>
          <a:xfrm>
            <a:off x="1907704" y="3140968"/>
            <a:ext cx="2966864" cy="1362075"/>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PA" sz="3600" b="1" i="0" u="none" strike="noStrike" kern="1200" cap="none" spc="0" normalizeH="0" baseline="0" noProof="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rPr>
              <a:t>Excelencia </a:t>
            </a:r>
            <a:endParaRPr kumimoji="0" lang="es-PA" sz="3600" b="1" i="0" u="none" strike="noStrike" kern="1200" cap="none" spc="0" normalizeH="0" baseline="0" noProof="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endParaRPr>
          </a:p>
        </p:txBody>
      </p:sp>
      <p:sp>
        <p:nvSpPr>
          <p:cNvPr id="7" name="2 Marcador de texto"/>
          <p:cNvSpPr txBox="1">
            <a:spLocks/>
          </p:cNvSpPr>
          <p:nvPr/>
        </p:nvSpPr>
        <p:spPr>
          <a:xfrm>
            <a:off x="2339752" y="4149080"/>
            <a:ext cx="6048672" cy="1728192"/>
          </a:xfrm>
          <a:prstGeom prst="rect">
            <a:avLst/>
          </a:prstGeom>
        </p:spPr>
        <p:txBody>
          <a:bodyPr vert="horz" anchor="t">
            <a:normAutofit/>
          </a:bodyPr>
          <a:lstStyle/>
          <a:p>
            <a:pPr marL="54864" lvl="0" algn="just">
              <a:spcBef>
                <a:spcPct val="20000"/>
              </a:spcBef>
              <a:buClr>
                <a:schemeClr val="accent1"/>
              </a:buClr>
              <a:buSzPct val="80000"/>
            </a:pPr>
            <a:r>
              <a:rPr lang="es-PA" sz="2000" dirty="0"/>
              <a:t>Todo lo que hacemos en </a:t>
            </a:r>
            <a:r>
              <a:rPr lang="es-PA" sz="2000" dirty="0" smtClean="0"/>
              <a:t>______________ </a:t>
            </a:r>
            <a:r>
              <a:rPr lang="es-PA" sz="2000" dirty="0"/>
              <a:t>es impulsado por una pasión inflexible por la excelencia y un compromiso inquebrantable para desarrollar los mejores productos y servicios en el mercado.</a:t>
            </a:r>
            <a:endParaRPr kumimoji="0" lang="es-PA"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3068960"/>
            <a:ext cx="2952328" cy="1362075"/>
          </a:xfrm>
        </p:spPr>
        <p:txBody>
          <a:bodyPr/>
          <a:lstStyle/>
          <a:p>
            <a:r>
              <a:rPr lang="es-PA" dirty="0" smtClean="0"/>
              <a:t>Integridad  </a:t>
            </a:r>
            <a:endParaRPr lang="es-PA" dirty="0"/>
          </a:p>
        </p:txBody>
      </p:sp>
      <p:sp>
        <p:nvSpPr>
          <p:cNvPr id="3" name="2 Marcador de texto"/>
          <p:cNvSpPr>
            <a:spLocks noGrp="1"/>
          </p:cNvSpPr>
          <p:nvPr>
            <p:ph type="body" idx="1"/>
          </p:nvPr>
        </p:nvSpPr>
        <p:spPr>
          <a:xfrm>
            <a:off x="2699792" y="1412776"/>
            <a:ext cx="5904656" cy="1656184"/>
          </a:xfrm>
        </p:spPr>
        <p:txBody>
          <a:bodyPr>
            <a:normAutofit/>
          </a:bodyPr>
          <a:lstStyle/>
          <a:p>
            <a:pPr algn="just"/>
            <a:r>
              <a:rPr lang="es-PA" dirty="0" smtClean="0"/>
              <a:t>Como hemos hecho desde nuestra fundación, nos fijamos en el futuro, anticipando las necesidades del mercado y las demandas para que podamos dirigir nuestra empresa hacia el éxito a largo plazo.</a:t>
            </a:r>
            <a:endParaRPr lang="es-PA" dirty="0"/>
          </a:p>
        </p:txBody>
      </p:sp>
      <p:sp>
        <p:nvSpPr>
          <p:cNvPr id="4" name="1 Título"/>
          <p:cNvSpPr txBox="1">
            <a:spLocks/>
          </p:cNvSpPr>
          <p:nvPr/>
        </p:nvSpPr>
        <p:spPr>
          <a:xfrm>
            <a:off x="1907704" y="260648"/>
            <a:ext cx="3240360" cy="1362075"/>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PA" sz="3600" b="1" i="0" u="none" strike="noStrike" kern="1200" cap="none" spc="0" normalizeH="0" baseline="0" noProof="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rPr>
              <a:t>Cambio </a:t>
            </a:r>
            <a:endParaRPr kumimoji="0" lang="es-PA" sz="3600" b="1" i="0" u="none" strike="noStrike" kern="1200" cap="none" spc="0" normalizeH="0" baseline="0" noProof="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endParaRPr>
          </a:p>
        </p:txBody>
      </p:sp>
      <p:sp>
        <p:nvSpPr>
          <p:cNvPr id="5" name="2 Marcador de texto"/>
          <p:cNvSpPr txBox="1">
            <a:spLocks/>
          </p:cNvSpPr>
          <p:nvPr/>
        </p:nvSpPr>
        <p:spPr>
          <a:xfrm>
            <a:off x="1907704" y="4221088"/>
            <a:ext cx="6552728" cy="1656184"/>
          </a:xfrm>
          <a:prstGeom prst="rect">
            <a:avLst/>
          </a:prstGeom>
        </p:spPr>
        <p:txBody>
          <a:bodyPr vert="horz" anchor="t">
            <a:normAutofit/>
          </a:bodyPr>
          <a:lstStyle/>
          <a:p>
            <a:pPr marL="54864" lvl="0" algn="just">
              <a:spcBef>
                <a:spcPct val="20000"/>
              </a:spcBef>
              <a:buClr>
                <a:schemeClr val="accent1"/>
              </a:buClr>
              <a:buSzPct val="80000"/>
            </a:pPr>
            <a:r>
              <a:rPr lang="es-PA" sz="2000" dirty="0"/>
              <a:t>Trabajar de manera ética es la base de nuestro negocio. Todo lo que hacemos está guiado por una brújula moral que garantiza la equidad, el respeto a todos los interesados y la transparencia total.</a:t>
            </a:r>
            <a:endParaRPr kumimoji="0" lang="es-PA"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cstate="print"/>
          <a:srcRect/>
          <a:stretch>
            <a:fillRect/>
          </a:stretch>
        </p:blipFill>
        <p:spPr bwMode="auto">
          <a:xfrm>
            <a:off x="179512" y="4293096"/>
            <a:ext cx="1714500" cy="15430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827584" y="1484784"/>
            <a:ext cx="1552575" cy="15430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95736" y="764704"/>
            <a:ext cx="5055096" cy="1362075"/>
          </a:xfrm>
        </p:spPr>
        <p:txBody>
          <a:bodyPr/>
          <a:lstStyle/>
          <a:p>
            <a:r>
              <a:rPr lang="es-PA" dirty="0" err="1" smtClean="0"/>
              <a:t>Coprosperidad</a:t>
            </a:r>
            <a:endParaRPr lang="es-PA" dirty="0"/>
          </a:p>
        </p:txBody>
      </p:sp>
      <p:sp>
        <p:nvSpPr>
          <p:cNvPr id="3" name="2 Marcador de texto"/>
          <p:cNvSpPr>
            <a:spLocks noGrp="1"/>
          </p:cNvSpPr>
          <p:nvPr>
            <p:ph type="body" idx="1"/>
          </p:nvPr>
        </p:nvSpPr>
        <p:spPr>
          <a:xfrm>
            <a:off x="1547664" y="2420888"/>
            <a:ext cx="6696744" cy="1440160"/>
          </a:xfrm>
        </p:spPr>
        <p:txBody>
          <a:bodyPr>
            <a:normAutofit/>
          </a:bodyPr>
          <a:lstStyle/>
          <a:p>
            <a:pPr algn="just"/>
            <a:r>
              <a:rPr lang="es-PA" dirty="0" smtClean="0"/>
              <a:t>Samsung se compromete a convertirse en un ciudadano corporativo social y ambientalmente responsable en todas sus comunidades alrededor del mundo.</a:t>
            </a:r>
            <a:endParaRPr lang="es-PA" dirty="0"/>
          </a:p>
        </p:txBody>
      </p:sp>
      <p:pic>
        <p:nvPicPr>
          <p:cNvPr id="2050" name="Picture 2"/>
          <p:cNvPicPr>
            <a:picLocks noChangeAspect="1" noChangeArrowheads="1"/>
          </p:cNvPicPr>
          <p:nvPr/>
        </p:nvPicPr>
        <p:blipFill>
          <a:blip r:embed="rId2" cstate="print"/>
          <a:srcRect/>
          <a:stretch>
            <a:fillRect/>
          </a:stretch>
        </p:blipFill>
        <p:spPr bwMode="auto">
          <a:xfrm>
            <a:off x="251520" y="548680"/>
            <a:ext cx="1590675" cy="15716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Resultado de imagen para samsung logo"/>
          <p:cNvPicPr>
            <a:picLocks noChangeAspect="1" noChangeArrowheads="1"/>
          </p:cNvPicPr>
          <p:nvPr/>
        </p:nvPicPr>
        <p:blipFill>
          <a:blip r:embed="rId2" cstate="print"/>
          <a:srcRect/>
          <a:stretch>
            <a:fillRect/>
          </a:stretch>
        </p:blipFill>
        <p:spPr bwMode="auto">
          <a:xfrm>
            <a:off x="170495" y="908720"/>
            <a:ext cx="8793993" cy="515719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A" dirty="0" smtClean="0"/>
              <a:t>Visión </a:t>
            </a:r>
            <a:endParaRPr lang="es-PA" dirty="0"/>
          </a:p>
        </p:txBody>
      </p:sp>
      <p:sp>
        <p:nvSpPr>
          <p:cNvPr id="3" name="2 Marcador de texto"/>
          <p:cNvSpPr>
            <a:spLocks noGrp="1"/>
          </p:cNvSpPr>
          <p:nvPr>
            <p:ph type="body" idx="1"/>
          </p:nvPr>
        </p:nvSpPr>
        <p:spPr>
          <a:xfrm>
            <a:off x="539552" y="5013176"/>
            <a:ext cx="7647384" cy="1377280"/>
          </a:xfrm>
        </p:spPr>
        <p:txBody>
          <a:bodyPr/>
          <a:lstStyle/>
          <a:p>
            <a:pPr algn="just"/>
            <a:r>
              <a:rPr lang="es-PA" dirty="0" smtClean="0"/>
              <a:t>D</a:t>
            </a:r>
            <a:r>
              <a:rPr lang="es-PA" dirty="0" smtClean="0"/>
              <a:t>estinar su talento y tecnología a crear productos y servicios de gran calidad que contribuyan a mejorar la sociedad global.</a:t>
            </a:r>
            <a:endParaRPr lang="es-PA" dirty="0"/>
          </a:p>
        </p:txBody>
      </p:sp>
      <p:sp>
        <p:nvSpPr>
          <p:cNvPr id="4" name="1 Título"/>
          <p:cNvSpPr txBox="1">
            <a:spLocks/>
          </p:cNvSpPr>
          <p:nvPr/>
        </p:nvSpPr>
        <p:spPr>
          <a:xfrm>
            <a:off x="323528" y="4005064"/>
            <a:ext cx="7239000" cy="1362075"/>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PA" sz="3600" b="1" i="0" u="none" strike="noStrike" kern="1200" cap="none" spc="0" normalizeH="0" baseline="0" noProof="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rPr>
              <a:t>Misión </a:t>
            </a:r>
            <a:endParaRPr kumimoji="0" lang="es-PA" sz="3600" b="1" i="0" u="none" strike="noStrike" kern="1200" cap="none" spc="0" normalizeH="0" baseline="0" noProof="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endParaRPr>
          </a:p>
        </p:txBody>
      </p:sp>
      <p:sp>
        <p:nvSpPr>
          <p:cNvPr id="5" name="2 Marcador de texto"/>
          <p:cNvSpPr txBox="1">
            <a:spLocks/>
          </p:cNvSpPr>
          <p:nvPr/>
        </p:nvSpPr>
        <p:spPr>
          <a:xfrm>
            <a:off x="611560" y="1484784"/>
            <a:ext cx="7647384" cy="2304256"/>
          </a:xfrm>
          <a:prstGeom prst="rect">
            <a:avLst/>
          </a:prstGeom>
        </p:spPr>
        <p:txBody>
          <a:bodyPr vert="horz" anchor="t">
            <a:normAutofit/>
          </a:bodyPr>
          <a:lstStyle/>
          <a:p>
            <a:pPr marL="54864" marR="0" lvl="0" indent="0"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lang="es-PA" sz="2000" noProof="0" dirty="0" smtClean="0">
                <a:solidFill>
                  <a:schemeClr val="tx1">
                    <a:tint val="75000"/>
                  </a:schemeClr>
                </a:solidFill>
              </a:rPr>
              <a:t>Inspirar </a:t>
            </a:r>
            <a:r>
              <a:rPr kumimoji="0" lang="es-PA" sz="2000" b="0" i="0" u="none" strike="noStrike" kern="1200" cap="none" spc="0" normalizeH="0" baseline="0" noProof="0" dirty="0" smtClean="0">
                <a:ln>
                  <a:noFill/>
                </a:ln>
                <a:solidFill>
                  <a:schemeClr val="tx1">
                    <a:tint val="75000"/>
                  </a:schemeClr>
                </a:solidFill>
                <a:effectLst/>
                <a:uLnTx/>
                <a:uFillTx/>
                <a:latin typeface="+mn-lt"/>
                <a:ea typeface="+mn-ea"/>
                <a:cs typeface="+mn-cs"/>
              </a:rPr>
              <a:t>a</a:t>
            </a:r>
            <a:r>
              <a:rPr kumimoji="0" lang="es-PA" sz="2000" b="0" i="0" u="none" strike="noStrike" kern="1200" cap="none" spc="0" normalizeH="0" noProof="0" dirty="0" smtClean="0">
                <a:ln>
                  <a:noFill/>
                </a:ln>
                <a:solidFill>
                  <a:schemeClr val="tx1">
                    <a:tint val="75000"/>
                  </a:schemeClr>
                </a:solidFill>
                <a:effectLst/>
                <a:uLnTx/>
                <a:uFillTx/>
                <a:latin typeface="+mn-lt"/>
                <a:ea typeface="+mn-ea"/>
                <a:cs typeface="+mn-cs"/>
              </a:rPr>
              <a:t> sus comunidades </a:t>
            </a:r>
            <a:r>
              <a:rPr kumimoji="0" lang="es-PA" sz="2000" b="0" i="0" u="none" strike="noStrike" kern="1200" cap="none" spc="0" normalizeH="0" baseline="0" noProof="0" dirty="0" smtClean="0">
                <a:ln>
                  <a:noFill/>
                </a:ln>
                <a:solidFill>
                  <a:schemeClr val="tx1">
                    <a:tint val="75000"/>
                  </a:schemeClr>
                </a:solidFill>
                <a:effectLst/>
                <a:uLnTx/>
                <a:uFillTx/>
                <a:latin typeface="+mn-lt"/>
                <a:ea typeface="+mn-ea"/>
                <a:cs typeface="+mn-cs"/>
              </a:rPr>
              <a:t>aprovechando las tres ventajas claves de la empresa</a:t>
            </a:r>
            <a:r>
              <a:rPr kumimoji="0" lang="es-PA" sz="2000" b="0" i="0" u="none" strike="noStrike" kern="1200" cap="none" spc="0" normalizeH="0" noProof="0" dirty="0" smtClean="0">
                <a:ln>
                  <a:noFill/>
                </a:ln>
                <a:solidFill>
                  <a:schemeClr val="tx1">
                    <a:tint val="75000"/>
                  </a:schemeClr>
                </a:solidFill>
                <a:effectLst/>
                <a:uLnTx/>
                <a:uFillTx/>
                <a:latin typeface="+mn-lt"/>
                <a:ea typeface="+mn-ea"/>
                <a:cs typeface="+mn-cs"/>
              </a:rPr>
              <a:t> </a:t>
            </a:r>
            <a:r>
              <a:rPr kumimoji="0" lang="es-PA" sz="2000" b="0" i="0" u="none" strike="noStrike" kern="1200" cap="none" spc="0" normalizeH="0" baseline="0" noProof="0" dirty="0" smtClean="0">
                <a:ln>
                  <a:noFill/>
                </a:ln>
                <a:solidFill>
                  <a:schemeClr val="tx1">
                    <a:tint val="75000"/>
                  </a:schemeClr>
                </a:solidFill>
                <a:effectLst/>
                <a:uLnTx/>
                <a:uFillTx/>
                <a:latin typeface="+mn-lt"/>
                <a:ea typeface="+mn-ea"/>
                <a:cs typeface="+mn-cs"/>
              </a:rPr>
              <a:t>nueva tecnología,</a:t>
            </a:r>
            <a:r>
              <a:rPr kumimoji="0" lang="es-PA" sz="2000" b="0" i="0" u="none" strike="noStrike" kern="1200" cap="none" spc="0" normalizeH="0" noProof="0" dirty="0" smtClean="0">
                <a:ln>
                  <a:noFill/>
                </a:ln>
                <a:solidFill>
                  <a:schemeClr val="tx1">
                    <a:tint val="75000"/>
                  </a:schemeClr>
                </a:solidFill>
                <a:effectLst/>
                <a:uLnTx/>
                <a:uFillTx/>
                <a:latin typeface="+mn-lt"/>
                <a:ea typeface="+mn-ea"/>
                <a:cs typeface="+mn-cs"/>
              </a:rPr>
              <a:t> productos innovadores y soluciones creativas y de otorgar nuevos valores a sus redes básicas industria, asociados y empleados. </a:t>
            </a:r>
          </a:p>
          <a:p>
            <a:pPr marL="54864" marR="0" lvl="0" indent="0"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lang="es-PA" sz="2000" baseline="0" dirty="0" smtClean="0">
                <a:solidFill>
                  <a:schemeClr val="tx1">
                    <a:tint val="75000"/>
                  </a:schemeClr>
                </a:solidFill>
              </a:rPr>
              <a:t>Mediante</a:t>
            </a:r>
            <a:r>
              <a:rPr lang="es-PA" sz="2000" dirty="0" smtClean="0">
                <a:solidFill>
                  <a:schemeClr val="tx1">
                    <a:tint val="75000"/>
                  </a:schemeClr>
                </a:solidFill>
              </a:rPr>
              <a:t> este esfuerzo, Samsung espera contribuir a un mundo mejor y a una experiencia más rica para todos. </a:t>
            </a:r>
            <a:endParaRPr kumimoji="0" lang="es-PA"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ío">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31</TotalTime>
  <Words>345</Words>
  <Application>Microsoft Office PowerPoint</Application>
  <PresentationFormat>Presentación en pantalla (4:3)</PresentationFormat>
  <Paragraphs>28</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Brío</vt:lpstr>
      <vt:lpstr>Visión, Misión y Valores Corporativos - Equipo 2 </vt:lpstr>
      <vt:lpstr>Visión </vt:lpstr>
      <vt:lpstr>Valores Corporativos</vt:lpstr>
      <vt:lpstr>Personas </vt:lpstr>
      <vt:lpstr>Integridad  </vt:lpstr>
      <vt:lpstr>Coprosperidad</vt:lpstr>
      <vt:lpstr>Diapositiva 7</vt:lpstr>
      <vt:lpstr>Visión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Visión, Misión y Valores Corporativos - Equipo 2</dc:title>
  <dc:creator>carvaldes</dc:creator>
  <cp:lastModifiedBy>carvaldes</cp:lastModifiedBy>
  <cp:revision>4</cp:revision>
  <dcterms:created xsi:type="dcterms:W3CDTF">2019-10-10T12:53:45Z</dcterms:created>
  <dcterms:modified xsi:type="dcterms:W3CDTF">2019-10-10T13:25:36Z</dcterms:modified>
</cp:coreProperties>
</file>