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D1B"/>
    <a:srgbClr val="CD2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>
        <p:scale>
          <a:sx n="94" d="100"/>
          <a:sy n="94" d="100"/>
        </p:scale>
        <p:origin x="-7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7C88-5952-4E4E-B3B2-64DF586790AD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D2C9-D21A-4D32-BFFC-DE65DA7A4BA9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9FC-CDBD-48D3-AACD-33F1F94F21C5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22C1-9161-45E9-A2F6-CF1E0790D35E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149D-A169-4207-BED3-1CF2E3D58A18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6005-8CFC-4FCA-ADA9-E0F8F1972246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A88E-87D1-49BC-8B3A-E7C784B5F225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DAB-FC31-40D5-9E98-1212FE4CAC59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8B40-2B14-4908-97C3-A3BB2D2573FC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9DE82B-6E8F-4097-B65E-F892AE820031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344068"/>
                </a:solidFill>
              </a:rPr>
              <a:t>SAR Imager Team</a:t>
            </a:r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D5B72-A720-44FC-8017-B2C9BDBBADC0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4960-7DCA-4B59-9E38-7F4C5A8231B7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4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B5D1F-F8F0-49F6-A412-793E71362E5D}" type="datetime1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3D5B72-A720-44FC-8017-B2C9BDBBAD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  <a:rtl val="0"/>
              </a:rPr>
              <a:pPr>
                <a:buClr>
                  <a:srgbClr val="FFFFFF"/>
                </a:buClr>
                <a:buSzPct val="25000"/>
                <a:buFont typeface="Calibri"/>
                <a:buNone/>
              </a:pPr>
              <a:t>1</a:t>
            </a:fld>
            <a:endParaRPr lang="en-US"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" y="1344187"/>
            <a:ext cx="10656219" cy="647700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26473" y="6454115"/>
            <a:ext cx="233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SCOTT NICEWONGER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29" y="1261977"/>
            <a:ext cx="4300654" cy="26684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0537" y="5966921"/>
            <a:ext cx="604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3D Figure: http://www.wipl-d.com/applications.php?cont=antenna-design/aperture-antennas</a:t>
            </a:r>
          </a:p>
        </p:txBody>
      </p:sp>
      <p:sp>
        <p:nvSpPr>
          <p:cNvPr id="28" name="Oval 27"/>
          <p:cNvSpPr/>
          <p:nvPr/>
        </p:nvSpPr>
        <p:spPr>
          <a:xfrm rot="17772294">
            <a:off x="3201288" y="1661081"/>
            <a:ext cx="1422400" cy="517712"/>
          </a:xfrm>
          <a:prstGeom prst="ellipse">
            <a:avLst/>
          </a:prstGeom>
          <a:gradFill flip="none" rotWithShape="1">
            <a:gsLst>
              <a:gs pos="22000">
                <a:srgbClr val="5B9BD5">
                  <a:lumMod val="60000"/>
                  <a:lumOff val="40000"/>
                </a:srgbClr>
              </a:gs>
              <a:gs pos="47000">
                <a:srgbClr val="FFC000">
                  <a:lumMod val="60000"/>
                  <a:lumOff val="40000"/>
                </a:srgbClr>
              </a:gs>
              <a:gs pos="69000">
                <a:srgbClr val="ED7D31">
                  <a:lumMod val="60000"/>
                  <a:lumOff val="40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 rot="19147362">
            <a:off x="3395951" y="1841539"/>
            <a:ext cx="1346200" cy="38100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40000"/>
                  <a:lumOff val="60000"/>
                </a:srgbClr>
              </a:gs>
              <a:gs pos="23000">
                <a:srgbClr val="5B9BD5">
                  <a:lumMod val="60000"/>
                  <a:lumOff val="40000"/>
                </a:srgbClr>
              </a:gs>
              <a:gs pos="69000">
                <a:srgbClr val="FFC000">
                  <a:lumMod val="75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 rot="3741650">
            <a:off x="3214227" y="2672298"/>
            <a:ext cx="1422400" cy="517712"/>
          </a:xfrm>
          <a:prstGeom prst="ellipse">
            <a:avLst/>
          </a:prstGeom>
          <a:gradFill flip="none" rotWithShape="1">
            <a:gsLst>
              <a:gs pos="22000">
                <a:srgbClr val="5B9BD5">
                  <a:lumMod val="60000"/>
                  <a:lumOff val="40000"/>
                </a:srgbClr>
              </a:gs>
              <a:gs pos="47000">
                <a:srgbClr val="FFC000">
                  <a:lumMod val="60000"/>
                  <a:lumOff val="40000"/>
                </a:srgbClr>
              </a:gs>
              <a:gs pos="69000">
                <a:srgbClr val="ED7D31">
                  <a:lumMod val="60000"/>
                  <a:lumOff val="40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 rot="2174602">
            <a:off x="3406915" y="2516101"/>
            <a:ext cx="1346200" cy="38100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40000"/>
                  <a:lumOff val="60000"/>
                </a:srgbClr>
              </a:gs>
              <a:gs pos="23000">
                <a:srgbClr val="5B9BD5">
                  <a:lumMod val="60000"/>
                  <a:lumOff val="40000"/>
                </a:srgbClr>
              </a:gs>
              <a:gs pos="69000">
                <a:srgbClr val="FFC000">
                  <a:lumMod val="75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493865" y="2061601"/>
            <a:ext cx="3048000" cy="638628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20000"/>
                  <a:lumOff val="80000"/>
                </a:srgbClr>
              </a:gs>
              <a:gs pos="10000">
                <a:srgbClr val="4472C4">
                  <a:lumMod val="40000"/>
                  <a:lumOff val="60000"/>
                </a:srgbClr>
              </a:gs>
              <a:gs pos="29000">
                <a:srgbClr val="70AD47">
                  <a:lumMod val="60000"/>
                  <a:lumOff val="40000"/>
                </a:srgbClr>
              </a:gs>
              <a:gs pos="82000">
                <a:srgbClr val="FFC000">
                  <a:lumMod val="60000"/>
                  <a:lumOff val="40000"/>
                </a:srgbClr>
              </a:gs>
              <a:gs pos="97000">
                <a:srgbClr val="ED7D31">
                  <a:lumMod val="70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rapezoid 32"/>
          <p:cNvSpPr/>
          <p:nvPr/>
        </p:nvSpPr>
        <p:spPr>
          <a:xfrm rot="16200000">
            <a:off x="3371265" y="2026960"/>
            <a:ext cx="741680" cy="751840"/>
          </a:xfrm>
          <a:prstGeom prst="trapezoid">
            <a:avLst/>
          </a:prstGeom>
          <a:solidFill>
            <a:sysClr val="window" lastClr="FFFFFF">
              <a:alpha val="63000"/>
            </a:sysClr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sp>
        <p:nvSpPr>
          <p:cNvPr id="34" name="Trapezoid 33"/>
          <p:cNvSpPr/>
          <p:nvPr/>
        </p:nvSpPr>
        <p:spPr>
          <a:xfrm rot="16200000">
            <a:off x="3371264" y="2933740"/>
            <a:ext cx="741680" cy="751840"/>
          </a:xfrm>
          <a:prstGeom prst="trapezoid">
            <a:avLst/>
          </a:prstGeom>
          <a:solidFill>
            <a:sysClr val="window" lastClr="FFFFFF">
              <a:alpha val="63000"/>
            </a:sysClr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cxnSp>
        <p:nvCxnSpPr>
          <p:cNvPr id="35" name="Straight Arrow Connector 34"/>
          <p:cNvCxnSpPr>
            <a:stCxn id="24" idx="0"/>
            <a:endCxn id="38" idx="3"/>
          </p:cNvCxnSpPr>
          <p:nvPr/>
        </p:nvCxnSpPr>
        <p:spPr>
          <a:xfrm flipH="1" flipV="1">
            <a:off x="1571470" y="3308345"/>
            <a:ext cx="658151" cy="1080"/>
          </a:xfrm>
          <a:prstGeom prst="straightConnector1">
            <a:avLst/>
          </a:prstGeom>
          <a:noFill/>
          <a:ln w="444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020252" y="3633593"/>
            <a:ext cx="6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LNA2</a:t>
            </a:r>
          </a:p>
        </p:txBody>
      </p:sp>
      <p:cxnSp>
        <p:nvCxnSpPr>
          <p:cNvPr id="37" name="Straight Arrow Connector 36"/>
          <p:cNvCxnSpPr>
            <a:stCxn id="38" idx="0"/>
          </p:cNvCxnSpPr>
          <p:nvPr/>
        </p:nvCxnSpPr>
        <p:spPr>
          <a:xfrm flipH="1">
            <a:off x="342255" y="3308345"/>
            <a:ext cx="624734" cy="0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Isosceles Triangle 37"/>
          <p:cNvSpPr/>
          <p:nvPr/>
        </p:nvSpPr>
        <p:spPr>
          <a:xfrm rot="16200000">
            <a:off x="1002529" y="3006104"/>
            <a:ext cx="533400" cy="604481"/>
          </a:xfrm>
          <a:prstGeom prst="triangle">
            <a:avLst/>
          </a:prstGeom>
          <a:gradFill flip="none" rotWithShape="1">
            <a:gsLst>
              <a:gs pos="0">
                <a:srgbClr val="FFC000">
                  <a:lumMod val="60000"/>
                  <a:lumOff val="40000"/>
                </a:srgbClr>
              </a:gs>
              <a:gs pos="23000">
                <a:srgbClr val="FFC000">
                  <a:lumMod val="75000"/>
                </a:srgbClr>
              </a:gs>
              <a:gs pos="85000">
                <a:srgbClr val="FF0000"/>
              </a:gs>
              <a:gs pos="48000">
                <a:srgbClr val="ED7D31">
                  <a:lumMod val="75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8340" y="357375"/>
            <a:ext cx="641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Adjacent Transmitter/Receiver Near Field Effects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4189" y="3894780"/>
            <a:ext cx="293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Horn Antenna Radiation Pattern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589" y="4358640"/>
            <a:ext cx="386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LNA2 still recovering from saturation when receive mode activates</a:t>
            </a:r>
          </a:p>
        </p:txBody>
      </p:sp>
      <p:cxnSp>
        <p:nvCxnSpPr>
          <p:cNvPr id="23" name="Straight Arrow Connector 22"/>
          <p:cNvCxnSpPr>
            <a:stCxn id="34" idx="0"/>
            <a:endCxn id="24" idx="3"/>
          </p:cNvCxnSpPr>
          <p:nvPr/>
        </p:nvCxnSpPr>
        <p:spPr>
          <a:xfrm flipH="1" flipV="1">
            <a:off x="2834102" y="3309425"/>
            <a:ext cx="532082" cy="235"/>
          </a:xfrm>
          <a:prstGeom prst="straightConnector1">
            <a:avLst/>
          </a:prstGeom>
          <a:noFill/>
          <a:ln w="4445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Isosceles Triangle 23"/>
          <p:cNvSpPr/>
          <p:nvPr/>
        </p:nvSpPr>
        <p:spPr>
          <a:xfrm rot="16200000">
            <a:off x="2265161" y="3007184"/>
            <a:ext cx="533400" cy="604481"/>
          </a:xfrm>
          <a:prstGeom prst="triangle">
            <a:avLst/>
          </a:prstGeom>
          <a:gradFill flip="none" rotWithShape="1">
            <a:gsLst>
              <a:gs pos="98230">
                <a:srgbClr val="E59D1B"/>
              </a:gs>
              <a:gs pos="36000">
                <a:srgbClr val="92D050"/>
              </a:gs>
              <a:gs pos="0">
                <a:srgbClr val="00B050"/>
              </a:gs>
              <a:gs pos="76000">
                <a:srgbClr val="FFC000"/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5488" y="3648827"/>
            <a:ext cx="6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LNA1</a:t>
            </a:r>
          </a:p>
        </p:txBody>
      </p:sp>
    </p:spTree>
    <p:extLst>
      <p:ext uri="{BB962C8B-B14F-4D97-AF65-F5344CB8AC3E}">
        <p14:creationId xmlns:p14="http://schemas.microsoft.com/office/powerpoint/2010/main" val="11440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  <a:rtl val="0"/>
              </a:rPr>
              <a:pPr>
                <a:buClr>
                  <a:srgbClr val="FFFFFF"/>
                </a:buClr>
                <a:buSzPct val="25000"/>
                <a:buFont typeface="Calibri"/>
                <a:buNone/>
              </a:pPr>
              <a:t>2</a:t>
            </a:fld>
            <a:endParaRPr lang="en-US"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5" y="1386869"/>
            <a:ext cx="10656219" cy="647700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26473" y="6454115"/>
            <a:ext cx="233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SCOTT NICEWONGER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17772294">
            <a:off x="3740665" y="1839183"/>
            <a:ext cx="1422400" cy="517712"/>
          </a:xfrm>
          <a:prstGeom prst="ellipse">
            <a:avLst/>
          </a:prstGeom>
          <a:gradFill flip="none" rotWithShape="1">
            <a:gsLst>
              <a:gs pos="22000">
                <a:srgbClr val="5B9BD5">
                  <a:lumMod val="60000"/>
                  <a:lumOff val="40000"/>
                </a:srgbClr>
              </a:gs>
              <a:gs pos="47000">
                <a:srgbClr val="FFC000">
                  <a:lumMod val="60000"/>
                  <a:lumOff val="40000"/>
                </a:srgbClr>
              </a:gs>
              <a:gs pos="69000">
                <a:srgbClr val="ED7D31">
                  <a:lumMod val="60000"/>
                  <a:lumOff val="40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 rot="19147362">
            <a:off x="3935328" y="2019641"/>
            <a:ext cx="1346200" cy="38100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40000"/>
                  <a:lumOff val="60000"/>
                </a:srgbClr>
              </a:gs>
              <a:gs pos="23000">
                <a:srgbClr val="5B9BD5">
                  <a:lumMod val="60000"/>
                  <a:lumOff val="40000"/>
                </a:srgbClr>
              </a:gs>
              <a:gs pos="69000">
                <a:srgbClr val="FFC000">
                  <a:lumMod val="75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 rot="3741650">
            <a:off x="3753604" y="2850400"/>
            <a:ext cx="1422400" cy="517712"/>
          </a:xfrm>
          <a:prstGeom prst="ellipse">
            <a:avLst/>
          </a:prstGeom>
          <a:gradFill flip="none" rotWithShape="1">
            <a:gsLst>
              <a:gs pos="22000">
                <a:srgbClr val="5B9BD5">
                  <a:lumMod val="60000"/>
                  <a:lumOff val="40000"/>
                </a:srgbClr>
              </a:gs>
              <a:gs pos="47000">
                <a:srgbClr val="FFC000">
                  <a:lumMod val="60000"/>
                  <a:lumOff val="40000"/>
                </a:srgbClr>
              </a:gs>
              <a:gs pos="69000">
                <a:srgbClr val="ED7D31">
                  <a:lumMod val="60000"/>
                  <a:lumOff val="40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 rot="2174602">
            <a:off x="3946292" y="2694203"/>
            <a:ext cx="1346200" cy="38100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40000"/>
                  <a:lumOff val="60000"/>
                </a:srgbClr>
              </a:gs>
              <a:gs pos="23000">
                <a:srgbClr val="5B9BD5">
                  <a:lumMod val="60000"/>
                  <a:lumOff val="40000"/>
                </a:srgbClr>
              </a:gs>
              <a:gs pos="69000">
                <a:srgbClr val="FFC000">
                  <a:lumMod val="75000"/>
                </a:srgbClr>
              </a:gs>
              <a:gs pos="97000">
                <a:srgbClr val="FFC000">
                  <a:lumMod val="75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33242" y="2239703"/>
            <a:ext cx="3048000" cy="638628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20000"/>
                  <a:lumOff val="80000"/>
                </a:srgbClr>
              </a:gs>
              <a:gs pos="10000">
                <a:srgbClr val="4472C4">
                  <a:lumMod val="40000"/>
                  <a:lumOff val="60000"/>
                </a:srgbClr>
              </a:gs>
              <a:gs pos="29000">
                <a:srgbClr val="70AD47">
                  <a:lumMod val="60000"/>
                  <a:lumOff val="40000"/>
                </a:srgbClr>
              </a:gs>
              <a:gs pos="82000">
                <a:srgbClr val="FFC000">
                  <a:lumMod val="60000"/>
                  <a:lumOff val="40000"/>
                </a:srgbClr>
              </a:gs>
              <a:gs pos="97000">
                <a:srgbClr val="ED7D31">
                  <a:lumMod val="70000"/>
                </a:srgb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rapezoid 29"/>
          <p:cNvSpPr/>
          <p:nvPr/>
        </p:nvSpPr>
        <p:spPr>
          <a:xfrm rot="16200000">
            <a:off x="3910642" y="2205062"/>
            <a:ext cx="741680" cy="751840"/>
          </a:xfrm>
          <a:prstGeom prst="trapezoid">
            <a:avLst/>
          </a:prstGeom>
          <a:solidFill>
            <a:sysClr val="window" lastClr="FFFFFF">
              <a:alpha val="63000"/>
            </a:sysClr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sp>
        <p:nvSpPr>
          <p:cNvPr id="31" name="Trapezoid 30"/>
          <p:cNvSpPr/>
          <p:nvPr/>
        </p:nvSpPr>
        <p:spPr>
          <a:xfrm rot="16200000">
            <a:off x="3895447" y="4506773"/>
            <a:ext cx="741680" cy="751840"/>
          </a:xfrm>
          <a:prstGeom prst="trapezoid">
            <a:avLst/>
          </a:prstGeom>
          <a:solidFill>
            <a:sysClr val="window" lastClr="FFFFFF">
              <a:alpha val="63000"/>
            </a:sysClr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cxnSp>
        <p:nvCxnSpPr>
          <p:cNvPr id="32" name="Straight Arrow Connector 31"/>
          <p:cNvCxnSpPr>
            <a:stCxn id="31" idx="0"/>
            <a:endCxn id="40" idx="3"/>
          </p:cNvCxnSpPr>
          <p:nvPr/>
        </p:nvCxnSpPr>
        <p:spPr>
          <a:xfrm flipH="1">
            <a:off x="2957467" y="4882693"/>
            <a:ext cx="932900" cy="1399"/>
          </a:xfrm>
          <a:prstGeom prst="straightConnector1">
            <a:avLst/>
          </a:prstGeom>
          <a:noFill/>
          <a:ln w="44450" cap="flat" cmpd="sng" algn="ctr">
            <a:solidFill>
              <a:srgbClr val="92D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/>
          <p:cNvCxnSpPr>
            <a:endCxn id="44" idx="3"/>
          </p:cNvCxnSpPr>
          <p:nvPr/>
        </p:nvCxnSpPr>
        <p:spPr>
          <a:xfrm flipH="1">
            <a:off x="1820100" y="4882693"/>
            <a:ext cx="868190" cy="0"/>
          </a:xfrm>
          <a:prstGeom prst="straightConnector1">
            <a:avLst/>
          </a:prstGeom>
          <a:noFill/>
          <a:ln w="444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3676279" y="2850449"/>
            <a:ext cx="0" cy="1766942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dash"/>
            <a:miter lim="800000"/>
            <a:headEnd type="triangle" w="lg" len="lg"/>
            <a:tailEnd type="triangl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304991" y="3527451"/>
            <a:ext cx="76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b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67" y="3527451"/>
            <a:ext cx="2108444" cy="4953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24048" y="3914729"/>
            <a:ext cx="156053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RF Absorber                    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(Optional)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57980" y="414901"/>
            <a:ext cx="590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RF Isolation Method: Physical Dimensioning</a:t>
            </a:r>
          </a:p>
        </p:txBody>
      </p:sp>
      <p:sp>
        <p:nvSpPr>
          <p:cNvPr id="40" name="Isosceles Triangle 39"/>
          <p:cNvSpPr/>
          <p:nvPr/>
        </p:nvSpPr>
        <p:spPr>
          <a:xfrm rot="16200000">
            <a:off x="2388526" y="4581851"/>
            <a:ext cx="533400" cy="604481"/>
          </a:xfrm>
          <a:prstGeom prst="triangle">
            <a:avLst/>
          </a:prstGeom>
          <a:gradFill flip="none" rotWithShape="1">
            <a:gsLst>
              <a:gs pos="39000">
                <a:srgbClr val="00B09F"/>
              </a:gs>
              <a:gs pos="0">
                <a:srgbClr val="00B050"/>
              </a:gs>
              <a:gs pos="97000">
                <a:srgbClr val="00B0F0"/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13848" y="1517953"/>
            <a:ext cx="4368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Increase distance to nearest receiver will: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Mitigate bleed-over signal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Change phase center locations 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Re-calculate phase slope 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Modify signal processing logic</a:t>
            </a:r>
          </a:p>
        </p:txBody>
      </p:sp>
      <p:cxnSp>
        <p:nvCxnSpPr>
          <p:cNvPr id="23" name="Straight Arrow Connector 22"/>
          <p:cNvCxnSpPr>
            <a:stCxn id="44" idx="0"/>
          </p:cNvCxnSpPr>
          <p:nvPr/>
        </p:nvCxnSpPr>
        <p:spPr>
          <a:xfrm flipH="1" flipV="1">
            <a:off x="557468" y="4881613"/>
            <a:ext cx="658151" cy="1080"/>
          </a:xfrm>
          <a:prstGeom prst="straightConnector1">
            <a:avLst/>
          </a:prstGeom>
          <a:noFill/>
          <a:ln w="444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52547" y="5247756"/>
            <a:ext cx="6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LNA2</a:t>
            </a:r>
          </a:p>
        </p:txBody>
      </p:sp>
      <p:sp>
        <p:nvSpPr>
          <p:cNvPr id="44" name="Isosceles Triangle 43"/>
          <p:cNvSpPr/>
          <p:nvPr/>
        </p:nvSpPr>
        <p:spPr>
          <a:xfrm rot="16200000">
            <a:off x="1251159" y="4580452"/>
            <a:ext cx="533400" cy="604481"/>
          </a:xfrm>
          <a:prstGeom prst="triangle">
            <a:avLst/>
          </a:prstGeom>
          <a:gradFill flip="none" rotWithShape="1">
            <a:gsLst>
              <a:gs pos="61000">
                <a:srgbClr val="E59D1B"/>
              </a:gs>
              <a:gs pos="0">
                <a:srgbClr val="00B0F0"/>
              </a:gs>
            </a:gsLst>
            <a:lin ang="16200000" scaled="1"/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89305" y="5253533"/>
            <a:ext cx="6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LNA1</a:t>
            </a:r>
          </a:p>
        </p:txBody>
      </p:sp>
    </p:spTree>
    <p:extLst>
      <p:ext uri="{BB962C8B-B14F-4D97-AF65-F5344CB8AC3E}">
        <p14:creationId xmlns:p14="http://schemas.microsoft.com/office/powerpoint/2010/main" val="27360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  <a:rtl val="0"/>
              </a:rPr>
              <a:pPr>
                <a:buClr>
                  <a:srgbClr val="FFFFFF"/>
                </a:buClr>
                <a:buSzPct val="25000"/>
                <a:buFont typeface="Calibri"/>
                <a:buNone/>
              </a:pPr>
              <a:t>3</a:t>
            </a:fld>
            <a:endParaRPr lang="en-US"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" y="1344187"/>
            <a:ext cx="10656219" cy="647700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26473" y="6454115"/>
            <a:ext cx="233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SCOTT NICEWONGER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96" y="1050016"/>
            <a:ext cx="9490204" cy="47620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2141" y="302766"/>
            <a:ext cx="594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Isolation Method 2: Receive Mode Switch (Design 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7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  <a:rtl val="0"/>
              </a:rPr>
              <a:pPr>
                <a:buClr>
                  <a:srgbClr val="FFFFFF"/>
                </a:buClr>
                <a:buSzPct val="25000"/>
                <a:buFont typeface="Calibri"/>
                <a:buNone/>
              </a:pPr>
              <a:t>4</a:t>
            </a:fld>
            <a:endParaRPr lang="en-US"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" y="1344187"/>
            <a:ext cx="10656219" cy="647700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26473" y="6454115"/>
            <a:ext cx="233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SCOTT NICEWONGER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96" y="912466"/>
            <a:ext cx="9604504" cy="4789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1611" y="349058"/>
            <a:ext cx="507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Isolation Method 2: Receive Mode Switch (Design 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SAR Imager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  <a:rtl val="0"/>
              </a:rPr>
              <a:pPr>
                <a:buClr>
                  <a:srgbClr val="FFFFFF"/>
                </a:buClr>
                <a:buSzPct val="25000"/>
                <a:buFont typeface="Calibri"/>
                <a:buNone/>
              </a:pPr>
              <a:t>5</a:t>
            </a:fld>
            <a:endParaRPr lang="en-US"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" y="1344187"/>
            <a:ext cx="10656219" cy="647700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526473" y="6454115"/>
            <a:ext cx="233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SCOTT NICEWONGER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7767260" y="2716826"/>
            <a:ext cx="276225" cy="276225"/>
          </a:xfrm>
          <a:prstGeom prst="parallelogram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9575" y="1193346"/>
            <a:ext cx="11407775" cy="453813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16200000">
            <a:off x="3136778" y="3571166"/>
            <a:ext cx="629880" cy="530904"/>
          </a:xfrm>
          <a:prstGeom prst="trapezoid">
            <a:avLst/>
          </a:prstGeom>
          <a:solidFill>
            <a:schemeClr val="lt1">
              <a:alpha val="6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13" name="Trapezoid 12"/>
          <p:cNvSpPr/>
          <p:nvPr/>
        </p:nvSpPr>
        <p:spPr>
          <a:xfrm rot="16200000">
            <a:off x="3136778" y="2780418"/>
            <a:ext cx="629880" cy="530904"/>
          </a:xfrm>
          <a:prstGeom prst="trapezoid">
            <a:avLst/>
          </a:prstGeom>
          <a:solidFill>
            <a:schemeClr val="lt1">
              <a:alpha val="63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311308" y="3314458"/>
            <a:ext cx="2108444" cy="295907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3" idx="2"/>
          </p:cNvCxnSpPr>
          <p:nvPr/>
        </p:nvCxnSpPr>
        <p:spPr>
          <a:xfrm>
            <a:off x="3717170" y="3045870"/>
            <a:ext cx="6288313" cy="31494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2"/>
          </p:cNvCxnSpPr>
          <p:nvPr/>
        </p:nvCxnSpPr>
        <p:spPr>
          <a:xfrm flipH="1">
            <a:off x="3717170" y="3360810"/>
            <a:ext cx="6313713" cy="47580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44" idx="3"/>
          </p:cNvCxnSpPr>
          <p:nvPr/>
        </p:nvCxnSpPr>
        <p:spPr>
          <a:xfrm>
            <a:off x="3717170" y="3045870"/>
            <a:ext cx="6242043" cy="57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4" idx="3"/>
          </p:cNvCxnSpPr>
          <p:nvPr/>
        </p:nvCxnSpPr>
        <p:spPr>
          <a:xfrm flipH="1" flipV="1">
            <a:off x="7372350" y="1219600"/>
            <a:ext cx="2586863" cy="24049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717170" y="1219600"/>
            <a:ext cx="3655180" cy="2491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>
            <a:off x="3717170" y="3045870"/>
            <a:ext cx="8100180" cy="21135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17170" y="4024842"/>
            <a:ext cx="8100180" cy="11372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3"/>
          </p:cNvCxnSpPr>
          <p:nvPr/>
        </p:nvCxnSpPr>
        <p:spPr>
          <a:xfrm flipH="1">
            <a:off x="3717170" y="3624529"/>
            <a:ext cx="6242043" cy="3149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4" idx="3"/>
          </p:cNvCxnSpPr>
          <p:nvPr/>
        </p:nvCxnSpPr>
        <p:spPr>
          <a:xfrm>
            <a:off x="7896074" y="2857676"/>
            <a:ext cx="2063139" cy="76685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</p:cNvCxnSpPr>
          <p:nvPr/>
        </p:nvCxnSpPr>
        <p:spPr>
          <a:xfrm flipV="1">
            <a:off x="3717170" y="2857677"/>
            <a:ext cx="4178904" cy="18819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24989" y="3360810"/>
                <a:ext cx="600075" cy="171072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89" y="3360810"/>
                <a:ext cx="600075" cy="1710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1425064" y="3496277"/>
            <a:ext cx="59423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0431" y="3403263"/>
                <a:ext cx="6868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𝑻𝒂𝒓𝒈𝒆𝒕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31" y="3403263"/>
                <a:ext cx="686855" cy="161583"/>
              </a:xfrm>
              <a:prstGeom prst="rect">
                <a:avLst/>
              </a:prstGeom>
              <a:blipFill rotWithShape="0">
                <a:blip r:embed="rId5"/>
                <a:stretch>
                  <a:fillRect l="-6195" r="-265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1425064" y="3745443"/>
            <a:ext cx="5942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30431" y="3646738"/>
                <a:ext cx="90005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𝑴𝒖𝒍𝒕𝒊𝒑𝒂𝒕𝒉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31" y="3646738"/>
                <a:ext cx="900055" cy="161583"/>
              </a:xfrm>
              <a:prstGeom prst="rect">
                <a:avLst/>
              </a:prstGeom>
              <a:blipFill rotWithShape="0">
                <a:blip r:embed="rId6"/>
                <a:stretch>
                  <a:fillRect l="-5405" t="-3704" r="-1351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1425064" y="3925710"/>
            <a:ext cx="59423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21962" y="3833006"/>
                <a:ext cx="9000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𝑴𝒖𝒍𝒕𝒊𝒑𝒂𝒕𝒉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62" y="3833006"/>
                <a:ext cx="900054" cy="161583"/>
              </a:xfrm>
              <a:prstGeom prst="rect">
                <a:avLst/>
              </a:prstGeom>
              <a:blipFill rotWithShape="0">
                <a:blip r:embed="rId7"/>
                <a:stretch>
                  <a:fillRect l="-5442" t="-3846" r="-1361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1427728" y="4102622"/>
            <a:ext cx="59423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38385" y="4021830"/>
                <a:ext cx="9000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𝑴𝒖𝒍𝒕𝒊𝒑𝒂𝒕𝒉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85" y="4021830"/>
                <a:ext cx="900054" cy="161583"/>
              </a:xfrm>
              <a:prstGeom prst="rect">
                <a:avLst/>
              </a:prstGeom>
              <a:blipFill rotWithShape="0">
                <a:blip r:embed="rId8"/>
                <a:stretch>
                  <a:fillRect l="-5405" t="-3846" r="-1351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>
            <a:off x="1427727" y="4441295"/>
            <a:ext cx="5942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30431" y="4352034"/>
                <a:ext cx="9321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𝑴𝒖𝒍𝒕𝒊𝒑𝒂𝒕𝒉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31" y="4352034"/>
                <a:ext cx="932115" cy="161583"/>
              </a:xfrm>
              <a:prstGeom prst="rect">
                <a:avLst/>
              </a:prstGeom>
              <a:blipFill rotWithShape="0">
                <a:blip r:embed="rId9"/>
                <a:stretch>
                  <a:fillRect l="-5229" t="-3846" r="-654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 rot="5400000">
            <a:off x="1665276" y="406533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2340614" y="4080369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25064" y="4712015"/>
            <a:ext cx="5942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38385" y="4620267"/>
                <a:ext cx="22626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𝑵𝒆𝒂𝒓𝑭𝒊𝒆𝒍𝒅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𝑬𝒇𝒇𝒆𝒄𝒕𝒔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𝑩𝒍𝒆𝒆𝒅𝒐𝒗𝒆𝒓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85" y="4620267"/>
                <a:ext cx="2262607" cy="161583"/>
              </a:xfrm>
              <a:prstGeom prst="rect">
                <a:avLst/>
              </a:prstGeom>
              <a:blipFill rotWithShape="0">
                <a:blip r:embed="rId10"/>
                <a:stretch>
                  <a:fillRect l="-1075" t="-3846" r="-269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H="1">
            <a:off x="1425061" y="4923684"/>
            <a:ext cx="5942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9918" y="4831934"/>
                <a:ext cx="11356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𝑺𝒚𝒔𝒕𝒆𝒎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𝑵𝒐𝒊𝒔𝒆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18" y="4831934"/>
                <a:ext cx="1135696" cy="161583"/>
              </a:xfrm>
              <a:prstGeom prst="rect">
                <a:avLst/>
              </a:prstGeom>
              <a:blipFill rotWithShape="0">
                <a:blip r:embed="rId11"/>
                <a:stretch>
                  <a:fillRect l="-3763" t="-3846" r="-538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22926" y="2997369"/>
            <a:ext cx="10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23640" y="2465858"/>
            <a:ext cx="601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Floor</a:t>
            </a:r>
            <a:endParaRPr lang="en-US" sz="1050" dirty="0"/>
          </a:p>
        </p:txBody>
      </p:sp>
      <p:sp>
        <p:nvSpPr>
          <p:cNvPr id="44" name="Half Frame 43"/>
          <p:cNvSpPr/>
          <p:nvPr/>
        </p:nvSpPr>
        <p:spPr>
          <a:xfrm rot="7936168">
            <a:off x="9529728" y="3221390"/>
            <a:ext cx="502263" cy="482045"/>
          </a:xfrm>
          <a:prstGeom prst="halfFrame">
            <a:avLst>
              <a:gd name="adj1" fmla="val 10289"/>
              <a:gd name="adj2" fmla="val 11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77843" y="2888822"/>
            <a:ext cx="686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Reflector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85613" y="2050937"/>
            <a:ext cx="686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RF Absorber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14381" y="560295"/>
            <a:ext cx="31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Indoor Phase Distortion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24989" y="1371600"/>
            <a:ext cx="17065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Room Top-View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/>
      <p:bldP spid="29" grpId="0"/>
      <p:bldP spid="31" grpId="0"/>
      <p:bldP spid="33" grpId="0"/>
      <p:bldP spid="35" grpId="0"/>
      <p:bldP spid="36" grpId="0"/>
      <p:bldP spid="37" grpId="0"/>
      <p:bldP spid="39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179</Words>
  <Application>Microsoft Office PowerPoint</Application>
  <PresentationFormat>Custom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studentpro</dc:creator>
  <cp:lastModifiedBy>Stenger, Pete (ES)</cp:lastModifiedBy>
  <cp:revision>20</cp:revision>
  <dcterms:created xsi:type="dcterms:W3CDTF">2016-04-10T13:57:50Z</dcterms:created>
  <dcterms:modified xsi:type="dcterms:W3CDTF">2016-09-30T22:18:30Z</dcterms:modified>
</cp:coreProperties>
</file>