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jD285AZXPDu81iHpJYb39nhTDU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nu.org/" TargetMode="External"/><Relationship Id="rId3" Type="http://schemas.openxmlformats.org/officeDocument/2006/relationships/hyperlink" Target="https://en.wikipedia.org/wiki/Richard_Stallman" TargetMode="External"/><Relationship Id="rId4" Type="http://schemas.openxmlformats.org/officeDocument/2006/relationships/hyperlink" Target="https://www.gnu.org/gnu/manifesto.html" TargetMode="External"/><Relationship Id="rId5" Type="http://schemas.openxmlformats.org/officeDocument/2006/relationships/hyperlink" Target="https://www.gnu.org/licenses/gpl-3.0.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e504d99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e504d99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e504d9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e504d9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e504d99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e504d99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e504d99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e504d99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e504d99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e504d99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e504d99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e504d99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e504d992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e504d99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e504d99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e504d99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e504d992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e504d992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e504d99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e504d99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e504d99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e504d992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e504d992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e504d992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e504d992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e504d992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u" sz="1200">
                <a:solidFill>
                  <a:srgbClr val="111111"/>
                </a:solidFill>
                <a:highlight>
                  <a:srgbClr val="FFFFFF"/>
                </a:highlight>
              </a:rPr>
              <a:t>В 1969 году в дочернем подразделении компании AT&amp;T – Bell Laboratories – была выпущена операционная система Unix, которая стала основной для большого количества операционных систем того времени. UNIX была проприетарной системой, лицензия на нее стоила порядка 40 000 долларов. Таким образом, позволить себе ее покупку могли только крупные компании. Это послужило толчком для старта в 1983 году проекта </a:t>
            </a:r>
            <a:r>
              <a:rPr lang="ru" sz="1200">
                <a:solidFill>
                  <a:srgbClr val="548EAA"/>
                </a:solidFill>
                <a:highlight>
                  <a:srgbClr val="FFFFFF"/>
                </a:highlight>
                <a:uFill>
                  <a:noFill/>
                </a:uFill>
                <a:hlinkClick r:id="rId2">
                  <a:extLst>
                    <a:ext uri="{A12FA001-AC4F-418D-AE19-62706E023703}">
                      <ahyp:hlinkClr val="tx"/>
                    </a:ext>
                  </a:extLst>
                </a:hlinkClick>
              </a:rPr>
              <a:t>GNU</a:t>
            </a:r>
            <a:r>
              <a:rPr lang="ru" sz="1200">
                <a:solidFill>
                  <a:srgbClr val="111111"/>
                </a:solidFill>
                <a:highlight>
                  <a:srgbClr val="FFFFFF"/>
                </a:highlight>
              </a:rPr>
              <a:t> – GNU is Not Unix. Его основоположник, </a:t>
            </a:r>
            <a:r>
              <a:rPr lang="ru" sz="1200">
                <a:solidFill>
                  <a:srgbClr val="548EAA"/>
                </a:solidFill>
                <a:highlight>
                  <a:srgbClr val="FFFFFF"/>
                </a:highlight>
                <a:uFill>
                  <a:noFill/>
                </a:uFill>
                <a:hlinkClick r:id="rId3">
                  <a:extLst>
                    <a:ext uri="{A12FA001-AC4F-418D-AE19-62706E023703}">
                      <ahyp:hlinkClr val="tx"/>
                    </a:ext>
                  </a:extLst>
                </a:hlinkClick>
              </a:rPr>
              <a:t>Ричард Столлман</a:t>
            </a:r>
            <a:r>
              <a:rPr lang="ru" sz="1200">
                <a:solidFill>
                  <a:srgbClr val="111111"/>
                </a:solidFill>
                <a:highlight>
                  <a:srgbClr val="FFFFFF"/>
                </a:highlight>
              </a:rPr>
              <a:t>, объявил целью проекта создание свободно распространяемой операционной системы. Чуть позже Столлманом был написан знаменитый </a:t>
            </a:r>
            <a:r>
              <a:rPr lang="ru" sz="1200">
                <a:solidFill>
                  <a:srgbClr val="548EAA"/>
                </a:solidFill>
                <a:highlight>
                  <a:srgbClr val="FFFFFF"/>
                </a:highlight>
                <a:uFill>
                  <a:noFill/>
                </a:uFill>
                <a:hlinkClick r:id="rId4">
                  <a:extLst>
                    <a:ext uri="{A12FA001-AC4F-418D-AE19-62706E023703}">
                      <ahyp:hlinkClr val="tx"/>
                    </a:ext>
                  </a:extLst>
                </a:hlinkClick>
              </a:rPr>
              <a:t>манифест GNU</a:t>
            </a:r>
            <a:r>
              <a:rPr lang="ru" sz="1200">
                <a:solidFill>
                  <a:srgbClr val="111111"/>
                </a:solidFill>
                <a:highlight>
                  <a:srgbClr val="FFFFFF"/>
                </a:highlight>
              </a:rPr>
              <a:t>, который стал основой для лицензии </a:t>
            </a:r>
            <a:r>
              <a:rPr lang="ru" sz="1200">
                <a:solidFill>
                  <a:srgbClr val="548EAA"/>
                </a:solidFill>
                <a:highlight>
                  <a:srgbClr val="FFFFFF"/>
                </a:highlight>
                <a:uFill>
                  <a:noFill/>
                </a:uFill>
                <a:hlinkClick r:id="rId5">
                  <a:extLst>
                    <a:ext uri="{A12FA001-AC4F-418D-AE19-62706E023703}">
                      <ahyp:hlinkClr val="tx"/>
                    </a:ext>
                  </a:extLst>
                </a:hlinkClick>
              </a:rPr>
              <a:t>GPL</a:t>
            </a:r>
            <a:r>
              <a:rPr lang="ru" sz="1200">
                <a:solidFill>
                  <a:srgbClr val="111111"/>
                </a:solidFill>
                <a:highlight>
                  <a:srgbClr val="FFFFFF"/>
                </a:highlight>
              </a:rPr>
              <a:t> (GNU General Public License), актуальной и по сей день. К началу 1990-х годов в рамках проекта GNU было написано большинство компонентов ОС – оболочка bash, компиляторы, отладчик, текстовый редактор и др. Не хватало лишь ядра операционной системы.</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ru" sz="1350">
                <a:solidFill>
                  <a:srgbClr val="2C3142"/>
                </a:solidFill>
              </a:rPr>
              <a:t>Линус Торвальдс — первый разработчик и создатель Linux. Именно в честь него и была названа ОС. В 1981 году Линус начал работу над собственной ОС семейства Unix. Через три года появилась первая версия, доступная для скачивания. Но тогда она имела очень низкий спрос — ей пользовались буквально несколько человек.</a:t>
            </a:r>
            <a:endParaRPr sz="1350">
              <a:solidFill>
                <a:srgbClr val="2C3142"/>
              </a:solidFill>
            </a:endParaRPr>
          </a:p>
          <a:p>
            <a:pPr indent="0" lvl="0" marL="0" rtl="0" algn="l">
              <a:lnSpc>
                <a:spcPct val="115000"/>
              </a:lnSpc>
              <a:spcBef>
                <a:spcPts val="0"/>
              </a:spcBef>
              <a:spcAft>
                <a:spcPts val="0"/>
              </a:spcAft>
              <a:buSzPts val="1100"/>
              <a:buNone/>
            </a:pPr>
            <a:r>
              <a:rPr lang="ru" sz="1350">
                <a:solidFill>
                  <a:srgbClr val="2C3142"/>
                </a:solidFill>
              </a:rPr>
              <a:t>Только через 10 лет ОС Linux получила широкое распространение. Сообщество программистов подхватило идею свободного ПО, специалисты стали помогать развивать проект.</a:t>
            </a:r>
            <a:endParaRPr sz="1350">
              <a:solidFill>
                <a:srgbClr val="2C3142"/>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virtualbox.org/wiki/Downloads" TargetMode="External"/><Relationship Id="rId4" Type="http://schemas.openxmlformats.org/officeDocument/2006/relationships/hyperlink" Target="https://ubuntu.com/download/desktop/thank-you?version=22.04.3&amp;architecture=amd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napcraft.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Linux_distribution" TargetMode="External"/><Relationship Id="rId4" Type="http://schemas.openxmlformats.org/officeDocument/2006/relationships/hyperlink" Target="https://ru.wikipedia.org/wiki/Red_Hat" TargetMode="External"/><Relationship Id="rId11" Type="http://schemas.openxmlformats.org/officeDocument/2006/relationships/hyperlink" Target="https://ru.wikipedia.org/wiki/Gentoo" TargetMode="External"/><Relationship Id="rId10" Type="http://schemas.openxmlformats.org/officeDocument/2006/relationships/hyperlink" Target="https://ru.wikipedia.org/wiki/Slackware" TargetMode="External"/><Relationship Id="rId12" Type="http://schemas.openxmlformats.org/officeDocument/2006/relationships/hyperlink" Target="https://ru.wikipedia.org/wiki/ArchLinux" TargetMode="External"/><Relationship Id="rId9" Type="http://schemas.openxmlformats.org/officeDocument/2006/relationships/hyperlink" Target="https://ru.wikipedia.org/wiki/Debian" TargetMode="External"/><Relationship Id="rId5" Type="http://schemas.openxmlformats.org/officeDocument/2006/relationships/hyperlink" Target="https://ru.wikipedia.org/wiki/Fedora" TargetMode="External"/><Relationship Id="rId6" Type="http://schemas.openxmlformats.org/officeDocument/2006/relationships/hyperlink" Target="https://ru.wikipedia.org/wiki/SLED" TargetMode="External"/><Relationship Id="rId7" Type="http://schemas.openxmlformats.org/officeDocument/2006/relationships/hyperlink" Target="https://ru.wikipedia.org/wiki/OpenSUSE" TargetMode="External"/><Relationship Id="rId8" Type="http://schemas.openxmlformats.org/officeDocument/2006/relationships/hyperlink" Target="https://ru.wikipedia.org/wiki/Ubunt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upload.wikimedia.org/wikipedia/commons/b/b5/Linux_Distribution_Timeline_21_10_2021.svg?uselang=ru"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habr.com/ru/post/95646/" TargetMode="External"/><Relationship Id="rId4" Type="http://schemas.openxmlformats.org/officeDocument/2006/relationships/hyperlink" Target="https://www.youtube.com/watch?v=i2lhwb_OckQ" TargetMode="External"/><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ru"/>
              <a:t>Linux. Базовые команды</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ru"/>
              <a:t>ТПОС-2023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7e504d9925_0_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Практика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7e504d9925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My Little Linux</a:t>
            </a:r>
            <a:endParaRPr/>
          </a:p>
        </p:txBody>
      </p:sp>
      <p:sp>
        <p:nvSpPr>
          <p:cNvPr id="117" name="Google Shape;117;g27e504d9925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Основные пункты для знакомства с Linux:</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ru"/>
              <a:t>как виртуальную машину - </a:t>
            </a:r>
            <a:r>
              <a:rPr lang="ru" u="sng">
                <a:solidFill>
                  <a:schemeClr val="hlink"/>
                </a:solidFill>
                <a:hlinkClick r:id="rId3"/>
              </a:rPr>
              <a:t>VirtualBox</a:t>
            </a:r>
            <a:endParaRPr/>
          </a:p>
          <a:p>
            <a:pPr indent="-342900" lvl="0" marL="457200" rtl="0" algn="l">
              <a:spcBef>
                <a:spcPts val="0"/>
              </a:spcBef>
              <a:spcAft>
                <a:spcPts val="0"/>
              </a:spcAft>
              <a:buSzPts val="1800"/>
              <a:buChar char="●"/>
            </a:pPr>
            <a:r>
              <a:rPr lang="ru"/>
              <a:t>выбирайте </a:t>
            </a:r>
            <a:r>
              <a:rPr lang="ru" u="sng">
                <a:solidFill>
                  <a:schemeClr val="hlink"/>
                </a:solidFill>
                <a:hlinkClick r:id="rId4"/>
              </a:rPr>
              <a:t>десктопную Ubuntu 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ЧаВо:</a:t>
            </a:r>
            <a:endParaRPr/>
          </a:p>
          <a:p>
            <a:pPr indent="-342900" lvl="0" marL="457200" rtl="0" algn="l">
              <a:spcBef>
                <a:spcPts val="0"/>
              </a:spcBef>
              <a:spcAft>
                <a:spcPts val="0"/>
              </a:spcAft>
              <a:buSzPts val="1800"/>
              <a:buChar char="●"/>
            </a:pPr>
            <a:r>
              <a:rPr lang="ru"/>
              <a:t>Можно ли по-другому? - Можно, но возможно будет больнее</a:t>
            </a:r>
            <a:endParaRPr/>
          </a:p>
          <a:p>
            <a:pPr indent="-342900" lvl="0" marL="457200" rtl="0" algn="l">
              <a:spcBef>
                <a:spcPts val="0"/>
              </a:spcBef>
              <a:spcAft>
                <a:spcPts val="0"/>
              </a:spcAft>
              <a:buSzPts val="1800"/>
              <a:buChar char="●"/>
            </a:pPr>
            <a:r>
              <a:rPr lang="ru"/>
              <a:t>Можно ли на своем Linux / MacOS / Windows с WSL? - Можно, но можете испортить свою систему</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e504d9925_0_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Welcome to Linux!</a:t>
            </a:r>
            <a:endParaRPr/>
          </a:p>
        </p:txBody>
      </p:sp>
      <p:sp>
        <p:nvSpPr>
          <p:cNvPr id="123" name="Google Shape;123;g27e504d9925_0_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Графический интерфейс достаточно приятный, но чаще всего будете работать с терминалом.</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Почему? Большинство Linux - серверы.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e504d9925_0_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ls</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pwd</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cd</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find</a:t>
            </a:r>
            <a:endParaRPr>
              <a:latin typeface="Roboto Mono"/>
              <a:ea typeface="Roboto Mono"/>
              <a:cs typeface="Roboto Mono"/>
              <a:sym typeface="Roboto Mono"/>
            </a:endParaRPr>
          </a:p>
        </p:txBody>
      </p:sp>
      <p:sp>
        <p:nvSpPr>
          <p:cNvPr id="129" name="Google Shape;129;g27e504d9925_0_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Навигация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e504d9925_0_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Структура директорий</a:t>
            </a:r>
            <a:endParaRPr/>
          </a:p>
        </p:txBody>
      </p:sp>
      <p:sp>
        <p:nvSpPr>
          <p:cNvPr id="135" name="Google Shape;135;g27e504d9925_0_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6" name="Google Shape;136;g27e504d9925_0_20"/>
          <p:cNvPicPr preferRelativeResize="0"/>
          <p:nvPr/>
        </p:nvPicPr>
        <p:blipFill>
          <a:blip r:embed="rId3">
            <a:alphaModFix/>
          </a:blip>
          <a:stretch>
            <a:fillRect/>
          </a:stretch>
        </p:blipFill>
        <p:spPr>
          <a:xfrm>
            <a:off x="216600" y="1042625"/>
            <a:ext cx="2570852" cy="363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e504d9925_0_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help</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man</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--help / -h</a:t>
            </a:r>
            <a:endParaRPr>
              <a:latin typeface="Roboto Mono"/>
              <a:ea typeface="Roboto Mono"/>
              <a:cs typeface="Roboto Mono"/>
              <a:sym typeface="Roboto Mono"/>
            </a:endParaRPr>
          </a:p>
        </p:txBody>
      </p:sp>
      <p:sp>
        <p:nvSpPr>
          <p:cNvPr id="142" name="Google Shape;142;g27e504d9925_0_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Абсолютно необходимое</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7e504d9925_0_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touch</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cat</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less / more</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tail</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ru">
                <a:latin typeface="Roboto Mono"/>
                <a:ea typeface="Roboto Mono"/>
                <a:cs typeface="Roboto Mono"/>
                <a:sym typeface="Roboto Mono"/>
              </a:rPr>
              <a:t>vi / vim</a:t>
            </a:r>
            <a:endParaRPr>
              <a:latin typeface="Roboto Mono"/>
              <a:ea typeface="Roboto Mono"/>
              <a:cs typeface="Roboto Mono"/>
              <a:sym typeface="Roboto Mono"/>
            </a:endParaRPr>
          </a:p>
        </p:txBody>
      </p:sp>
      <p:sp>
        <p:nvSpPr>
          <p:cNvPr id="148" name="Google Shape;148;g27e504d9925_0_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Работа с файлами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7e504d9925_0_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Пользователи, группы и права</a:t>
            </a:r>
            <a:endParaRPr/>
          </a:p>
        </p:txBody>
      </p:sp>
      <p:pic>
        <p:nvPicPr>
          <p:cNvPr id="154" name="Google Shape;154;g27e504d9925_0_46"/>
          <p:cNvPicPr preferRelativeResize="0"/>
          <p:nvPr/>
        </p:nvPicPr>
        <p:blipFill>
          <a:blip r:embed="rId3">
            <a:alphaModFix/>
          </a:blip>
          <a:stretch>
            <a:fillRect/>
          </a:stretch>
        </p:blipFill>
        <p:spPr>
          <a:xfrm>
            <a:off x="1642675" y="1183100"/>
            <a:ext cx="5858649" cy="325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7e504d9925_0_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Работа с правами</a:t>
            </a:r>
            <a:endParaRPr/>
          </a:p>
        </p:txBody>
      </p:sp>
      <p:sp>
        <p:nvSpPr>
          <p:cNvPr id="160" name="Google Shape;160;g27e504d9925_0_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ls -la</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chmod</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chown</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sudo</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su</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e504d9925_0_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Свободное / занятое место</a:t>
            </a:r>
            <a:endParaRPr/>
          </a:p>
        </p:txBody>
      </p:sp>
      <p:sp>
        <p:nvSpPr>
          <p:cNvPr id="166" name="Google Shape;166;g27e504d9925_0_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Q:</a:t>
            </a:r>
            <a:r>
              <a:rPr lang="ru"/>
              <a:t> Почему размер директории 4096?</a:t>
            </a:r>
            <a:br>
              <a:rPr lang="ru"/>
            </a:br>
            <a:r>
              <a:rPr b="1" lang="ru"/>
              <a:t>A:</a:t>
            </a:r>
            <a:r>
              <a:rPr lang="ru"/>
              <a:t> Все есть файл в Linux!</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du</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df</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free</a:t>
            </a:r>
            <a:endParaRPr>
              <a:latin typeface="Roboto Mono"/>
              <a:ea typeface="Roboto Mono"/>
              <a:cs typeface="Roboto Mono"/>
              <a:sym typeface="Roboto Mono"/>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67" name="Google Shape;167;g27e504d9925_0_52"/>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План занятия</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Теория</a:t>
            </a:r>
            <a:endParaRPr/>
          </a:p>
          <a:p>
            <a:pPr indent="-342900" lvl="1" marL="914400" rtl="0" algn="l">
              <a:lnSpc>
                <a:spcPct val="115000"/>
              </a:lnSpc>
              <a:spcBef>
                <a:spcPts val="0"/>
              </a:spcBef>
              <a:spcAft>
                <a:spcPts val="0"/>
              </a:spcAft>
              <a:buSzPts val="1800"/>
              <a:buChar char="○"/>
            </a:pPr>
            <a:r>
              <a:rPr lang="ru"/>
              <a:t>Что такое Linux?</a:t>
            </a:r>
            <a:endParaRPr/>
          </a:p>
          <a:p>
            <a:pPr indent="-342900" lvl="1" marL="914400" rtl="0" algn="l">
              <a:lnSpc>
                <a:spcPct val="115000"/>
              </a:lnSpc>
              <a:spcBef>
                <a:spcPts val="0"/>
              </a:spcBef>
              <a:spcAft>
                <a:spcPts val="0"/>
              </a:spcAft>
              <a:buSzPts val="1800"/>
              <a:buChar char="○"/>
            </a:pPr>
            <a:r>
              <a:rPr lang="ru"/>
              <a:t>Краткая история</a:t>
            </a:r>
            <a:endParaRPr/>
          </a:p>
          <a:p>
            <a:pPr indent="-342900" lvl="1" marL="914400" rtl="0" algn="l">
              <a:lnSpc>
                <a:spcPct val="115000"/>
              </a:lnSpc>
              <a:spcBef>
                <a:spcPts val="0"/>
              </a:spcBef>
              <a:spcAft>
                <a:spcPts val="0"/>
              </a:spcAft>
              <a:buSzPts val="1800"/>
              <a:buChar char="○"/>
            </a:pPr>
            <a:r>
              <a:rPr lang="ru"/>
              <a:t>Г</a:t>
            </a:r>
            <a:r>
              <a:rPr lang="ru"/>
              <a:t>де используется?</a:t>
            </a:r>
            <a:endParaRPr/>
          </a:p>
          <a:p>
            <a:pPr indent="-342900" lvl="1" marL="914400" rtl="0" algn="l">
              <a:lnSpc>
                <a:spcPct val="115000"/>
              </a:lnSpc>
              <a:spcBef>
                <a:spcPts val="0"/>
              </a:spcBef>
              <a:spcAft>
                <a:spcPts val="0"/>
              </a:spcAft>
              <a:buSzPts val="1800"/>
              <a:buChar char="○"/>
            </a:pPr>
            <a:r>
              <a:rPr lang="ru"/>
              <a:t>Плюсы и минусы Linux</a:t>
            </a:r>
            <a:endParaRPr/>
          </a:p>
          <a:p>
            <a:pPr indent="-342900" lvl="0" marL="457200" rtl="0" algn="l">
              <a:lnSpc>
                <a:spcPct val="115000"/>
              </a:lnSpc>
              <a:spcBef>
                <a:spcPts val="0"/>
              </a:spcBef>
              <a:spcAft>
                <a:spcPts val="0"/>
              </a:spcAft>
              <a:buSzPts val="1800"/>
              <a:buChar char="●"/>
            </a:pPr>
            <a:r>
              <a:rPr lang="ru"/>
              <a:t>Практика</a:t>
            </a:r>
            <a:endParaRPr/>
          </a:p>
          <a:p>
            <a:pPr indent="-317500" lvl="1" marL="914400" rtl="0" algn="l">
              <a:lnSpc>
                <a:spcPct val="115000"/>
              </a:lnSpc>
              <a:spcBef>
                <a:spcPts val="0"/>
              </a:spcBef>
              <a:spcAft>
                <a:spcPts val="0"/>
              </a:spcAft>
              <a:buSzPts val="1400"/>
              <a:buChar char="○"/>
            </a:pPr>
            <a:r>
              <a:rPr lang="ru"/>
              <a:t>Ставим Ubuntu</a:t>
            </a:r>
            <a:endParaRPr/>
          </a:p>
          <a:p>
            <a:pPr indent="-317500" lvl="1" marL="914400" rtl="0" algn="l">
              <a:lnSpc>
                <a:spcPct val="115000"/>
              </a:lnSpc>
              <a:spcBef>
                <a:spcPts val="0"/>
              </a:spcBef>
              <a:spcAft>
                <a:spcPts val="0"/>
              </a:spcAft>
              <a:buSzPts val="1400"/>
              <a:buChar char="○"/>
            </a:pPr>
            <a:r>
              <a:rPr lang="ru"/>
              <a:t>Знакомство с терминалом</a:t>
            </a:r>
            <a:endParaRPr/>
          </a:p>
          <a:p>
            <a:pPr indent="-317500" lvl="1" marL="914400" rtl="0" algn="l">
              <a:lnSpc>
                <a:spcPct val="115000"/>
              </a:lnSpc>
              <a:spcBef>
                <a:spcPts val="0"/>
              </a:spcBef>
              <a:spcAft>
                <a:spcPts val="0"/>
              </a:spcAft>
              <a:buSzPts val="1400"/>
              <a:buChar char="○"/>
            </a:pPr>
            <a:r>
              <a:rPr lang="ru"/>
              <a:t>Базовые команды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e504d9925_0_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Работа с пользователями</a:t>
            </a:r>
            <a:endParaRPr/>
          </a:p>
        </p:txBody>
      </p:sp>
      <p:sp>
        <p:nvSpPr>
          <p:cNvPr id="173" name="Google Shape;173;g27e504d9925_0_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adduser / </a:t>
            </a:r>
            <a:r>
              <a:rPr b="1" lang="ru">
                <a:latin typeface="Roboto Mono"/>
                <a:ea typeface="Roboto Mono"/>
                <a:cs typeface="Roboto Mono"/>
                <a:sym typeface="Roboto Mono"/>
              </a:rPr>
              <a:t>useradd</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deluser / </a:t>
            </a:r>
            <a:r>
              <a:rPr b="1" lang="ru">
                <a:latin typeface="Roboto Mono"/>
                <a:ea typeface="Roboto Mono"/>
                <a:cs typeface="Roboto Mono"/>
                <a:sym typeface="Roboto Mono"/>
              </a:rPr>
              <a:t>userdel</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usermod</a:t>
            </a:r>
            <a:br>
              <a:rPr lang="ru">
                <a:latin typeface="Roboto Mono"/>
                <a:ea typeface="Roboto Mono"/>
                <a:cs typeface="Roboto Mono"/>
                <a:sym typeface="Roboto Mono"/>
              </a:rPr>
            </a:b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groupadd</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groupmod</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groupdel</a:t>
            </a:r>
            <a:endParaRPr b="1"/>
          </a:p>
          <a:p>
            <a:pPr indent="0" lvl="0" marL="0" rtl="0" algn="l">
              <a:spcBef>
                <a:spcPts val="0"/>
              </a:spcBef>
              <a:spcAft>
                <a:spcPts val="0"/>
              </a:spcAft>
              <a:buNone/>
            </a:pPr>
            <a:r>
              <a:t/>
            </a:r>
            <a:endParaRPr b="1"/>
          </a:p>
        </p:txBody>
      </p:sp>
      <p:sp>
        <p:nvSpPr>
          <p:cNvPr id="174" name="Google Shape;174;g27e504d9925_0_6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7e504d9925_0_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Установка пакетов</a:t>
            </a:r>
            <a:endParaRPr/>
          </a:p>
        </p:txBody>
      </p:sp>
      <p:sp>
        <p:nvSpPr>
          <p:cNvPr id="180" name="Google Shape;180;g27e504d9925_0_70"/>
          <p:cNvSpPr txBox="1"/>
          <p:nvPr>
            <p:ph idx="1" type="body"/>
          </p:nvPr>
        </p:nvSpPr>
        <p:spPr>
          <a:xfrm>
            <a:off x="273500" y="1139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apt / apt-get - для debian-подобных дистрибутивов!</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ru" u="sng">
                <a:solidFill>
                  <a:schemeClr val="hlink"/>
                </a:solidFill>
                <a:hlinkClick r:id="rId3"/>
              </a:rPr>
              <a:t>snap</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e504d9925_0_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Starter Kit. Работа с процессами</a:t>
            </a:r>
            <a:endParaRPr/>
          </a:p>
        </p:txBody>
      </p:sp>
      <p:sp>
        <p:nvSpPr>
          <p:cNvPr id="186" name="Google Shape;186;g27e504d9925_0_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top</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htop</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ps</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kill</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a:latin typeface="Roboto Mono"/>
                <a:ea typeface="Roboto Mono"/>
                <a:cs typeface="Roboto Mono"/>
                <a:sym typeface="Roboto Mono"/>
              </a:rPr>
              <a:t>killall</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Что такое Linux?</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1500">
                <a:solidFill>
                  <a:srgbClr val="2C3142"/>
                </a:solidFill>
                <a:highlight>
                  <a:srgbClr val="FFFFFF"/>
                </a:highlight>
              </a:rPr>
              <a:t>Linux — </a:t>
            </a:r>
            <a:r>
              <a:rPr lang="ru" sz="1200">
                <a:solidFill>
                  <a:srgbClr val="111111"/>
                </a:solidFill>
                <a:highlight>
                  <a:srgbClr val="FFFFFF"/>
                </a:highlight>
              </a:rPr>
              <a:t>семейство ОС, работающих на основе </a:t>
            </a:r>
            <a:r>
              <a:rPr lang="ru" sz="1200">
                <a:solidFill>
                  <a:srgbClr val="111111"/>
                </a:solidFill>
                <a:highlight>
                  <a:srgbClr val="FFFFFF"/>
                </a:highlight>
              </a:rPr>
              <a:t>одноимённого</a:t>
            </a:r>
            <a:r>
              <a:rPr lang="ru" sz="1200">
                <a:solidFill>
                  <a:srgbClr val="111111"/>
                </a:solidFill>
                <a:highlight>
                  <a:srgbClr val="FFFFFF"/>
                </a:highlight>
              </a:rPr>
              <a:t> ядра.</a:t>
            </a:r>
            <a:r>
              <a:rPr lang="ru" sz="1500">
                <a:solidFill>
                  <a:srgbClr val="2C3142"/>
                </a:solidFill>
                <a:highlight>
                  <a:srgbClr val="FFFFFF"/>
                </a:highlight>
              </a:rPr>
              <a:t> </a:t>
            </a:r>
            <a:r>
              <a:rPr lang="ru" sz="1200">
                <a:solidFill>
                  <a:srgbClr val="111111"/>
                </a:solidFill>
                <a:highlight>
                  <a:srgbClr val="FFFFFF"/>
                </a:highlight>
              </a:rPr>
              <a:t>Распространяются в виде дистрибутивов (разные системные и прикладные компоненты).</a:t>
            </a:r>
            <a:endParaRPr sz="1200">
              <a:solidFill>
                <a:srgbClr val="111111"/>
              </a:solidFill>
              <a:highlight>
                <a:srgbClr val="FFFFFF"/>
              </a:highlight>
            </a:endParaRPr>
          </a:p>
          <a:p>
            <a:pPr indent="0" lvl="0" marL="0" rtl="0" algn="l">
              <a:lnSpc>
                <a:spcPct val="115000"/>
              </a:lnSpc>
              <a:spcBef>
                <a:spcPts val="1200"/>
              </a:spcBef>
              <a:spcAft>
                <a:spcPts val="0"/>
              </a:spcAft>
              <a:buSzPts val="1800"/>
              <a:buNone/>
            </a:pPr>
            <a:r>
              <a:t/>
            </a:r>
            <a:endParaRPr sz="1200">
              <a:solidFill>
                <a:srgbClr val="111111"/>
              </a:solidFill>
              <a:highlight>
                <a:srgbClr val="FFFFFF"/>
              </a:highlight>
            </a:endParaRPr>
          </a:p>
          <a:p>
            <a:pPr indent="0" lvl="0" marL="0" rtl="0" algn="l">
              <a:lnSpc>
                <a:spcPct val="115000"/>
              </a:lnSpc>
              <a:spcBef>
                <a:spcPts val="1200"/>
              </a:spcBef>
              <a:spcAft>
                <a:spcPts val="0"/>
              </a:spcAft>
              <a:buSzPts val="1800"/>
              <a:buNone/>
            </a:pPr>
            <a:r>
              <a:rPr lang="ru" sz="1200">
                <a:solidFill>
                  <a:srgbClr val="548EAA"/>
                </a:solidFill>
                <a:highlight>
                  <a:srgbClr val="FFFFFF"/>
                </a:highlight>
                <a:uFill>
                  <a:noFill/>
                </a:uFill>
                <a:hlinkClick r:id="rId3">
                  <a:extLst>
                    <a:ext uri="{A12FA001-AC4F-418D-AE19-62706E023703}">
                      <ahyp:hlinkClr val="tx"/>
                    </a:ext>
                  </a:extLst>
                </a:hlinkClick>
              </a:rPr>
              <a:t>Дистрибутив Linux</a:t>
            </a:r>
            <a:r>
              <a:rPr lang="ru" sz="1200">
                <a:solidFill>
                  <a:srgbClr val="111111"/>
                </a:solidFill>
                <a:highlight>
                  <a:srgbClr val="FFFFFF"/>
                </a:highlight>
              </a:rPr>
              <a:t> — это ОС на основе ядра Linux, включает в себя набор библиотек и утилит (пакетов) и систему управления пакетами (менеджер пакетов). </a:t>
            </a:r>
            <a:endParaRPr sz="1200">
              <a:solidFill>
                <a:srgbClr val="111111"/>
              </a:solidFill>
              <a:highlight>
                <a:srgbClr val="FFFFFF"/>
              </a:highlight>
            </a:endParaRPr>
          </a:p>
          <a:p>
            <a:pPr indent="0" lvl="0" marL="0" rtl="0" algn="l">
              <a:lnSpc>
                <a:spcPct val="115000"/>
              </a:lnSpc>
              <a:spcBef>
                <a:spcPts val="1200"/>
              </a:spcBef>
              <a:spcAft>
                <a:spcPts val="0"/>
              </a:spcAft>
              <a:buSzPts val="1800"/>
              <a:buNone/>
            </a:pPr>
            <a:r>
              <a:rPr lang="ru" sz="1200">
                <a:solidFill>
                  <a:srgbClr val="111111"/>
                </a:solidFill>
                <a:highlight>
                  <a:srgbClr val="FFFFFF"/>
                </a:highlight>
              </a:rPr>
              <a:t>В настоящее время существует более 500 различных дистрибутивов. Поддержка ОС бывает:</a:t>
            </a:r>
            <a:endParaRPr sz="1200">
              <a:solidFill>
                <a:srgbClr val="111111"/>
              </a:solidFill>
              <a:highlight>
                <a:srgbClr val="FFFFFF"/>
              </a:highlight>
            </a:endParaRPr>
          </a:p>
          <a:p>
            <a:pPr indent="-304800" lvl="0" marL="457200" rtl="0" algn="l">
              <a:lnSpc>
                <a:spcPct val="115000"/>
              </a:lnSpc>
              <a:spcBef>
                <a:spcPts val="1200"/>
              </a:spcBef>
              <a:spcAft>
                <a:spcPts val="0"/>
              </a:spcAft>
              <a:buSzPts val="1200"/>
              <a:buChar char="●"/>
            </a:pPr>
            <a:r>
              <a:rPr lang="ru" sz="1200">
                <a:solidFill>
                  <a:srgbClr val="111111"/>
                </a:solidFill>
                <a:highlight>
                  <a:srgbClr val="FFFFFF"/>
                </a:highlight>
              </a:rPr>
              <a:t>коммерческая (</a:t>
            </a:r>
            <a:r>
              <a:rPr lang="ru" sz="1200">
                <a:solidFill>
                  <a:srgbClr val="548EAA"/>
                </a:solidFill>
                <a:highlight>
                  <a:srgbClr val="FFFFFF"/>
                </a:highlight>
                <a:uFill>
                  <a:noFill/>
                </a:uFill>
                <a:hlinkClick r:id="rId4">
                  <a:extLst>
                    <a:ext uri="{A12FA001-AC4F-418D-AE19-62706E023703}">
                      <ahyp:hlinkClr val="tx"/>
                    </a:ext>
                  </a:extLst>
                </a:hlinkClick>
              </a:rPr>
              <a:t>Red Hat</a:t>
            </a:r>
            <a:r>
              <a:rPr lang="ru" sz="1200">
                <a:solidFill>
                  <a:srgbClr val="111111"/>
                </a:solidFill>
                <a:highlight>
                  <a:srgbClr val="FFFFFF"/>
                </a:highlight>
              </a:rPr>
              <a:t> / </a:t>
            </a:r>
            <a:r>
              <a:rPr lang="ru" sz="1200">
                <a:solidFill>
                  <a:srgbClr val="548EAA"/>
                </a:solidFill>
                <a:highlight>
                  <a:srgbClr val="FFFFFF"/>
                </a:highlight>
                <a:uFill>
                  <a:noFill/>
                </a:uFill>
                <a:hlinkClick r:id="rId5">
                  <a:extLst>
                    <a:ext uri="{A12FA001-AC4F-418D-AE19-62706E023703}">
                      <ahyp:hlinkClr val="tx"/>
                    </a:ext>
                  </a:extLst>
                </a:hlinkClick>
              </a:rPr>
              <a:t>Fedora</a:t>
            </a:r>
            <a:r>
              <a:rPr lang="ru" sz="1200">
                <a:solidFill>
                  <a:srgbClr val="111111"/>
                </a:solidFill>
                <a:highlight>
                  <a:srgbClr val="FFFFFF"/>
                </a:highlight>
              </a:rPr>
              <a:t>, </a:t>
            </a:r>
            <a:r>
              <a:rPr lang="ru" sz="1200">
                <a:solidFill>
                  <a:srgbClr val="548EAA"/>
                </a:solidFill>
                <a:highlight>
                  <a:srgbClr val="FFFFFF"/>
                </a:highlight>
                <a:uFill>
                  <a:noFill/>
                </a:uFill>
                <a:hlinkClick r:id="rId6">
                  <a:extLst>
                    <a:ext uri="{A12FA001-AC4F-418D-AE19-62706E023703}">
                      <ahyp:hlinkClr val="tx"/>
                    </a:ext>
                  </a:extLst>
                </a:hlinkClick>
              </a:rPr>
              <a:t>SLED</a:t>
            </a:r>
            <a:r>
              <a:rPr lang="ru" sz="1200">
                <a:solidFill>
                  <a:srgbClr val="111111"/>
                </a:solidFill>
                <a:highlight>
                  <a:srgbClr val="FFFFFF"/>
                </a:highlight>
              </a:rPr>
              <a:t> / </a:t>
            </a:r>
            <a:r>
              <a:rPr lang="ru" sz="1200">
                <a:solidFill>
                  <a:srgbClr val="548EAA"/>
                </a:solidFill>
                <a:highlight>
                  <a:srgbClr val="FFFFFF"/>
                </a:highlight>
                <a:uFill>
                  <a:noFill/>
                </a:uFill>
                <a:hlinkClick r:id="rId7">
                  <a:extLst>
                    <a:ext uri="{A12FA001-AC4F-418D-AE19-62706E023703}">
                      <ahyp:hlinkClr val="tx"/>
                    </a:ext>
                  </a:extLst>
                </a:hlinkClick>
              </a:rPr>
              <a:t>OpenSUSE</a:t>
            </a:r>
            <a:r>
              <a:rPr lang="ru" sz="1200">
                <a:solidFill>
                  <a:srgbClr val="111111"/>
                </a:solidFill>
                <a:highlight>
                  <a:srgbClr val="FFFFFF"/>
                </a:highlight>
              </a:rPr>
              <a:t>, </a:t>
            </a:r>
            <a:r>
              <a:rPr lang="ru" sz="1200">
                <a:solidFill>
                  <a:srgbClr val="548EAA"/>
                </a:solidFill>
                <a:highlight>
                  <a:srgbClr val="FFFFFF"/>
                </a:highlight>
                <a:uFill>
                  <a:noFill/>
                </a:uFill>
                <a:hlinkClick r:id="rId8">
                  <a:extLst>
                    <a:ext uri="{A12FA001-AC4F-418D-AE19-62706E023703}">
                      <ahyp:hlinkClr val="tx"/>
                    </a:ext>
                  </a:extLst>
                </a:hlinkClick>
              </a:rPr>
              <a:t>Ubuntu</a:t>
            </a:r>
            <a:r>
              <a:rPr lang="ru" sz="1200">
                <a:solidFill>
                  <a:srgbClr val="111111"/>
                </a:solidFill>
                <a:highlight>
                  <a:srgbClr val="FFFFFF"/>
                </a:highlight>
              </a:rPr>
              <a:t> и др.), </a:t>
            </a:r>
            <a:endParaRPr sz="1200">
              <a:solidFill>
                <a:srgbClr val="111111"/>
              </a:solidFill>
              <a:highlight>
                <a:srgbClr val="FFFFFF"/>
              </a:highlight>
            </a:endParaRPr>
          </a:p>
          <a:p>
            <a:pPr indent="-304800" lvl="0" marL="457200" rtl="0" algn="l">
              <a:lnSpc>
                <a:spcPct val="115000"/>
              </a:lnSpc>
              <a:spcBef>
                <a:spcPts val="0"/>
              </a:spcBef>
              <a:spcAft>
                <a:spcPts val="0"/>
              </a:spcAft>
              <a:buSzPts val="1200"/>
              <a:buChar char="●"/>
            </a:pPr>
            <a:r>
              <a:rPr lang="ru" sz="1200">
                <a:solidFill>
                  <a:srgbClr val="111111"/>
                </a:solidFill>
                <a:highlight>
                  <a:srgbClr val="FFFFFF"/>
                </a:highlight>
              </a:rPr>
              <a:t>усилиями добровольцев (</a:t>
            </a:r>
            <a:r>
              <a:rPr lang="ru" sz="1200">
                <a:solidFill>
                  <a:srgbClr val="548EAA"/>
                </a:solidFill>
                <a:highlight>
                  <a:srgbClr val="FFFFFF"/>
                </a:highlight>
                <a:uFill>
                  <a:noFill/>
                </a:uFill>
                <a:hlinkClick r:id="rId9">
                  <a:extLst>
                    <a:ext uri="{A12FA001-AC4F-418D-AE19-62706E023703}">
                      <ahyp:hlinkClr val="tx"/>
                    </a:ext>
                  </a:extLst>
                </a:hlinkClick>
              </a:rPr>
              <a:t>Debian</a:t>
            </a:r>
            <a:r>
              <a:rPr lang="ru" sz="1200">
                <a:solidFill>
                  <a:srgbClr val="111111"/>
                </a:solidFill>
                <a:highlight>
                  <a:srgbClr val="FFFFFF"/>
                </a:highlight>
              </a:rPr>
              <a:t>, </a:t>
            </a:r>
            <a:r>
              <a:rPr lang="ru" sz="1200">
                <a:solidFill>
                  <a:srgbClr val="548EAA"/>
                </a:solidFill>
                <a:highlight>
                  <a:srgbClr val="FFFFFF"/>
                </a:highlight>
                <a:uFill>
                  <a:noFill/>
                </a:uFill>
                <a:hlinkClick r:id="rId10">
                  <a:extLst>
                    <a:ext uri="{A12FA001-AC4F-418D-AE19-62706E023703}">
                      <ahyp:hlinkClr val="tx"/>
                    </a:ext>
                  </a:extLst>
                </a:hlinkClick>
              </a:rPr>
              <a:t>Slackware</a:t>
            </a:r>
            <a:r>
              <a:rPr lang="ru" sz="1200">
                <a:solidFill>
                  <a:srgbClr val="111111"/>
                </a:solidFill>
                <a:highlight>
                  <a:srgbClr val="FFFFFF"/>
                </a:highlight>
              </a:rPr>
              <a:t>, </a:t>
            </a:r>
            <a:r>
              <a:rPr lang="ru" sz="1200">
                <a:solidFill>
                  <a:srgbClr val="548EAA"/>
                </a:solidFill>
                <a:highlight>
                  <a:srgbClr val="FFFFFF"/>
                </a:highlight>
                <a:uFill>
                  <a:noFill/>
                </a:uFill>
                <a:hlinkClick r:id="rId11">
                  <a:extLst>
                    <a:ext uri="{A12FA001-AC4F-418D-AE19-62706E023703}">
                      <ahyp:hlinkClr val="tx"/>
                    </a:ext>
                  </a:extLst>
                </a:hlinkClick>
              </a:rPr>
              <a:t>Gentoo</a:t>
            </a:r>
            <a:r>
              <a:rPr lang="ru" sz="1200">
                <a:solidFill>
                  <a:srgbClr val="111111"/>
                </a:solidFill>
                <a:highlight>
                  <a:srgbClr val="FFFFFF"/>
                </a:highlight>
              </a:rPr>
              <a:t>, </a:t>
            </a:r>
            <a:r>
              <a:rPr lang="ru" sz="1200">
                <a:solidFill>
                  <a:srgbClr val="548EAA"/>
                </a:solidFill>
                <a:highlight>
                  <a:srgbClr val="FFFFFF"/>
                </a:highlight>
                <a:uFill>
                  <a:noFill/>
                </a:uFill>
                <a:hlinkClick r:id="rId12">
                  <a:extLst>
                    <a:ext uri="{A12FA001-AC4F-418D-AE19-62706E023703}">
                      <ahyp:hlinkClr val="tx"/>
                    </a:ext>
                  </a:extLst>
                </a:hlinkClick>
              </a:rPr>
              <a:t>ArchLinux</a:t>
            </a:r>
            <a:r>
              <a:rPr lang="ru" sz="1200">
                <a:solidFill>
                  <a:srgbClr val="111111"/>
                </a:solidFill>
                <a:highlight>
                  <a:srgbClr val="FFFFFF"/>
                </a:highlight>
              </a:rPr>
              <a:t> и др.)</a:t>
            </a:r>
            <a:endParaRPr sz="1200">
              <a:solidFill>
                <a:srgbClr val="11111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Что такое Linux?</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Дерево семейства ОС Linux на 2021 год.</a:t>
            </a:r>
            <a:endParaRPr/>
          </a:p>
          <a:p>
            <a:pPr indent="0" lvl="0" marL="0" rtl="0" algn="l">
              <a:lnSpc>
                <a:spcPct val="115000"/>
              </a:lnSpc>
              <a:spcBef>
                <a:spcPts val="1200"/>
              </a:spcBef>
              <a:spcAft>
                <a:spcPts val="1200"/>
              </a:spcAft>
              <a:buSzPts val="1800"/>
              <a:buNone/>
            </a:pPr>
            <a:r>
              <a:rPr lang="ru"/>
              <a:t>Более читаемая </a:t>
            </a:r>
            <a:r>
              <a:rPr lang="ru" u="sng">
                <a:solidFill>
                  <a:schemeClr val="hlink"/>
                </a:solidFill>
                <a:hlinkClick r:id="rId3"/>
              </a:rPr>
              <a:t>версия</a:t>
            </a:r>
            <a:endParaRPr/>
          </a:p>
        </p:txBody>
      </p:sp>
      <p:pic>
        <p:nvPicPr>
          <p:cNvPr id="74" name="Google Shape;74;p4"/>
          <p:cNvPicPr preferRelativeResize="0"/>
          <p:nvPr/>
        </p:nvPicPr>
        <p:blipFill rotWithShape="1">
          <a:blip r:embed="rId4">
            <a:alphaModFix/>
          </a:blip>
          <a:srcRect b="0" l="0" r="0" t="0"/>
          <a:stretch/>
        </p:blipFill>
        <p:spPr>
          <a:xfrm>
            <a:off x="5873900" y="1048325"/>
            <a:ext cx="1505725" cy="3624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Краткая история</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rgbClr val="2C3142"/>
              </a:buClr>
              <a:buSzPts val="1350"/>
              <a:buChar char="●"/>
            </a:pPr>
            <a:r>
              <a:rPr lang="ru" sz="1350">
                <a:solidFill>
                  <a:srgbClr val="2C3142"/>
                </a:solidFill>
              </a:rPr>
              <a:t>1969 - выпущена ОС UNIX, проприетарная</a:t>
            </a:r>
            <a:br>
              <a:rPr lang="ru" sz="1350">
                <a:solidFill>
                  <a:srgbClr val="2C3142"/>
                </a:solidFill>
              </a:rPr>
            </a:br>
            <a:r>
              <a:rPr lang="ru" sz="1350">
                <a:solidFill>
                  <a:srgbClr val="2C3142"/>
                </a:solidFill>
              </a:rPr>
              <a:t>стоимость - $40000 / лицензия</a:t>
            </a:r>
            <a:br>
              <a:rPr lang="ru" sz="1350">
                <a:solidFill>
                  <a:srgbClr val="2C3142"/>
                </a:solidFill>
              </a:rPr>
            </a:br>
            <a:r>
              <a:rPr lang="ru" sz="1350">
                <a:solidFill>
                  <a:srgbClr val="2C3142"/>
                </a:solidFill>
              </a:rPr>
              <a:t>Ричард Столлман начинает работу над проектом GNU</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lang="ru" sz="1350">
                <a:solidFill>
                  <a:srgbClr val="2C3142"/>
                </a:solidFill>
              </a:rPr>
              <a:t>1990 - написано большинство компонентов:</a:t>
            </a:r>
            <a:br>
              <a:rPr lang="ru" sz="1350">
                <a:solidFill>
                  <a:srgbClr val="2C3142"/>
                </a:solidFill>
              </a:rPr>
            </a:br>
            <a:r>
              <a:rPr lang="ru" sz="1350">
                <a:solidFill>
                  <a:srgbClr val="2C3142"/>
                </a:solidFill>
              </a:rPr>
              <a:t>bash, компиляторы, текстовый редактор и т.д</a:t>
            </a:r>
            <a:br>
              <a:rPr lang="ru" sz="1350">
                <a:solidFill>
                  <a:srgbClr val="2C3142"/>
                </a:solidFill>
              </a:rPr>
            </a:br>
            <a:r>
              <a:rPr lang="ru" sz="1350" u="sng">
                <a:solidFill>
                  <a:srgbClr val="2C3142"/>
                </a:solidFill>
              </a:rPr>
              <a:t>не хватает лишь ядра</a:t>
            </a:r>
            <a:endParaRPr sz="1350" u="sng">
              <a:solidFill>
                <a:srgbClr val="2C3142"/>
              </a:solidFill>
            </a:endParaRPr>
          </a:p>
        </p:txBody>
      </p:sp>
      <p:pic>
        <p:nvPicPr>
          <p:cNvPr id="81" name="Google Shape;81;p5"/>
          <p:cNvPicPr preferRelativeResize="0"/>
          <p:nvPr/>
        </p:nvPicPr>
        <p:blipFill rotWithShape="1">
          <a:blip r:embed="rId3">
            <a:alphaModFix/>
          </a:blip>
          <a:srcRect b="0" l="7990" r="9035" t="0"/>
          <a:stretch/>
        </p:blipFill>
        <p:spPr>
          <a:xfrm>
            <a:off x="5464475" y="1269900"/>
            <a:ext cx="3319400" cy="300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Краткая история</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1350">
                <a:solidFill>
                  <a:srgbClr val="2C3142"/>
                </a:solidFill>
              </a:rPr>
              <a:t>Первый разработчик и создатель - </a:t>
            </a:r>
            <a:r>
              <a:rPr b="1" lang="ru" sz="1350">
                <a:solidFill>
                  <a:srgbClr val="2C3142"/>
                </a:solidFill>
              </a:rPr>
              <a:t>Линус Торвальдс</a:t>
            </a:r>
            <a:r>
              <a:rPr lang="ru" sz="1350">
                <a:solidFill>
                  <a:srgbClr val="2C3142"/>
                </a:solidFill>
              </a:rPr>
              <a:t>.</a:t>
            </a:r>
            <a:br>
              <a:rPr lang="ru" sz="1350">
                <a:solidFill>
                  <a:srgbClr val="2C3142"/>
                </a:solidFill>
              </a:rPr>
            </a:br>
            <a:r>
              <a:rPr lang="ru" sz="1350">
                <a:solidFill>
                  <a:srgbClr val="2C3142"/>
                </a:solidFill>
              </a:rPr>
              <a:t>1991 - начало работы над собственной ОС.</a:t>
            </a:r>
            <a:br>
              <a:rPr lang="ru" sz="1350">
                <a:solidFill>
                  <a:srgbClr val="2C3142"/>
                </a:solidFill>
              </a:rPr>
            </a:br>
            <a:r>
              <a:rPr lang="ru" sz="1350">
                <a:solidFill>
                  <a:srgbClr val="2C3142"/>
                </a:solidFill>
              </a:rPr>
              <a:t>1994 - первая версия, доступная для скачивания</a:t>
            </a:r>
            <a:endParaRPr sz="1350">
              <a:solidFill>
                <a:srgbClr val="2C3142"/>
              </a:solidFill>
            </a:endParaRPr>
          </a:p>
          <a:p>
            <a:pPr indent="0" lvl="0" marL="0" rtl="0" algn="l">
              <a:lnSpc>
                <a:spcPct val="115000"/>
              </a:lnSpc>
              <a:spcBef>
                <a:spcPts val="0"/>
              </a:spcBef>
              <a:spcAft>
                <a:spcPts val="0"/>
              </a:spcAft>
              <a:buSzPts val="1800"/>
              <a:buNone/>
            </a:pPr>
            <a:r>
              <a:t/>
            </a:r>
            <a:endParaRPr sz="1350">
              <a:solidFill>
                <a:srgbClr val="2C3142"/>
              </a:solidFill>
            </a:endParaRPr>
          </a:p>
          <a:p>
            <a:pPr indent="0" lvl="0" marL="0" rtl="0" algn="l">
              <a:lnSpc>
                <a:spcPct val="115000"/>
              </a:lnSpc>
              <a:spcBef>
                <a:spcPts val="0"/>
              </a:spcBef>
              <a:spcAft>
                <a:spcPts val="0"/>
              </a:spcAft>
              <a:buSzPts val="1800"/>
              <a:buNone/>
            </a:pPr>
            <a:r>
              <a:rPr lang="ru" sz="1350">
                <a:solidFill>
                  <a:srgbClr val="2C3142"/>
                </a:solidFill>
              </a:rPr>
              <a:t>Широкое распространение - через 10 лет.</a:t>
            </a:r>
            <a:endParaRPr sz="1350">
              <a:solidFill>
                <a:srgbClr val="2C3142"/>
              </a:solidFill>
            </a:endParaRPr>
          </a:p>
          <a:p>
            <a:pPr indent="0" lvl="0" marL="0" rtl="0" algn="l">
              <a:lnSpc>
                <a:spcPct val="115000"/>
              </a:lnSpc>
              <a:spcBef>
                <a:spcPts val="0"/>
              </a:spcBef>
              <a:spcAft>
                <a:spcPts val="0"/>
              </a:spcAft>
              <a:buSzPts val="1800"/>
              <a:buNone/>
            </a:pPr>
            <a:r>
              <a:rPr lang="ru" sz="1350">
                <a:solidFill>
                  <a:srgbClr val="2C3142"/>
                </a:solidFill>
              </a:rPr>
              <a:t>Сообщество подхватило идею свободного ПО,</a:t>
            </a:r>
            <a:endParaRPr sz="1350">
              <a:solidFill>
                <a:srgbClr val="2C3142"/>
              </a:solidFill>
            </a:endParaRPr>
          </a:p>
          <a:p>
            <a:pPr indent="0" lvl="0" marL="0" rtl="0" algn="l">
              <a:lnSpc>
                <a:spcPct val="115000"/>
              </a:lnSpc>
              <a:spcBef>
                <a:spcPts val="0"/>
              </a:spcBef>
              <a:spcAft>
                <a:spcPts val="0"/>
              </a:spcAft>
              <a:buSzPts val="1800"/>
              <a:buNone/>
            </a:pPr>
            <a:r>
              <a:rPr lang="ru" sz="1350">
                <a:solidFill>
                  <a:srgbClr val="2C3142"/>
                </a:solidFill>
              </a:rPr>
              <a:t>специалисты стали помогать развивать проект.</a:t>
            </a:r>
            <a:endParaRPr sz="1350">
              <a:solidFill>
                <a:srgbClr val="2C3142"/>
              </a:solidFill>
            </a:endParaRPr>
          </a:p>
          <a:p>
            <a:pPr indent="0" lvl="0" marL="0" rtl="0" algn="l">
              <a:lnSpc>
                <a:spcPct val="115000"/>
              </a:lnSpc>
              <a:spcBef>
                <a:spcPts val="0"/>
              </a:spcBef>
              <a:spcAft>
                <a:spcPts val="0"/>
              </a:spcAft>
              <a:buSzPts val="1800"/>
              <a:buNone/>
            </a:pPr>
            <a:r>
              <a:t/>
            </a:r>
            <a:endParaRPr sz="1350">
              <a:solidFill>
                <a:srgbClr val="2C3142"/>
              </a:solidFill>
            </a:endParaRPr>
          </a:p>
          <a:p>
            <a:pPr indent="0" lvl="0" marL="0" rtl="0" algn="l">
              <a:lnSpc>
                <a:spcPct val="115000"/>
              </a:lnSpc>
              <a:spcBef>
                <a:spcPts val="0"/>
              </a:spcBef>
              <a:spcAft>
                <a:spcPts val="0"/>
              </a:spcAft>
              <a:buSzPts val="1800"/>
              <a:buNone/>
            </a:pPr>
            <a:r>
              <a:rPr lang="ru" sz="1350">
                <a:solidFill>
                  <a:srgbClr val="2C3142"/>
                </a:solidFill>
              </a:rPr>
              <a:t>Подробная история рассказана по </a:t>
            </a:r>
            <a:r>
              <a:rPr lang="ru" sz="1350" u="sng">
                <a:solidFill>
                  <a:schemeClr val="hlink"/>
                </a:solidFill>
                <a:hlinkClick r:id="rId3"/>
              </a:rPr>
              <a:t>ссылке</a:t>
            </a:r>
            <a:r>
              <a:rPr lang="ru" sz="1350">
                <a:solidFill>
                  <a:srgbClr val="2C3142"/>
                </a:solidFill>
              </a:rPr>
              <a:t>.</a:t>
            </a:r>
            <a:endParaRPr sz="1350">
              <a:solidFill>
                <a:srgbClr val="2C3142"/>
              </a:solidFill>
            </a:endParaRPr>
          </a:p>
          <a:p>
            <a:pPr indent="0" lvl="0" marL="0" rtl="0" algn="l">
              <a:lnSpc>
                <a:spcPct val="115000"/>
              </a:lnSpc>
              <a:spcBef>
                <a:spcPts val="0"/>
              </a:spcBef>
              <a:spcAft>
                <a:spcPts val="0"/>
              </a:spcAft>
              <a:buSzPts val="1800"/>
              <a:buNone/>
            </a:pPr>
            <a:r>
              <a:t/>
            </a:r>
            <a:endParaRPr sz="1350">
              <a:solidFill>
                <a:srgbClr val="2C3142"/>
              </a:solidFill>
            </a:endParaRPr>
          </a:p>
          <a:p>
            <a:pPr indent="0" lvl="0" marL="0" rtl="0" algn="l">
              <a:lnSpc>
                <a:spcPct val="115000"/>
              </a:lnSpc>
              <a:spcBef>
                <a:spcPts val="0"/>
              </a:spcBef>
              <a:spcAft>
                <a:spcPts val="0"/>
              </a:spcAft>
              <a:buSzPts val="1800"/>
              <a:buNone/>
            </a:pPr>
            <a:r>
              <a:rPr lang="ru" sz="1350">
                <a:solidFill>
                  <a:srgbClr val="2C3142"/>
                </a:solidFill>
              </a:rPr>
              <a:t>P.S. </a:t>
            </a:r>
            <a:r>
              <a:rPr lang="ru" sz="1350" u="sng">
                <a:solidFill>
                  <a:schemeClr val="hlink"/>
                </a:solidFill>
                <a:hlinkClick r:id="rId4"/>
              </a:rPr>
              <a:t>Контекст фотографии</a:t>
            </a:r>
            <a:r>
              <a:rPr lang="ru" sz="1350">
                <a:solidFill>
                  <a:srgbClr val="2C3142"/>
                </a:solidFill>
              </a:rPr>
              <a:t> (англ.)</a:t>
            </a:r>
            <a:endParaRPr sz="1350">
              <a:solidFill>
                <a:srgbClr val="2C3142"/>
              </a:solidFill>
            </a:endParaRPr>
          </a:p>
          <a:p>
            <a:pPr indent="0" lvl="0" marL="0" rtl="0" algn="l">
              <a:lnSpc>
                <a:spcPct val="115000"/>
              </a:lnSpc>
              <a:spcBef>
                <a:spcPts val="0"/>
              </a:spcBef>
              <a:spcAft>
                <a:spcPts val="1200"/>
              </a:spcAft>
              <a:buSzPts val="1800"/>
              <a:buNone/>
            </a:pPr>
            <a:r>
              <a:t/>
            </a:r>
            <a:endParaRPr/>
          </a:p>
        </p:txBody>
      </p:sp>
      <p:pic>
        <p:nvPicPr>
          <p:cNvPr id="88" name="Google Shape;88;p6"/>
          <p:cNvPicPr preferRelativeResize="0"/>
          <p:nvPr/>
        </p:nvPicPr>
        <p:blipFill rotWithShape="1">
          <a:blip r:embed="rId5">
            <a:alphaModFix/>
          </a:blip>
          <a:srcRect b="0" l="29021" r="10704" t="0"/>
          <a:stretch/>
        </p:blipFill>
        <p:spPr>
          <a:xfrm>
            <a:off x="5010425" y="1017725"/>
            <a:ext cx="3624700" cy="3382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Где используется Linux?</a:t>
            </a:r>
            <a:endParaRPr/>
          </a:p>
        </p:txBody>
      </p:sp>
      <p:sp>
        <p:nvSpPr>
          <p:cNvPr id="94" name="Google Shape;9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Веб-серверы</a:t>
            </a:r>
            <a:r>
              <a:rPr lang="ru" sz="1350">
                <a:solidFill>
                  <a:srgbClr val="2C3142"/>
                </a:solidFill>
              </a:rPr>
              <a:t> - на Linux-серверах развернуты 75% сайтов</a:t>
            </a:r>
            <a:endParaRPr sz="1350">
              <a:solidFill>
                <a:srgbClr val="2C3142"/>
              </a:solidFill>
            </a:endParaRPr>
          </a:p>
          <a:p>
            <a:pPr indent="0" lvl="0" marL="457200" rtl="0" algn="l">
              <a:lnSpc>
                <a:spcPct val="115000"/>
              </a:lnSpc>
              <a:spcBef>
                <a:spcPts val="0"/>
              </a:spcBef>
              <a:spcAft>
                <a:spcPts val="0"/>
              </a:spcAft>
              <a:buSzPts val="1800"/>
              <a:buNone/>
            </a:pPr>
            <a:r>
              <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Мобильные устройства</a:t>
            </a:r>
            <a:r>
              <a:rPr lang="ru" sz="1350">
                <a:solidFill>
                  <a:srgbClr val="2C3142"/>
                </a:solidFill>
              </a:rPr>
              <a:t> - ОС Android работает на ядре Linux</a:t>
            </a:r>
            <a:endParaRPr sz="1350">
              <a:solidFill>
                <a:srgbClr val="2C3142"/>
              </a:solidFill>
            </a:endParaRPr>
          </a:p>
          <a:p>
            <a:pPr indent="0" lvl="0" marL="457200" rtl="0" algn="l">
              <a:lnSpc>
                <a:spcPct val="115000"/>
              </a:lnSpc>
              <a:spcBef>
                <a:spcPts val="0"/>
              </a:spcBef>
              <a:spcAft>
                <a:spcPts val="0"/>
              </a:spcAft>
              <a:buSzPts val="1800"/>
              <a:buNone/>
            </a:pPr>
            <a:r>
              <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Суперкомпьютеры</a:t>
            </a:r>
            <a:r>
              <a:rPr lang="ru" sz="1350">
                <a:solidFill>
                  <a:srgbClr val="2C3142"/>
                </a:solidFill>
              </a:rPr>
              <a:t> - уникальны, для многих требуется особая ОС под конкретные задачи. Из-за исходного кода разработчики могут видоизменять ОС под свои нужды</a:t>
            </a:r>
            <a:endParaRPr sz="1350">
              <a:solidFill>
                <a:srgbClr val="2C3142"/>
              </a:solidFill>
            </a:endParaRPr>
          </a:p>
          <a:p>
            <a:pPr indent="0" lvl="0" marL="457200" rtl="0" algn="l">
              <a:lnSpc>
                <a:spcPct val="115000"/>
              </a:lnSpc>
              <a:spcBef>
                <a:spcPts val="0"/>
              </a:spcBef>
              <a:spcAft>
                <a:spcPts val="0"/>
              </a:spcAft>
              <a:buSzPts val="1800"/>
              <a:buNone/>
            </a:pPr>
            <a:r>
              <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Игровые консоли</a:t>
            </a:r>
            <a:r>
              <a:rPr lang="ru" sz="1350">
                <a:solidFill>
                  <a:srgbClr val="2C3142"/>
                </a:solidFill>
              </a:rPr>
              <a:t> - Steam разрабатывает операционную систему SteamOS</a:t>
            </a:r>
            <a:endParaRPr sz="1350">
              <a:solidFill>
                <a:srgbClr val="2C3142"/>
              </a:solidFill>
            </a:endParaRPr>
          </a:p>
          <a:p>
            <a:pPr indent="0" lvl="0" marL="457200" rtl="0" algn="l">
              <a:lnSpc>
                <a:spcPct val="115000"/>
              </a:lnSpc>
              <a:spcBef>
                <a:spcPts val="0"/>
              </a:spcBef>
              <a:spcAft>
                <a:spcPts val="0"/>
              </a:spcAft>
              <a:buSzPts val="1800"/>
              <a:buNone/>
            </a:pPr>
            <a:r>
              <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Устройства IoT и умная техника</a:t>
            </a:r>
            <a:r>
              <a:rPr lang="ru" sz="1350">
                <a:solidFill>
                  <a:srgbClr val="2C3142"/>
                </a:solidFill>
              </a:rPr>
              <a:t> - многие из них созданы на основе Linux</a:t>
            </a:r>
            <a:endParaRPr sz="1350">
              <a:solidFill>
                <a:srgbClr val="2C3142"/>
              </a:solidFill>
            </a:endParaRPr>
          </a:p>
          <a:p>
            <a:pPr indent="0" lvl="0" marL="457200" rtl="0" algn="l">
              <a:lnSpc>
                <a:spcPct val="115000"/>
              </a:lnSpc>
              <a:spcBef>
                <a:spcPts val="0"/>
              </a:spcBef>
              <a:spcAft>
                <a:spcPts val="0"/>
              </a:spcAft>
              <a:buSzPts val="1800"/>
              <a:buNone/>
            </a:pPr>
            <a:r>
              <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Авиация и транспорт</a:t>
            </a:r>
            <a:r>
              <a:rPr lang="ru" sz="1350">
                <a:solidFill>
                  <a:srgbClr val="2C3142"/>
                </a:solidFill>
              </a:rPr>
              <a:t> - ПО для отслеживания трафика в США и администрация авиации, встроенных компьютеры Tesla и машинах с автопилотами Google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Бесплатное использование</a:t>
            </a:r>
            <a:r>
              <a:rPr lang="ru" sz="1350">
                <a:solidFill>
                  <a:srgbClr val="2C3142"/>
                </a:solidFill>
              </a:rPr>
              <a:t> - большинство ОС Linux и программ распространяются абсолютно бесплатно (без йо-хо-хо!)</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Открытый исходный код системы/программы</a:t>
            </a:r>
            <a:r>
              <a:rPr lang="ru" sz="1350">
                <a:solidFill>
                  <a:srgbClr val="2C3142"/>
                </a:solidFill>
              </a:rPr>
              <a:t> - можно изучать его, изменять, распространять и публиковать изменения в соответствии с лицензией.</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Актуальность и производительность</a:t>
            </a:r>
            <a:r>
              <a:rPr lang="ru" sz="1350">
                <a:solidFill>
                  <a:srgbClr val="2C3142"/>
                </a:solidFill>
              </a:rPr>
              <a:t> - более надежны* в сравнении с Windows, производительность не меняется со временем.</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Безопасность</a:t>
            </a:r>
            <a:r>
              <a:rPr lang="ru" sz="1350">
                <a:solidFill>
                  <a:srgbClr val="2C3142"/>
                </a:solidFill>
              </a:rPr>
              <a:t> - имеются разные параметры безопасности и защиты от вирусов и сбоев. Защита — не на 100%, но менее уязвима, чем другие.</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Универсальность</a:t>
            </a:r>
            <a:r>
              <a:rPr lang="ru" sz="1350">
                <a:solidFill>
                  <a:srgbClr val="2C3142"/>
                </a:solidFill>
              </a:rPr>
              <a:t> - поддержка практически всех ЯП: Java, C/C++, Python, Ruby, C# и другие. Менеджер пакетов поможет с установкой и обновлением.</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Дистрибутивы</a:t>
            </a:r>
            <a:r>
              <a:rPr lang="ru" sz="1350">
                <a:solidFill>
                  <a:srgbClr val="2C3142"/>
                </a:solidFill>
              </a:rPr>
              <a:t> - много модификаций, точно найдешь свое</a:t>
            </a: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Установка ПО из репозитория</a:t>
            </a:r>
            <a:r>
              <a:rPr lang="ru" sz="1350">
                <a:solidFill>
                  <a:srgbClr val="2C3142"/>
                </a:solidFill>
              </a:rPr>
              <a:t> - удобно, быстро, безопасно устанавливать программы.</a:t>
            </a:r>
            <a:endParaRPr sz="1350">
              <a:solidFill>
                <a:srgbClr val="2C3142"/>
              </a:solidFill>
            </a:endParaRPr>
          </a:p>
          <a:p>
            <a:pPr indent="0" lvl="0" marL="0" rtl="0" algn="l">
              <a:lnSpc>
                <a:spcPct val="115000"/>
              </a:lnSpc>
              <a:spcBef>
                <a:spcPts val="400"/>
              </a:spcBef>
              <a:spcAft>
                <a:spcPts val="1200"/>
              </a:spcAft>
              <a:buSzPts val="1800"/>
              <a:buNone/>
            </a:pPr>
            <a:r>
              <a:t/>
            </a:r>
            <a:endParaRPr/>
          </a:p>
        </p:txBody>
      </p:sp>
      <p:sp>
        <p:nvSpPr>
          <p:cNvPr id="100" name="Google Shape;10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Преимущества Linux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Сложности с освоением</a:t>
            </a:r>
            <a:r>
              <a:rPr lang="ru" sz="1350">
                <a:solidFill>
                  <a:srgbClr val="2C3142"/>
                </a:solidFill>
              </a:rPr>
              <a:t> - новый интерфейс, нужно привыкать</a:t>
            </a:r>
            <a:br>
              <a:rPr lang="ru" sz="1350">
                <a:solidFill>
                  <a:srgbClr val="2C3142"/>
                </a:solidFill>
              </a:rPr>
            </a:br>
            <a:endParaRPr b="1"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Терминал</a:t>
            </a:r>
            <a:r>
              <a:rPr lang="ru" sz="1350">
                <a:solidFill>
                  <a:srgbClr val="2C3142"/>
                </a:solidFill>
              </a:rPr>
              <a:t> - с ним рано или поздно придется столкнуться*</a:t>
            </a:r>
            <a:br>
              <a:rPr lang="ru" sz="1350">
                <a:solidFill>
                  <a:srgbClr val="2C3142"/>
                </a:solidFill>
              </a:rPr>
            </a:b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Требование прав доступа</a:t>
            </a:r>
            <a:r>
              <a:rPr lang="ru" sz="1350">
                <a:solidFill>
                  <a:srgbClr val="2C3142"/>
                </a:solidFill>
              </a:rPr>
              <a:t> - побочный эффект безопасности, придется вводить пароль по несколько раз в сутки</a:t>
            </a:r>
            <a:br>
              <a:rPr lang="ru" sz="1350">
                <a:solidFill>
                  <a:srgbClr val="2C3142"/>
                </a:solidFill>
              </a:rPr>
            </a:br>
            <a:endParaRPr sz="1350">
              <a:solidFill>
                <a:srgbClr val="2C3142"/>
              </a:solidFill>
            </a:endParaRPr>
          </a:p>
          <a:p>
            <a:pPr indent="-314325" lvl="0" marL="457200" rtl="0" algn="l">
              <a:lnSpc>
                <a:spcPct val="115000"/>
              </a:lnSpc>
              <a:spcBef>
                <a:spcPts val="0"/>
              </a:spcBef>
              <a:spcAft>
                <a:spcPts val="0"/>
              </a:spcAft>
              <a:buClr>
                <a:srgbClr val="2C3142"/>
              </a:buClr>
              <a:buSzPts val="1350"/>
              <a:buChar char="●"/>
            </a:pPr>
            <a:r>
              <a:rPr b="1" lang="ru" sz="1350">
                <a:solidFill>
                  <a:srgbClr val="2C3142"/>
                </a:solidFill>
              </a:rPr>
              <a:t>Малое количество совместимых игр и программ</a:t>
            </a:r>
            <a:r>
              <a:rPr lang="ru" sz="1350">
                <a:solidFill>
                  <a:srgbClr val="2C3142"/>
                </a:solidFill>
              </a:rPr>
              <a:t> - многие компании не заинтересованы в Linux</a:t>
            </a:r>
            <a:endParaRPr sz="1350">
              <a:solidFill>
                <a:srgbClr val="2C3142"/>
              </a:solidFill>
            </a:endParaRPr>
          </a:p>
          <a:p>
            <a:pPr indent="0" lvl="0" marL="0" rtl="0" algn="l">
              <a:lnSpc>
                <a:spcPct val="115000"/>
              </a:lnSpc>
              <a:spcBef>
                <a:spcPts val="0"/>
              </a:spcBef>
              <a:spcAft>
                <a:spcPts val="0"/>
              </a:spcAft>
              <a:buSzPts val="1800"/>
              <a:buNone/>
            </a:pPr>
            <a:r>
              <a:t/>
            </a:r>
            <a:endParaRPr b="1" sz="1350">
              <a:solidFill>
                <a:srgbClr val="2C3142"/>
              </a:solidFill>
            </a:endParaRPr>
          </a:p>
          <a:p>
            <a:pPr indent="0" lvl="0" marL="0" rtl="0" algn="l">
              <a:lnSpc>
                <a:spcPct val="115000"/>
              </a:lnSpc>
              <a:spcBef>
                <a:spcPts val="0"/>
              </a:spcBef>
              <a:spcAft>
                <a:spcPts val="1200"/>
              </a:spcAft>
              <a:buSzPts val="1800"/>
              <a:buNone/>
            </a:pPr>
            <a:r>
              <a:t/>
            </a:r>
            <a:endParaRPr/>
          </a:p>
        </p:txBody>
      </p:sp>
      <p:sp>
        <p:nvSpPr>
          <p:cNvPr id="106" name="Google Shape;10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Недостатки Linux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