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4nCXOP5Hy/OqVg4ZOrP8d7O4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4ed965b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84ed965b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4ed965b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84ed965b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4ed965b0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84ed965b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4ed965b0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84ed965b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4ed965b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84ed965b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4ed965b0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84ed965b0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4ed965b0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84ed965b0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4ed965b0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84ed965b0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4ed965b0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84ed965b0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4ed965b0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84ed965b0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4ed965b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84ed965b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4ed965b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84ed965b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4ed965b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84ed965b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4ed965b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84ed965b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4ed965b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84ed965b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4ed965b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84ed965b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abr.com/ru/post/435546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tmux/tmux/wiki" TargetMode="External"/><Relationship Id="rId4" Type="http://schemas.openxmlformats.org/officeDocument/2006/relationships/hyperlink" Target="https://gist.github.com/MohamedAlaa/2961058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n.wikipedia.org/wiki/List_of_version-control_software" TargetMode="External"/><Relationship Id="rId4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raining.github.com/downloads/ru/github-git-cheat-sheet/" TargetMode="External"/><Relationship Id="rId4" Type="http://schemas.openxmlformats.org/officeDocument/2006/relationships/hyperlink" Target="https://learngitbranching.js.org/" TargetMode="External"/><Relationship Id="rId5" Type="http://schemas.openxmlformats.org/officeDocument/2006/relationships/hyperlink" Target="https://stevebennett.me/2012/02/24/10-things-i-hate-about-gi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utty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SSH. VCS. tmux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ТПОС-2022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4ed965b04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Ключи</a:t>
            </a:r>
            <a:endParaRPr/>
          </a:p>
        </p:txBody>
      </p:sp>
      <p:sp>
        <p:nvSpPr>
          <p:cNvPr id="108" name="Google Shape;108;g284ed965b04_0_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добавить публичный ключ на сервер?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долгий путь - скопировать публичный ключ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~/.ssh/authorized_keys</a:t>
            </a:r>
            <a:r>
              <a:rPr lang="ru"/>
              <a:t> на сервер - в одну строчку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короткий путь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ssh-copy-id -i ~/.ssh/id_rsa.pub &lt;username&gt;@&lt;hostname&gt;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 ваш ключ на сервере!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Achtung!</a:t>
            </a:r>
            <a:r>
              <a:rPr lang="ru"/>
              <a:t> Если у вас много ключей, то по умолчанию ssh попробует все для подключения, сервер может забанить за такое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Useful commands: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ssh-keygen -t ed25519 -C “Comment”</a:t>
            </a:r>
            <a:endParaRPr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0000"/>
              <a:buChar char="●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 -i &lt;path to key&gt; …</a:t>
            </a:r>
            <a:endParaRPr sz="1000">
              <a:solidFill>
                <a:srgbClr val="232629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4ed965b04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Менеджер ключей ssh-agent</a:t>
            </a:r>
            <a:endParaRPr/>
          </a:p>
        </p:txBody>
      </p:sp>
      <p:sp>
        <p:nvSpPr>
          <p:cNvPr id="114" name="Google Shape;114;g284ed965b04_0_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раз вводить пароль от ключа - утомительно, хотим кешировать его в памяти! Поможет ssh-agent!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Проверяем, что еще не запущен: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ps aux | grep ssh-agent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Запускаем в фоне: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eval `ssh-agent`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Добавляем в его память ключ: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ssh-add &lt;путь до ключа&gt;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Можем пользоваться!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Работает до закрытия терминала!</a:t>
            </a:r>
            <a:endParaRPr sz="1000">
              <a:solidFill>
                <a:srgbClr val="232629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4ed965b04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Настройка сервера</a:t>
            </a:r>
            <a:endParaRPr/>
          </a:p>
        </p:txBody>
      </p:sp>
      <p:sp>
        <p:nvSpPr>
          <p:cNvPr id="120" name="Google Shape;120;g284ed965b04_0_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Серверное приложение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sshd</a:t>
            </a:r>
            <a:r>
              <a:rPr lang="ru"/>
              <a:t> (SSH daemon).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Проверить статус -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sudo systemctl status sshd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Файлы серверной части: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/etc/ssh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/etc/ssh/sshd_config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меняете что-то на сервере: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 закрывайте то соединение, через которое вносили изменения - чтобы могли откатиться!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Перезапустите демон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sudo systemctl restart sshd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0000"/>
              <a:buChar char="●"/>
            </a:pPr>
            <a:r>
              <a:rPr lang="ru"/>
              <a:t>Попробуйте подключиться из отдельного окна к серверу</a:t>
            </a:r>
            <a:endParaRPr sz="1000">
              <a:solidFill>
                <a:srgbClr val="232629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Proxy Jump -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 -J bastion.example.com cloud.computer.internal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SOCKS Proxy -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 -D 8888 user@remoteserver</a:t>
            </a:r>
            <a:endParaRPr sz="1600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SSH-туннель -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 -L 9999:127.0.0.1:80 user@remoteserver</a:t>
            </a:r>
            <a:endParaRPr sz="1600">
              <a:solidFill>
                <a:srgbClr val="60A0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Копирование файлов -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scp</a:t>
            </a:r>
            <a:r>
              <a:rPr lang="ru" sz="1600"/>
              <a:t> / </a:t>
            </a:r>
            <a:r>
              <a:rPr lang="ru" sz="1600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rsync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Классная статья по нестандартным применениям ssh на </a:t>
            </a:r>
            <a:r>
              <a:rPr lang="ru" sz="1600" u="sng">
                <a:solidFill>
                  <a:schemeClr val="hlink"/>
                </a:solidFill>
                <a:hlinkClick r:id="rId3"/>
              </a:rPr>
              <a:t>хабре</a:t>
            </a:r>
            <a:endParaRPr sz="1600"/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3776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Дополнительные возможности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4ed965b04_0_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Tmux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4ed965b04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sp>
        <p:nvSpPr>
          <p:cNvPr id="137" name="Google Shape;137;g284ed965b04_0_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Tmux</a:t>
            </a:r>
            <a:r>
              <a:rPr lang="ru" sz="1400">
                <a:solidFill>
                  <a:schemeClr val="dk1"/>
                </a:solidFill>
              </a:rPr>
              <a:t> (terminal multiplexor, произносится как t-max) - инструмент, позволяющий запустить в одном окне сразу несколько терминалов.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Удобства: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несколько терминалов - удобно переключаться, не прерывая выполнение программ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сессии сохраняются при отключении от них (не удалении!)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4ed965b04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pic>
        <p:nvPicPr>
          <p:cNvPr id="143" name="Google Shape;143;g284ed965b0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375" y="1100825"/>
            <a:ext cx="5529251" cy="3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4ed965b04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sp>
        <p:nvSpPr>
          <p:cNvPr id="149" name="Google Shape;149;g284ed965b04_0_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Термины: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сервер - демон, работающий на машине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сессия (session) - набор окон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окно (window) - набор (своего рода “вкладка”) панелей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панель (pane) - область окна, в которой выводится терминал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4ed965b04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pic>
        <p:nvPicPr>
          <p:cNvPr id="155" name="Google Shape;155;g284ed965b04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925" y="1127500"/>
            <a:ext cx="5772150" cy="34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4ed965b04_0_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sp>
        <p:nvSpPr>
          <p:cNvPr id="161" name="Google Shape;161;g284ed965b04_0_79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ru" sz="1400">
                <a:solidFill>
                  <a:schemeClr val="dk1"/>
                </a:solidFill>
              </a:rPr>
              <a:t>Основные комбинации клавиш</a:t>
            </a:r>
            <a:r>
              <a:rPr lang="ru" sz="1400">
                <a:solidFill>
                  <a:schemeClr val="dk1"/>
                </a:solidFill>
              </a:rPr>
              <a:t> - многие начинаются с нажатия bind key (по-умолчанию Ctrl+b), затем нажимаете нужную букву.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1400">
                <a:solidFill>
                  <a:schemeClr val="dk1"/>
                </a:solidFill>
              </a:rPr>
              <a:t>Пример: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d (detach) - отключиться от сессии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c (create) - создать новое окно в сессии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x (kill) - удалить окно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% - разбить окно горизонтально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“ - разбить окно вертикально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p или n - предыдущее или следующее окно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, - переименовать окно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ru" sz="1400">
                <a:solidFill>
                  <a:schemeClr val="dk1"/>
                </a:solidFill>
              </a:rPr>
              <a:t>s - переключить сессию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Remote connection. SSH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4ed965b04_0_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Tmux</a:t>
            </a:r>
            <a:endParaRPr/>
          </a:p>
        </p:txBody>
      </p:sp>
      <p:sp>
        <p:nvSpPr>
          <p:cNvPr id="167" name="Google Shape;167;g284ed965b04_0_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Полезные ресурсы: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Tmux wiki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4"/>
              </a:rPr>
              <a:t>Tmux cheatsheet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Системы контроля версий (VCS)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Система контроля версий</a:t>
            </a:r>
            <a:r>
              <a:rPr lang="ru" sz="1300">
                <a:solidFill>
                  <a:schemeClr val="dk1"/>
                </a:solidFill>
              </a:rPr>
              <a:t> (VCS) - инструмент для отслеживания изменений файлов.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Преимущества VCS: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простота сотрудничества</a:t>
            </a:r>
            <a:r>
              <a:rPr lang="ru" sz="1300">
                <a:solidFill>
                  <a:schemeClr val="dk1"/>
                </a:solidFill>
              </a:rPr>
              <a:t> - легче организовать работу нескольких человек над одним проектом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возможность к откатам</a:t>
            </a:r>
            <a:r>
              <a:rPr lang="ru" sz="1300">
                <a:solidFill>
                  <a:schemeClr val="dk1"/>
                </a:solidFill>
              </a:rPr>
              <a:t> - можно полностью откатить неудачные изменения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отслеживание прогресса выполнения</a:t>
            </a:r>
            <a:r>
              <a:rPr lang="ru" sz="1300">
                <a:solidFill>
                  <a:schemeClr val="dk1"/>
                </a:solidFill>
              </a:rPr>
              <a:t> - можно проследить историю изменений и доработок</a:t>
            </a:r>
            <a:endParaRPr sz="1700">
              <a:solidFill>
                <a:srgbClr val="2C314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Применения VCS: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исходный код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конфигурации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документации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статьи на Вики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</a:rPr>
              <a:t>TL;DR</a:t>
            </a:r>
            <a:r>
              <a:rPr lang="ru" sz="1400">
                <a:solidFill>
                  <a:schemeClr val="dk1"/>
                </a:solidFill>
              </a:rPr>
              <a:t> - VCS хорошо работают с текстовыми данными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Выделяют 2 типа VCS: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централизованные</a:t>
            </a:r>
            <a:r>
              <a:rPr lang="ru" sz="1100">
                <a:solidFill>
                  <a:schemeClr val="dk1"/>
                </a:solidFill>
              </a:rPr>
              <a:t> - все версии файлов хранятся на центральном сервере, у каждого пользователя только нужная версия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децентрализованные</a:t>
            </a:r>
            <a:r>
              <a:rPr lang="ru" sz="1100">
                <a:solidFill>
                  <a:schemeClr val="dk1"/>
                </a:solidFill>
              </a:rPr>
              <a:t> - все версии файлов хранятся как на центральном сервере (серверах), так и у каждого пользователя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rgbClr val="2C3142"/>
              </a:solidFill>
              <a:highlight>
                <a:srgbClr val="FFFFFF"/>
              </a:highlight>
            </a:endParaRPr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125" y="2436025"/>
            <a:ext cx="4707750" cy="24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Основные VCS: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ru" sz="1400">
                <a:solidFill>
                  <a:schemeClr val="dk1"/>
                </a:solidFill>
              </a:rPr>
              <a:t>git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SVN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Mercurial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остальные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8778" y="1017724"/>
            <a:ext cx="4203922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Почему git?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скорость, понятное базовое устройство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децентрализованность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поддержка нелинейного развития репозитория (много параллельных веток)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эффективно работает с огромными проектами (ядро Linux)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удобная работа с ветками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ru" sz="1400">
                <a:solidFill>
                  <a:schemeClr val="dk1"/>
                </a:solidFill>
              </a:rPr>
              <a:t>разработан Линусом “наше всё” Торвальдсом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Системы контроля версий</a:t>
            </a:r>
            <a:endParaRPr/>
          </a:p>
        </p:txBody>
      </p:sp>
      <p:sp>
        <p:nvSpPr>
          <p:cNvPr id="210" name="Google Shape;210;p11"/>
          <p:cNvSpPr txBox="1"/>
          <p:nvPr>
            <p:ph idx="1" type="body"/>
          </p:nvPr>
        </p:nvSpPr>
        <p:spPr>
          <a:xfrm>
            <a:off x="2384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</a:rPr>
              <a:t>Основные команды: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3"/>
              </a:rPr>
              <a:t>cheat sheet</a:t>
            </a:r>
            <a:r>
              <a:rPr lang="ru" sz="1400">
                <a:solidFill>
                  <a:schemeClr val="dk1"/>
                </a:solidFill>
              </a:rPr>
              <a:t> по основным командам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4"/>
              </a:rPr>
              <a:t>интерактивный туториал</a:t>
            </a:r>
            <a:r>
              <a:rPr lang="ru" sz="1400">
                <a:solidFill>
                  <a:schemeClr val="dk1"/>
                </a:solidFill>
              </a:rPr>
              <a:t> по работе с ветками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 u="sng">
                <a:solidFill>
                  <a:schemeClr val="hlink"/>
                </a:solidFill>
                <a:hlinkClick r:id="rId5"/>
              </a:rPr>
              <a:t>критика git</a:t>
            </a:r>
            <a:br>
              <a:rPr lang="ru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4ed965b04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66" name="Google Shape;66;g284ed965b04_0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Классический Shell требует физически быть недалеко от сервера.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быть, если: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серверов много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они далеко друг от друга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доступ затруднен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нужно сделать что-то срочно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наступила пандемия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Удаленный доступ!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4ed965b04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Telnet</a:t>
            </a:r>
            <a:endParaRPr/>
          </a:p>
        </p:txBody>
      </p:sp>
      <p:sp>
        <p:nvSpPr>
          <p:cNvPr id="72" name="Google Shape;72;g284ed965b04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Teletype Over Network (TelNet)</a:t>
            </a:r>
            <a:r>
              <a:rPr lang="ru"/>
              <a:t> - старый (1969) протокол удаленного взаимодействия, клиент-серверный подход.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Одна из первых попыток стандартизации удаленного подключения к системам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Использует TCP порт 23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Очень старый, но все еще иногда используется для связи с текстовыми сервисами (HTTP, SMTP, POP3, IMAP), в основном - проверка связи, но иногда для взаимодействия при отладке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Небезопасный (не поддерживает шифрование), сейчас лучше не использовать без крайней необходимости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Secure Shell (SSH) </a:t>
            </a:r>
            <a:r>
              <a:rPr lang="ru"/>
              <a:t>— протокол для безопасного входа и исполнения команд на удаленных системах. Это самый распространенный способ получения доступа к удаленным серверам Linux.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Преимущества SSH:</a:t>
            </a:r>
            <a:endParaRPr b="1"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легковесный - запускается на практически на всем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безопасный - шифрование “из коробки”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кастомизируемый - можно прикрутить разные компоненты для разных задач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461"/>
              <a:buChar char="●"/>
            </a:pPr>
            <a:r>
              <a:rPr lang="ru"/>
              <a:t>много применений - с его помощью можно решить огромный диапазон задач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4ed965b04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Компоненты</a:t>
            </a:r>
            <a:endParaRPr/>
          </a:p>
        </p:txBody>
      </p:sp>
      <p:sp>
        <p:nvSpPr>
          <p:cNvPr id="84" name="Google Shape;84;g284ed965b04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SSH состоит из двух основных компонент: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клиент (openssh-client, </a:t>
            </a:r>
            <a:r>
              <a:rPr lang="ru" u="sng">
                <a:solidFill>
                  <a:schemeClr val="hlink"/>
                </a:solidFill>
                <a:hlinkClick r:id="rId3"/>
              </a:rPr>
              <a:t>Putty</a:t>
            </a:r>
            <a:r>
              <a:rPr lang="ru"/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сервер (</a:t>
            </a:r>
            <a:r>
              <a:rPr lang="ru"/>
              <a:t>openssh-server</a:t>
            </a:r>
            <a:r>
              <a:rPr lang="ru"/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Установим и попробуем подключиться - ssh &lt;username&gt;@&lt;hostname&gt;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/>
              <a:t>настройка  VirtualBox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4ed965b04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Fingerprint и known_hosts</a:t>
            </a:r>
            <a:endParaRPr/>
          </a:p>
        </p:txBody>
      </p:sp>
      <p:sp>
        <p:nvSpPr>
          <p:cNvPr id="90" name="Google Shape;90;g284ed965b04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Fingerprint</a:t>
            </a:r>
            <a:r>
              <a:rPr lang="ru"/>
              <a:t> - уникальный “отпечаток” сервера, позволяет удостовериться, что действительно подключаешься к нужному серверу.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Проверить отпечаток сервера: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ssh-keyscan host | ssh-keygen -lf -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Отпечатки хранятся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~/.ssh/known_hosts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сервера нет в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known_hosts</a:t>
            </a:r>
            <a:r>
              <a:rPr lang="ru"/>
              <a:t>, то клиент предложит добавить его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сервер есть, но текущий отпечаток отличается от сохраненного - вылезет ошибка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4ed965b04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Конфигурация клиента</a:t>
            </a:r>
            <a:endParaRPr/>
          </a:p>
        </p:txBody>
      </p:sp>
      <p:sp>
        <p:nvSpPr>
          <p:cNvPr id="96" name="Google Shape;96;g284ed965b04_0_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Запоминать IP адреса неприятно, особенно когда их много и они разные. Хотим иметь простое для запоминания имя!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Создадим файл </a:t>
            </a: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~/.ssh/config</a:t>
            </a:r>
            <a:r>
              <a:rPr lang="ru"/>
              <a:t>:</a:t>
            </a:r>
            <a:br>
              <a:rPr lang="ru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Host &lt;easy to remember name&gt;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Hostname &lt;ip address&gt;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Port 22</a:t>
            </a:r>
            <a:b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	User &lt;username&gt;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Попробуем подключиться по новому имени!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этот файл можно добавить несколько серверов!</a:t>
            </a:r>
            <a:endParaRPr sz="1000">
              <a:solidFill>
                <a:srgbClr val="232629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4ed965b04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SSH. Ключи</a:t>
            </a:r>
            <a:endParaRPr/>
          </a:p>
        </p:txBody>
      </p:sp>
      <p:sp>
        <p:nvSpPr>
          <p:cNvPr id="102" name="Google Shape;102;g284ed965b04_0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Пароль - безопасно, но неудобно.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Пароль должен быть: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длинным и сложным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идеале разным для разных групп серверов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периодически меняться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Такой пароль тяжело запомнить и неудобно каждый раз вводить! Проще пароль - легче взломать :(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Выход - ключи шифрования! ssh использует асимметричное шифрование - разные ключи чтобы зашифровать (публичный ключ) и расшифровать (приватный ключ). Для создания ключей пригодится программа ssh-keygen: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A0B0"/>
                </a:solidFill>
                <a:latin typeface="Roboto Mono"/>
                <a:ea typeface="Roboto Mono"/>
                <a:cs typeface="Roboto Mono"/>
                <a:sym typeface="Roboto Mono"/>
              </a:rPr>
              <a:t>ssh-keygen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Warning - ключ может быть перезаписан! Используйте с осторожностью!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Опционально можно задать пароль на ключ - без него приватным ключом не воспользоваться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