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hH+Qo+3Hi+vO8F7tQjs0nViKKB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4ed965b0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84ed965b0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4ed965b0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84ed965b0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4ed965b0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84ed965b0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4ed965b0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84ed965b0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4ed965b0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84ed965b0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4ed965b0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84ed965b0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4ed965b0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84ed965b0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4ed965b0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84ed965b0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4ed965b0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84ed965b0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4ed965b0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284ed965b0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4ed965b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284ed965b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4ed965b0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284ed965b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4ed965b0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284ed965b0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4ed965b0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84ed965b0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4ed965b0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84ed965b0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habr.com/ru/post/435546/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tmux/tmux/wiki" TargetMode="External"/><Relationship Id="rId4" Type="http://schemas.openxmlformats.org/officeDocument/2006/relationships/hyperlink" Target="https://gist.github.com/MohamedAlaa/296105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utty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/>
              <a:t>SSH. tmux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ТПОС-2023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4ed965b04_0_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SSH. Ключи</a:t>
            </a:r>
            <a:endParaRPr/>
          </a:p>
        </p:txBody>
      </p:sp>
      <p:sp>
        <p:nvSpPr>
          <p:cNvPr id="108" name="Google Shape;108;g284ed965b04_0_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ru"/>
              <a:t>Как добавить публичный ключ на сервер?</a:t>
            </a:r>
            <a:endParaRPr/>
          </a:p>
          <a:p>
            <a:pPr indent="-317182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долгий путь - скопировать публичный ключ в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~/.ssh/authorized_keys</a:t>
            </a:r>
            <a:r>
              <a:rPr lang="ru"/>
              <a:t> на сервер - в одну строчку</a:t>
            </a:r>
            <a:endParaRPr/>
          </a:p>
          <a:p>
            <a:pPr indent="-31718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короткий путь -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ssh-copy-id -i ~/.ssh/id_rsa.pub &lt;username&gt;@&lt;hostname&gt;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ru"/>
              <a:t>И ваш ключ на сервере!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b="1" lang="ru"/>
              <a:t>Achtung!</a:t>
            </a:r>
            <a:r>
              <a:rPr lang="ru"/>
              <a:t> Если у вас много ключей, то по умолчанию ssh попробует все для подключения, сервер может забанить за такое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ru"/>
              <a:t>Useful commands:</a:t>
            </a:r>
            <a:endParaRPr/>
          </a:p>
          <a:p>
            <a:pPr indent="-317182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ssh-keygen -t ed25519 -C “Comment”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18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24000"/>
              <a:buChar char="●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ssh -i &lt;path to key&gt; …</a:t>
            </a:r>
            <a:endParaRPr sz="1000">
              <a:solidFill>
                <a:srgbClr val="232629"/>
              </a:solidFill>
              <a:highlight>
                <a:srgbClr val="E3E6E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4ed965b04_0_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SSH. Настройка сервера</a:t>
            </a:r>
            <a:endParaRPr/>
          </a:p>
        </p:txBody>
      </p:sp>
      <p:sp>
        <p:nvSpPr>
          <p:cNvPr id="114" name="Google Shape;114;g284ed965b04_0_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ru"/>
              <a:t>Серверное приложение -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sshd</a:t>
            </a:r>
            <a:r>
              <a:rPr lang="ru"/>
              <a:t> (SSH daemon).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ru"/>
              <a:t>Проверить статус -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sudo systemctl status sshd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ru"/>
              <a:t>Файлы серверной части:</a:t>
            </a:r>
            <a:endParaRPr/>
          </a:p>
          <a:p>
            <a:pPr indent="-334327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/etc/ssh</a:t>
            </a:r>
            <a:endParaRPr/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/etc/ssh/sshd_config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ru"/>
              <a:t>Если меняете что-то на сервере:</a:t>
            </a:r>
            <a:endParaRPr/>
          </a:p>
          <a:p>
            <a:pPr indent="-334327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Не закрывайте то соединение, через которое вносили изменения - чтобы могли откатиться!</a:t>
            </a:r>
            <a:endParaRPr/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Перезапустите демон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sudo systemctl restart sshd</a:t>
            </a:r>
            <a:endParaRPr/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24000"/>
              <a:buChar char="●"/>
            </a:pPr>
            <a:r>
              <a:rPr lang="ru"/>
              <a:t>Попробуйте подключиться из отдельного окна к серверу</a:t>
            </a:r>
            <a:endParaRPr sz="1000">
              <a:solidFill>
                <a:srgbClr val="232629"/>
              </a:solidFill>
              <a:highlight>
                <a:srgbClr val="E3E6E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311700" y="1152475"/>
            <a:ext cx="8635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Proxy Jump - </a:t>
            </a:r>
            <a:r>
              <a:rPr lang="ru" sz="1600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ssh -J bastion.example.com cloud.computer.internal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SOCKS Proxy - </a:t>
            </a:r>
            <a:r>
              <a:rPr lang="ru" sz="1600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ssh -D 8888 user@remoteserver</a:t>
            </a:r>
            <a:endParaRPr sz="1600"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SSH-туннель - </a:t>
            </a:r>
            <a:r>
              <a:rPr lang="ru" sz="1600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ssh -L 9999:127.0.0.1:80 user@remoteserver</a:t>
            </a:r>
            <a:endParaRPr sz="1600"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Копирование файлов - </a:t>
            </a:r>
            <a:r>
              <a:rPr lang="ru" sz="1600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scp</a:t>
            </a:r>
            <a:r>
              <a:rPr lang="ru" sz="1600"/>
              <a:t> / </a:t>
            </a:r>
            <a:r>
              <a:rPr lang="ru" sz="1600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rsync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600"/>
              <a:t>Классная статья по нестандартным применениям 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600"/>
              <a:t>ssh на </a:t>
            </a:r>
            <a:r>
              <a:rPr lang="ru" sz="1600" u="sng">
                <a:solidFill>
                  <a:schemeClr val="hlink"/>
                </a:solidFill>
                <a:hlinkClick r:id="rId3"/>
              </a:rPr>
              <a:t>хабре</a:t>
            </a:r>
            <a:endParaRPr sz="1600"/>
          </a:p>
        </p:txBody>
      </p:sp>
      <p:sp>
        <p:nvSpPr>
          <p:cNvPr id="120" name="Google Shape;120;p4"/>
          <p:cNvSpPr txBox="1"/>
          <p:nvPr>
            <p:ph type="title"/>
          </p:nvPr>
        </p:nvSpPr>
        <p:spPr>
          <a:xfrm>
            <a:off x="37765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SSH. Дополнительные возможности</a:t>
            </a:r>
            <a:endParaRPr/>
          </a:p>
        </p:txBody>
      </p:sp>
      <p:pic>
        <p:nvPicPr>
          <p:cNvPr id="121" name="Google Shape;12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52" y="2173850"/>
            <a:ext cx="3787451" cy="26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4ed965b04_0_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Tmux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4ed965b04_0_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Tmux</a:t>
            </a:r>
            <a:endParaRPr/>
          </a:p>
        </p:txBody>
      </p:sp>
      <p:sp>
        <p:nvSpPr>
          <p:cNvPr id="132" name="Google Shape;132;g284ed965b04_0_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</a:rPr>
              <a:t>Tmux</a:t>
            </a:r>
            <a:r>
              <a:rPr lang="ru" sz="1400">
                <a:solidFill>
                  <a:schemeClr val="dk1"/>
                </a:solidFill>
              </a:rPr>
              <a:t> (terminal multiplexor, произносится как t-max) - инструмент, позволяющий запустить в одном окне сразу несколько терминалов.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</a:rPr>
              <a:t>Удобства: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несколько терминалов - удобно переключаться, не прерывая выполнение программ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сессии сохраняются при отключении от них (не удалении!)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4ed965b04_0_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Tmux</a:t>
            </a:r>
            <a:endParaRPr/>
          </a:p>
        </p:txBody>
      </p:sp>
      <p:pic>
        <p:nvPicPr>
          <p:cNvPr id="138" name="Google Shape;138;g284ed965b04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7375" y="1100825"/>
            <a:ext cx="5529251" cy="34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4ed965b04_0_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Tmux</a:t>
            </a:r>
            <a:endParaRPr/>
          </a:p>
        </p:txBody>
      </p:sp>
      <p:sp>
        <p:nvSpPr>
          <p:cNvPr id="144" name="Google Shape;144;g284ed965b04_0_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</a:rPr>
              <a:t>Термины: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сервер - демон, работающий на машине</a:t>
            </a:r>
            <a:br>
              <a:rPr lang="ru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сессия (session) - набор окон</a:t>
            </a:r>
            <a:br>
              <a:rPr lang="ru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окно (window) - набор (своего рода “вкладка”) панелей</a:t>
            </a:r>
            <a:br>
              <a:rPr lang="ru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панель (pane) - область окна, в которой выводится терминал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4ed965b04_0_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Tmux</a:t>
            </a:r>
            <a:endParaRPr/>
          </a:p>
        </p:txBody>
      </p:sp>
      <p:pic>
        <p:nvPicPr>
          <p:cNvPr id="150" name="Google Shape;150;g284ed965b04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5925" y="1127500"/>
            <a:ext cx="5772150" cy="34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4ed965b04_0_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Tmux</a:t>
            </a:r>
            <a:endParaRPr/>
          </a:p>
        </p:txBody>
      </p:sp>
      <p:sp>
        <p:nvSpPr>
          <p:cNvPr id="156" name="Google Shape;156;g284ed965b04_0_79"/>
          <p:cNvSpPr txBox="1"/>
          <p:nvPr>
            <p:ph idx="1" type="body"/>
          </p:nvPr>
        </p:nvSpPr>
        <p:spPr>
          <a:xfrm>
            <a:off x="311700" y="1152475"/>
            <a:ext cx="85206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8571"/>
              <a:buNone/>
            </a:pPr>
            <a:r>
              <a:rPr b="1" lang="ru" sz="1400">
                <a:solidFill>
                  <a:schemeClr val="dk1"/>
                </a:solidFill>
              </a:rPr>
              <a:t>Основные комбинации клавиш</a:t>
            </a:r>
            <a:r>
              <a:rPr lang="ru" sz="1400">
                <a:solidFill>
                  <a:schemeClr val="dk1"/>
                </a:solidFill>
              </a:rPr>
              <a:t> - многие начинаются с нажатия bind key (по-умолчанию Ctrl+b), затем нажимаете нужную букву.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8571"/>
              <a:buNone/>
            </a:pPr>
            <a:r>
              <a:rPr lang="ru" sz="1400">
                <a:solidFill>
                  <a:schemeClr val="dk1"/>
                </a:solidFill>
              </a:rPr>
              <a:t>Пример: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ru" sz="1400">
                <a:solidFill>
                  <a:schemeClr val="dk1"/>
                </a:solidFill>
              </a:rPr>
              <a:t>d (detach) - отключиться от сессии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ru" sz="1400">
                <a:solidFill>
                  <a:schemeClr val="dk1"/>
                </a:solidFill>
              </a:rPr>
              <a:t>c (create) - создать новое окно в сессии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ru" sz="1400">
                <a:solidFill>
                  <a:schemeClr val="dk1"/>
                </a:solidFill>
              </a:rPr>
              <a:t>x (kill) - удалить окно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ru" sz="1400">
                <a:solidFill>
                  <a:schemeClr val="dk1"/>
                </a:solidFill>
              </a:rPr>
              <a:t>% - разбить окно горизонтально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ru" sz="1400">
                <a:solidFill>
                  <a:schemeClr val="dk1"/>
                </a:solidFill>
              </a:rPr>
              <a:t>“ - разбить окно вертикально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ru" sz="1400">
                <a:solidFill>
                  <a:schemeClr val="dk1"/>
                </a:solidFill>
              </a:rPr>
              <a:t>p или n - предыдущее или следующее окно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ru" sz="1400">
                <a:solidFill>
                  <a:schemeClr val="dk1"/>
                </a:solidFill>
              </a:rPr>
              <a:t>, - переименовать окно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ru" sz="1400">
                <a:solidFill>
                  <a:schemeClr val="dk1"/>
                </a:solidFill>
              </a:rPr>
              <a:t>s - переключить сессию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4ed965b04_0_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Tmux</a:t>
            </a:r>
            <a:endParaRPr/>
          </a:p>
        </p:txBody>
      </p:sp>
      <p:sp>
        <p:nvSpPr>
          <p:cNvPr id="162" name="Google Shape;162;g284ed965b04_0_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</a:rPr>
              <a:t>Полезные ресурсы: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 u="sng">
                <a:solidFill>
                  <a:schemeClr val="hlink"/>
                </a:solidFill>
                <a:hlinkClick r:id="rId3"/>
              </a:rPr>
              <a:t>Tmux wiki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 u="sng">
                <a:solidFill>
                  <a:schemeClr val="hlink"/>
                </a:solidFill>
                <a:hlinkClick r:id="rId4"/>
              </a:rPr>
              <a:t>Tmux cheatsheet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Remote connection. SSH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4ed965b04_0_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Зачем?</a:t>
            </a:r>
            <a:endParaRPr/>
          </a:p>
        </p:txBody>
      </p:sp>
      <p:sp>
        <p:nvSpPr>
          <p:cNvPr id="66" name="Google Shape;66;g284ed965b04_0_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Классический Shell требует физически быть недалеко от сервера.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Как быть, если: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серверов много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они далеко друг от друга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доступ затруднен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нужно сделать что-то срочно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наступила пандемия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/>
              <a:t>Удаленный доступ!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4ed965b04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Telnet</a:t>
            </a:r>
            <a:endParaRPr/>
          </a:p>
        </p:txBody>
      </p:sp>
      <p:sp>
        <p:nvSpPr>
          <p:cNvPr id="72" name="Google Shape;72;g284ed965b04_0_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/>
              <a:t>Teletype Over Network (TelNet)</a:t>
            </a:r>
            <a:r>
              <a:rPr lang="ru"/>
              <a:t> - старый (1969) протокол удаленного взаимодействия, клиент-серверный подход.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Одна из первых попыток стандартизации удаленного подключения к системам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Использует TCP порт 23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Очень старый, но все еще иногда используется для связи с текстовыми сервисами (HTTP, SMTP, POP3, IMAP), в основном - проверка связи, но иногда для взаимодействия при отладке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Небезопасный (не поддерживает шифрование), сейчас лучше не использовать без крайней необходимости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SSH</a:t>
            </a:r>
            <a:endParaRPr/>
          </a:p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311700" y="1152475"/>
            <a:ext cx="528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b="1" lang="ru"/>
              <a:t>Secure Shell (SSH) </a:t>
            </a:r>
            <a:r>
              <a:rPr lang="ru"/>
              <a:t>— протокол для безопасного входа и исполнения команд на удаленных системах. Это самый распространенный способ получения доступа к удаленным серверам Linux.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b="1" lang="ru"/>
              <a:t>Преимущества SSH:</a:t>
            </a:r>
            <a:endParaRPr b="1"/>
          </a:p>
          <a:p>
            <a:pPr indent="-30861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легковесный - запускается на практически на всем</a:t>
            </a:r>
            <a:endParaRPr/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безопасный - шифрование “из коробки”</a:t>
            </a:r>
            <a:endParaRPr/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кастомизируемый - можно прикрутить разные компоненты для разных задач</a:t>
            </a:r>
            <a:endParaRPr/>
          </a:p>
          <a:p>
            <a:pPr indent="-30201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1715"/>
              <a:buChar char="●"/>
            </a:pPr>
            <a:r>
              <a:rPr lang="ru"/>
              <a:t>много применений - с его помощью можно решить огромный диапазон задач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4ed965b04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SSH. Компоненты</a:t>
            </a:r>
            <a:endParaRPr/>
          </a:p>
        </p:txBody>
      </p:sp>
      <p:sp>
        <p:nvSpPr>
          <p:cNvPr id="84" name="Google Shape;84;g284ed965b04_0_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ru"/>
              <a:t>SSH состоит из двух основных компонент: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клиент (openssh-client, </a:t>
            </a:r>
            <a:r>
              <a:rPr lang="ru" u="sng">
                <a:solidFill>
                  <a:schemeClr val="hlink"/>
                </a:solidFill>
                <a:hlinkClick r:id="rId3"/>
              </a:rPr>
              <a:t>Putty</a:t>
            </a:r>
            <a:r>
              <a:rPr lang="ru"/>
              <a:t>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сервер (openssh-server)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ru"/>
              <a:t>Установим и попробуем подключиться - ssh &lt;username&gt;@&lt;hostname&gt;</a:t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+"/>
            </a:pPr>
            <a:r>
              <a:rPr lang="ru"/>
              <a:t>настройка  VirtualBox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4ed965b04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SSH. Fingerprint и known_hosts</a:t>
            </a:r>
            <a:endParaRPr/>
          </a:p>
        </p:txBody>
      </p:sp>
      <p:sp>
        <p:nvSpPr>
          <p:cNvPr id="90" name="Google Shape;90;g284ed965b04_0_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b="1" lang="ru"/>
              <a:t>Fingerprint</a:t>
            </a:r>
            <a:r>
              <a:rPr lang="ru"/>
              <a:t> - уникальный “отпечаток” сервера, позволяет удостовериться, что действительно подключаешься к нужному серверу.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ru"/>
              <a:t>Проверить отпечаток сервера: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ssh-keyscan host | ssh-keygen -lf -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ru"/>
              <a:t>Отпечатки хранятся в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~/.ssh/known_hosts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/>
          </a:p>
          <a:p>
            <a:pPr indent="-317182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Если сервера нет в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known_hosts</a:t>
            </a:r>
            <a:r>
              <a:rPr lang="ru"/>
              <a:t>, то клиент предложит добавить его</a:t>
            </a:r>
            <a:endParaRPr/>
          </a:p>
          <a:p>
            <a:pPr indent="-31718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Если сервер есть, но текущий отпечаток отличается от сохраненного - вылезет ошибка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78660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4ed965b04_0_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SSH. Конфигурация клиента</a:t>
            </a:r>
            <a:endParaRPr/>
          </a:p>
        </p:txBody>
      </p:sp>
      <p:sp>
        <p:nvSpPr>
          <p:cNvPr id="96" name="Google Shape;96;g284ed965b04_0_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Запоминать IP адреса неприятно, особенно когда их много и они разные. Хотим иметь простое для запоминания имя!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Создадим файл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~/.ssh/config</a:t>
            </a:r>
            <a:r>
              <a:rPr lang="ru"/>
              <a:t>:</a:t>
            </a:r>
            <a:br>
              <a:rPr lang="ru"/>
            </a:b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Host &lt;easy to remember name&gt;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	Hostname &lt;ip address&gt;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	Port 22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	User &lt;username&gt;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Попробуем подключиться по новому имени!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/>
              <a:t>В этот файл можно добавить несколько серверов!</a:t>
            </a:r>
            <a:endParaRPr sz="1000">
              <a:solidFill>
                <a:srgbClr val="232629"/>
              </a:solidFill>
              <a:highlight>
                <a:srgbClr val="E3E6E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4ed965b04_0_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SSH. Ключи</a:t>
            </a:r>
            <a:endParaRPr/>
          </a:p>
        </p:txBody>
      </p:sp>
      <p:sp>
        <p:nvSpPr>
          <p:cNvPr id="102" name="Google Shape;102;g284ed965b04_0_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ru"/>
              <a:t>Пароль - безопасно, но неудобно.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ru"/>
              <a:t>Пароль должен быть:</a:t>
            </a:r>
            <a:endParaRPr/>
          </a:p>
          <a:p>
            <a:pPr indent="-300037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длинным и сложным</a:t>
            </a:r>
            <a:endParaRPr/>
          </a:p>
          <a:p>
            <a:pPr indent="-30003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 идеале разным для разных групп серверов</a:t>
            </a:r>
            <a:endParaRPr/>
          </a:p>
          <a:p>
            <a:pPr indent="-30003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периодически меняться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ru"/>
              <a:t>Такой пароль тяжело запомнить и неудобно каждый раз вводить! Проще пароль - легче взломать :(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ru"/>
              <a:t>Выход - ключи доступа! ssh использует асимметричное шифрование - разные ключи чтобы зашифровать (публичный ключ) и расшифровать (приватный ключ). Для создания ключей пригодится программа ssh-keygen: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ssh-keygen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ru"/>
              <a:t>Warning - ключ может быть перезаписан! Тогда вы потеряете доступ ко всем серверам, где использовался старый ключ. Используйте с умом!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2857"/>
              <a:buNone/>
            </a:pPr>
            <a:r>
              <a:rPr lang="ru"/>
              <a:t>Опционально можно задать пароль на ключ - без него приватным ключом не воспользоваться. На случай потери устройства и подобного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