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3" roundtripDataSignature="AMtx7mh85Bmtt/Ob6llmSzsLGj2hOfEH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List_of_version-control_software" TargetMode="External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raining.github.com/downloads/ru/github-git-cheat-sheet/" TargetMode="External"/><Relationship Id="rId4" Type="http://schemas.openxmlformats.org/officeDocument/2006/relationships/hyperlink" Target="https://learngitbranching.js.org/" TargetMode="External"/><Relationship Id="rId5" Type="http://schemas.openxmlformats.org/officeDocument/2006/relationships/hyperlink" Target="https://stevebennett.me/2012/02/24/10-things-i-hate-about-gi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Системы контроля версий (VCS)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Системы контроля версий</a:t>
            </a:r>
            <a:endParaRPr/>
          </a:p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300">
                <a:solidFill>
                  <a:schemeClr val="dk1"/>
                </a:solidFill>
              </a:rPr>
              <a:t>Система контроля версий</a:t>
            </a:r>
            <a:r>
              <a:rPr lang="ru" sz="1300">
                <a:solidFill>
                  <a:schemeClr val="dk1"/>
                </a:solidFill>
              </a:rPr>
              <a:t> (VCS) - инструмент для отслеживания изменений файлов.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300">
                <a:solidFill>
                  <a:schemeClr val="dk1"/>
                </a:solidFill>
              </a:rPr>
              <a:t>Преимущества VCS: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ru" sz="1300">
                <a:solidFill>
                  <a:schemeClr val="dk1"/>
                </a:solidFill>
              </a:rPr>
              <a:t>простота сотрудничества</a:t>
            </a:r>
            <a:r>
              <a:rPr lang="ru" sz="1300">
                <a:solidFill>
                  <a:schemeClr val="dk1"/>
                </a:solidFill>
              </a:rPr>
              <a:t> - легче организовать работу нескольких человек над одним проектом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ru" sz="1300">
                <a:solidFill>
                  <a:schemeClr val="dk1"/>
                </a:solidFill>
              </a:rPr>
              <a:t>возможность к откатам</a:t>
            </a:r>
            <a:r>
              <a:rPr lang="ru" sz="1300">
                <a:solidFill>
                  <a:schemeClr val="dk1"/>
                </a:solidFill>
              </a:rPr>
              <a:t> - можно полностью откатить неудачные изменения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ru" sz="1300">
                <a:solidFill>
                  <a:schemeClr val="dk1"/>
                </a:solidFill>
              </a:rPr>
              <a:t>отслеживание прогресса выполнения</a:t>
            </a:r>
            <a:r>
              <a:rPr lang="ru" sz="1300">
                <a:solidFill>
                  <a:schemeClr val="dk1"/>
                </a:solidFill>
              </a:rPr>
              <a:t> - можно проследить историю изменений и доработок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ru" sz="1300">
                <a:solidFill>
                  <a:schemeClr val="dk1"/>
                </a:solidFill>
              </a:rPr>
              <a:t>возможность работы над несколькими фичами </a:t>
            </a:r>
            <a:r>
              <a:rPr lang="ru" sz="1300">
                <a:solidFill>
                  <a:schemeClr val="dk1"/>
                </a:solidFill>
              </a:rPr>
              <a:t>- можно создавать ветки для каждой версии проекта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Системы контроля версий</a:t>
            </a:r>
            <a:endParaRPr/>
          </a:p>
        </p:txBody>
      </p:sp>
      <p:sp>
        <p:nvSpPr>
          <p:cNvPr id="66" name="Google Shape;66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chemeClr val="dk1"/>
                </a:solidFill>
              </a:rPr>
              <a:t>Применения VCS: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>
                <a:solidFill>
                  <a:schemeClr val="dk1"/>
                </a:solidFill>
              </a:rPr>
              <a:t>исходный код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>
                <a:solidFill>
                  <a:schemeClr val="dk1"/>
                </a:solidFill>
              </a:rPr>
              <a:t>конфигурации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>
                <a:solidFill>
                  <a:schemeClr val="dk1"/>
                </a:solidFill>
              </a:rPr>
              <a:t>документации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>
                <a:solidFill>
                  <a:schemeClr val="dk1"/>
                </a:solidFill>
              </a:rPr>
              <a:t>статьи на Вики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</a:rPr>
              <a:t>TL;DR</a:t>
            </a:r>
            <a:r>
              <a:rPr lang="ru" sz="1400">
                <a:solidFill>
                  <a:schemeClr val="dk1"/>
                </a:solidFill>
              </a:rPr>
              <a:t> - VCS хорошо работают с текстовыми данными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Системы контроля версий</a:t>
            </a:r>
            <a:endParaRPr/>
          </a:p>
        </p:txBody>
      </p:sp>
      <p:sp>
        <p:nvSpPr>
          <p:cNvPr id="72" name="Google Shape;72;p8"/>
          <p:cNvSpPr txBox="1"/>
          <p:nvPr>
            <p:ph idx="1" type="body"/>
          </p:nvPr>
        </p:nvSpPr>
        <p:spPr>
          <a:xfrm>
            <a:off x="311700" y="752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Выделяют 2 типа VCS: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ru" sz="1100">
                <a:solidFill>
                  <a:schemeClr val="dk1"/>
                </a:solidFill>
              </a:rPr>
              <a:t>централизованные</a:t>
            </a:r>
            <a:r>
              <a:rPr lang="ru" sz="1100">
                <a:solidFill>
                  <a:schemeClr val="dk1"/>
                </a:solidFill>
              </a:rPr>
              <a:t> - все версии файлов хранятся на центральном сервере, у каждого пользователя только нужная версия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ru" sz="1100">
                <a:solidFill>
                  <a:schemeClr val="dk1"/>
                </a:solidFill>
              </a:rPr>
              <a:t>децентрализованные</a:t>
            </a:r>
            <a:r>
              <a:rPr lang="ru" sz="1100">
                <a:solidFill>
                  <a:schemeClr val="dk1"/>
                </a:solidFill>
              </a:rPr>
              <a:t> - все версии файлов хранятся как на центральном сервере (серверах), так и у каждого пользователя      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700">
              <a:solidFill>
                <a:srgbClr val="2C3142"/>
              </a:solidFill>
              <a:highlight>
                <a:srgbClr val="FFFFFF"/>
              </a:highlight>
            </a:endParaRPr>
          </a:p>
        </p:txBody>
      </p:sp>
      <p:pic>
        <p:nvPicPr>
          <p:cNvPr id="73" name="Google Shape;7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5250" y="1943850"/>
            <a:ext cx="5650625" cy="29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Системы контроля версий</a:t>
            </a:r>
            <a:endParaRPr/>
          </a:p>
        </p:txBody>
      </p:sp>
      <p:sp>
        <p:nvSpPr>
          <p:cNvPr id="79" name="Google Shape;79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chemeClr val="dk1"/>
                </a:solidFill>
              </a:rPr>
              <a:t>Основные VCS: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ru" sz="1400">
                <a:solidFill>
                  <a:schemeClr val="dk1"/>
                </a:solidFill>
              </a:rPr>
              <a:t>git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>
                <a:solidFill>
                  <a:schemeClr val="dk1"/>
                </a:solidFill>
              </a:rPr>
              <a:t>SVN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>
                <a:solidFill>
                  <a:schemeClr val="dk1"/>
                </a:solidFill>
              </a:rPr>
              <a:t>Mercurial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 u="sng">
                <a:solidFill>
                  <a:schemeClr val="hlink"/>
                </a:solidFill>
                <a:hlinkClick r:id="rId3"/>
              </a:rPr>
              <a:t>остальные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80" name="Google Shape;8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8778" y="1017724"/>
            <a:ext cx="4203922" cy="355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Системы контроля версий</a:t>
            </a:r>
            <a:endParaRPr/>
          </a:p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chemeClr val="dk1"/>
                </a:solidFill>
              </a:rPr>
              <a:t>Почему git?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>
                <a:solidFill>
                  <a:schemeClr val="dk1"/>
                </a:solidFill>
              </a:rPr>
              <a:t>скорость, понятное базовое устройство</a:t>
            </a:r>
            <a:br>
              <a:rPr lang="ru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>
                <a:solidFill>
                  <a:schemeClr val="dk1"/>
                </a:solidFill>
              </a:rPr>
              <a:t>децентрализованность</a:t>
            </a:r>
            <a:br>
              <a:rPr lang="ru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>
                <a:solidFill>
                  <a:schemeClr val="dk1"/>
                </a:solidFill>
              </a:rPr>
              <a:t>поддержка нелинейного развития репозитория (много параллельных веток)</a:t>
            </a:r>
            <a:br>
              <a:rPr lang="ru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>
                <a:solidFill>
                  <a:schemeClr val="dk1"/>
                </a:solidFill>
              </a:rPr>
              <a:t>эффективно работает с огромными проектами (ядро Linux)</a:t>
            </a:r>
            <a:br>
              <a:rPr lang="ru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>
                <a:solidFill>
                  <a:schemeClr val="dk1"/>
                </a:solidFill>
              </a:rPr>
              <a:t>удобная работа с ветками</a:t>
            </a:r>
            <a:br>
              <a:rPr lang="ru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ru" sz="1400">
                <a:solidFill>
                  <a:schemeClr val="dk1"/>
                </a:solidFill>
              </a:rPr>
              <a:t>разработан Линусом “наше всё” Торвальдсом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Системы контроля версий</a:t>
            </a:r>
            <a:endParaRPr/>
          </a:p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23845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chemeClr val="dk1"/>
                </a:solidFill>
              </a:rPr>
              <a:t>Основные команды: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 u="sng">
                <a:solidFill>
                  <a:schemeClr val="hlink"/>
                </a:solidFill>
                <a:hlinkClick r:id="rId3"/>
              </a:rPr>
              <a:t>cheat sheet</a:t>
            </a:r>
            <a:r>
              <a:rPr lang="ru" sz="1400">
                <a:solidFill>
                  <a:schemeClr val="dk1"/>
                </a:solidFill>
              </a:rPr>
              <a:t> по основным командам</a:t>
            </a:r>
            <a:br>
              <a:rPr lang="ru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 u="sng">
                <a:solidFill>
                  <a:schemeClr val="hlink"/>
                </a:solidFill>
                <a:hlinkClick r:id="rId4"/>
              </a:rPr>
              <a:t>интерактивный туториал</a:t>
            </a:r>
            <a:r>
              <a:rPr lang="ru" sz="1400">
                <a:solidFill>
                  <a:schemeClr val="dk1"/>
                </a:solidFill>
              </a:rPr>
              <a:t> по работе с ветками</a:t>
            </a:r>
            <a:br>
              <a:rPr lang="ru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 u="sng">
                <a:solidFill>
                  <a:schemeClr val="hlink"/>
                </a:solidFill>
                <a:hlinkClick r:id="rId5"/>
              </a:rPr>
              <a:t>критика git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>
                <a:solidFill>
                  <a:schemeClr val="dk1"/>
                </a:solidFill>
              </a:rPr>
              <a:t>Шпаргалка 2 - https://cdn.discordapp.com/attachments/949767790057898056/953207274602635294/gitCheatList.pdf</a:t>
            </a:r>
            <a:br>
              <a:rPr lang="ru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