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Inter"/>
      <p:regular r:id="rId22"/>
      <p:bold r:id="rId23"/>
      <p:italic r:id="rId24"/>
      <p:boldItalic r:id="rId25"/>
    </p:embeddedFont>
    <p:embeddedFont>
      <p:font typeface="Fira Sans Medium"/>
      <p:regular r:id="rId26"/>
      <p:bold r:id="rId27"/>
      <p:italic r:id="rId28"/>
      <p:boldItalic r:id="rId29"/>
    </p:embeddedFont>
    <p:embeddedFont>
      <p:font typeface="Fira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Int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Inter-italic.fntdata"/><Relationship Id="rId23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Medium-regular.fntdata"/><Relationship Id="rId25" Type="http://schemas.openxmlformats.org/officeDocument/2006/relationships/font" Target="fonts/Inter-boldItalic.fntdata"/><Relationship Id="rId28" Type="http://schemas.openxmlformats.org/officeDocument/2006/relationships/font" Target="fonts/FiraSansMedium-italic.fntdata"/><Relationship Id="rId27" Type="http://schemas.openxmlformats.org/officeDocument/2006/relationships/font" Target="fonts/FiraSans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-bold.fntdata"/><Relationship Id="rId30" Type="http://schemas.openxmlformats.org/officeDocument/2006/relationships/font" Target="fonts/FiraSans-regular.fntdata"/><Relationship Id="rId11" Type="http://schemas.openxmlformats.org/officeDocument/2006/relationships/slide" Target="slides/slide5.xml"/><Relationship Id="rId33" Type="http://schemas.openxmlformats.org/officeDocument/2006/relationships/font" Target="fonts/FiraSans-boldItalic.fntdata"/><Relationship Id="rId10" Type="http://schemas.openxmlformats.org/officeDocument/2006/relationships/slide" Target="slides/slide4.xml"/><Relationship Id="rId32" Type="http://schemas.openxmlformats.org/officeDocument/2006/relationships/font" Target="fonts/Fira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4f1bc08d3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04f1bc08d3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4d93eafb8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4d93eafb8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4f1bc08d3_2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04f1bc08d3_2_5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4f1bc08d3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04f1bc08d3_2_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4f1bc08d3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04f1bc08d3_2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f1bc08d3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04f1bc08d3_2_1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f1bc08d3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04f1bc08d3_2_1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c25ad98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4c25ad987b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4f1bc08d3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04f1bc08d3_2_1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8621980c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08621980cf_3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8621980cf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08621980cf_3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>
            <p:ph idx="2" type="pic"/>
          </p:nvPr>
        </p:nvSpPr>
        <p:spPr>
          <a:xfrm>
            <a:off x="5514974" y="821531"/>
            <a:ext cx="2693194" cy="350043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>
            <p:ph idx="2" type="pic"/>
          </p:nvPr>
        </p:nvSpPr>
        <p:spPr>
          <a:xfrm>
            <a:off x="816769" y="1452951"/>
            <a:ext cx="3904958" cy="251226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/>
          <p:nvPr>
            <p:ph idx="3" type="pic"/>
          </p:nvPr>
        </p:nvSpPr>
        <p:spPr>
          <a:xfrm>
            <a:off x="4335870" y="1965008"/>
            <a:ext cx="1070796" cy="22002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2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2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2" name="Google Shape;10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-200025" y="-2447245"/>
            <a:ext cx="9543900" cy="4265700"/>
          </a:xfrm>
          <a:prstGeom prst="ellipse">
            <a:avLst/>
          </a:pr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26"/>
          <p:cNvGrpSpPr/>
          <p:nvPr/>
        </p:nvGrpSpPr>
        <p:grpSpPr>
          <a:xfrm>
            <a:off x="704774" y="773596"/>
            <a:ext cx="7732669" cy="1368502"/>
            <a:chOff x="3311855" y="3736152"/>
            <a:chExt cx="4122990" cy="928050"/>
          </a:xfrm>
        </p:grpSpPr>
        <p:sp>
          <p:nvSpPr>
            <p:cNvPr id="130" name="Google Shape;130;p26"/>
            <p:cNvSpPr/>
            <p:nvPr/>
          </p:nvSpPr>
          <p:spPr>
            <a:xfrm>
              <a:off x="3311855" y="3817376"/>
              <a:ext cx="3757030" cy="846826"/>
            </a:xfrm>
            <a:custGeom>
              <a:rect b="b" l="l" r="r" t="t"/>
              <a:pathLst>
                <a:path extrusionOk="0" h="1039050" w="4609853">
                  <a:moveTo>
                    <a:pt x="4569032" y="413392"/>
                  </a:moveTo>
                  <a:cubicBezTo>
                    <a:pt x="4015524" y="821376"/>
                    <a:pt x="3213233" y="1039051"/>
                    <a:pt x="2522490" y="1039051"/>
                  </a:cubicBezTo>
                  <a:cubicBezTo>
                    <a:pt x="1553940" y="1039051"/>
                    <a:pt x="682003" y="680825"/>
                    <a:pt x="22339" y="85017"/>
                  </a:cubicBezTo>
                  <a:cubicBezTo>
                    <a:pt x="-29486" y="38164"/>
                    <a:pt x="16958" y="-25682"/>
                    <a:pt x="79146" y="10798"/>
                  </a:cubicBezTo>
                  <a:cubicBezTo>
                    <a:pt x="791045" y="425003"/>
                    <a:pt x="1671279" y="674186"/>
                    <a:pt x="2580535" y="674186"/>
                  </a:cubicBezTo>
                  <a:cubicBezTo>
                    <a:pt x="3193755" y="674186"/>
                    <a:pt x="3868334" y="547313"/>
                    <a:pt x="4488602" y="284033"/>
                  </a:cubicBezTo>
                  <a:cubicBezTo>
                    <a:pt x="4582300" y="244228"/>
                    <a:pt x="4660662" y="345393"/>
                    <a:pt x="4569032" y="413392"/>
                  </a:cubicBezTo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6662590" y="3736152"/>
              <a:ext cx="772256" cy="760602"/>
            </a:xfrm>
            <a:custGeom>
              <a:rect b="b" l="l" r="r" t="t"/>
              <a:pathLst>
                <a:path extrusionOk="0" h="933254" w="947553">
                  <a:moveTo>
                    <a:pt x="691963" y="249669"/>
                  </a:moveTo>
                  <a:cubicBezTo>
                    <a:pt x="621477" y="159286"/>
                    <a:pt x="224275" y="206968"/>
                    <a:pt x="45996" y="228114"/>
                  </a:cubicBezTo>
                  <a:cubicBezTo>
                    <a:pt x="-8325" y="234743"/>
                    <a:pt x="-16612" y="187480"/>
                    <a:pt x="32309" y="153476"/>
                  </a:cubicBezTo>
                  <a:cubicBezTo>
                    <a:pt x="348663" y="-69171"/>
                    <a:pt x="867765" y="-4906"/>
                    <a:pt x="928297" y="69723"/>
                  </a:cubicBezTo>
                  <a:cubicBezTo>
                    <a:pt x="988828" y="144770"/>
                    <a:pt x="912543" y="665111"/>
                    <a:pt x="615258" y="913476"/>
                  </a:cubicBezTo>
                  <a:cubicBezTo>
                    <a:pt x="569652" y="951614"/>
                    <a:pt x="526123" y="931297"/>
                    <a:pt x="546430" y="880719"/>
                  </a:cubicBezTo>
                  <a:cubicBezTo>
                    <a:pt x="613191" y="714041"/>
                    <a:pt x="762866" y="340471"/>
                    <a:pt x="691963" y="249669"/>
                  </a:cubicBezTo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6"/>
          <p:cNvSpPr txBox="1"/>
          <p:nvPr/>
        </p:nvSpPr>
        <p:spPr>
          <a:xfrm>
            <a:off x="827522" y="3538875"/>
            <a:ext cx="7785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Detectar </a:t>
            </a: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reseñas</a:t>
            </a: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falsas o manipuladas y prevenir crisis de </a:t>
            </a: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reputación</a:t>
            </a: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antes de que afecten las ventas.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306875" y="3980725"/>
            <a:ext cx="8058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Identificar patrones comunes tienen los productos con mejor aceptación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2997446" y="2802275"/>
            <a:ext cx="2784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Problema de negocio</a:t>
            </a:r>
            <a:endParaRPr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1004700" y="263925"/>
            <a:ext cx="81393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Qué preguntas se plantea Amazon ?</a:t>
            </a:r>
            <a:endParaRPr sz="21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4650" y="3678375"/>
            <a:ext cx="1305000" cy="1305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8364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Acciones futuras</a:t>
            </a:r>
            <a:endParaRPr b="1"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🚀 Rebalanceo del dataset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🚀 Entenamientos con embeddings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🚀Ampliar la muestra de reseñas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🚀Integración con herramientas de visualización interactiva</a:t>
            </a:r>
            <a:endParaRPr/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075" y="454849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/>
          <p:nvPr/>
        </p:nvSpPr>
        <p:spPr>
          <a:xfrm rot="5400000">
            <a:off x="7409121" y="2411953"/>
            <a:ext cx="2487517" cy="3626266"/>
          </a:xfrm>
          <a:custGeom>
            <a:rect b="b" l="l" r="r" t="t"/>
            <a:pathLst>
              <a:path extrusionOk="0" h="4835022" w="3991493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3007423" y="2075400"/>
            <a:ext cx="32574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Gracias!</a:t>
            </a:r>
            <a:endParaRPr sz="50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8060401" y="3721231"/>
            <a:ext cx="1083599" cy="1007710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1" name="Google Shape;291;p36"/>
          <p:cNvGrpSpPr/>
          <p:nvPr/>
        </p:nvGrpSpPr>
        <p:grpSpPr>
          <a:xfrm>
            <a:off x="-3127705" y="-2296799"/>
            <a:ext cx="6438080" cy="6236249"/>
            <a:chOff x="-3350613" y="-3018856"/>
            <a:chExt cx="8584107" cy="8314998"/>
          </a:xfrm>
        </p:grpSpPr>
        <p:sp>
          <p:nvSpPr>
            <p:cNvPr id="292" name="Google Shape;292;p36"/>
            <p:cNvSpPr/>
            <p:nvPr/>
          </p:nvSpPr>
          <p:spPr>
            <a:xfrm rot="2476041">
              <a:off x="-634236" y="-2254131"/>
              <a:ext cx="4024137" cy="7105531"/>
            </a:xfrm>
            <a:custGeom>
              <a:rect b="b" l="l" r="r" t="t"/>
              <a:pathLst>
                <a:path extrusionOk="0" h="1501074" w="1137091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13192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6"/>
            <p:cNvSpPr/>
            <p:nvPr/>
          </p:nvSpPr>
          <p:spPr>
            <a:xfrm rot="3140551">
              <a:off x="-1320786" y="-2808187"/>
              <a:ext cx="4024137" cy="7105531"/>
            </a:xfrm>
            <a:custGeom>
              <a:rect b="b" l="l" r="r" t="t"/>
              <a:pathLst>
                <a:path extrusionOk="0" h="1501074" w="1137091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232F3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6"/>
            <p:cNvSpPr/>
            <p:nvPr/>
          </p:nvSpPr>
          <p:spPr>
            <a:xfrm rot="8901965">
              <a:off x="3130551" y="555042"/>
              <a:ext cx="1370251" cy="1274286"/>
            </a:xfrm>
            <a:custGeom>
              <a:rect b="b" l="l" r="r" t="t"/>
              <a:pathLst>
                <a:path extrusionOk="0" h="1343613" w="1444799">
                  <a:moveTo>
                    <a:pt x="1051454" y="206792"/>
                  </a:moveTo>
                  <a:cubicBezTo>
                    <a:pt x="1128607" y="309663"/>
                    <a:pt x="1171469" y="411580"/>
                    <a:pt x="1253384" y="532548"/>
                  </a:cubicBezTo>
                  <a:cubicBezTo>
                    <a:pt x="1336252" y="652563"/>
                    <a:pt x="1457219" y="791628"/>
                    <a:pt x="1443884" y="904023"/>
                  </a:cubicBezTo>
                  <a:cubicBezTo>
                    <a:pt x="1430549" y="1016418"/>
                    <a:pt x="1282912" y="1102143"/>
                    <a:pt x="1145752" y="1165960"/>
                  </a:cubicBezTo>
                  <a:cubicBezTo>
                    <a:pt x="1008591" y="1228825"/>
                    <a:pt x="880956" y="1269783"/>
                    <a:pt x="728556" y="1305025"/>
                  </a:cubicBezTo>
                  <a:cubicBezTo>
                    <a:pt x="575204" y="1340268"/>
                    <a:pt x="397086" y="1370748"/>
                    <a:pt x="267546" y="1305025"/>
                  </a:cubicBezTo>
                  <a:cubicBezTo>
                    <a:pt x="138959" y="1239303"/>
                    <a:pt x="58949" y="1076425"/>
                    <a:pt x="21801" y="912595"/>
                  </a:cubicBezTo>
                  <a:cubicBezTo>
                    <a:pt x="-14394" y="748765"/>
                    <a:pt x="-8679" y="583030"/>
                    <a:pt x="64664" y="463968"/>
                  </a:cubicBezTo>
                  <a:cubicBezTo>
                    <a:pt x="138006" y="345858"/>
                    <a:pt x="278976" y="274420"/>
                    <a:pt x="405659" y="187742"/>
                  </a:cubicBezTo>
                  <a:cubicBezTo>
                    <a:pt x="531389" y="101065"/>
                    <a:pt x="642831" y="100"/>
                    <a:pt x="753321" y="100"/>
                  </a:cubicBezTo>
                  <a:cubicBezTo>
                    <a:pt x="864764" y="1052"/>
                    <a:pt x="974301" y="104875"/>
                    <a:pt x="1051454" y="206792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36"/>
          <p:cNvGrpSpPr/>
          <p:nvPr/>
        </p:nvGrpSpPr>
        <p:grpSpPr>
          <a:xfrm>
            <a:off x="3484084" y="2903033"/>
            <a:ext cx="1621160" cy="302450"/>
            <a:chOff x="3184693" y="3692320"/>
            <a:chExt cx="4122991" cy="928045"/>
          </a:xfrm>
        </p:grpSpPr>
        <p:sp>
          <p:nvSpPr>
            <p:cNvPr id="296" name="Google Shape;296;p36"/>
            <p:cNvSpPr/>
            <p:nvPr/>
          </p:nvSpPr>
          <p:spPr>
            <a:xfrm>
              <a:off x="3184693" y="3773539"/>
              <a:ext cx="3757030" cy="846826"/>
            </a:xfrm>
            <a:custGeom>
              <a:rect b="b" l="l" r="r" t="t"/>
              <a:pathLst>
                <a:path extrusionOk="0" h="1039050" w="4609853">
                  <a:moveTo>
                    <a:pt x="4569032" y="413392"/>
                  </a:moveTo>
                  <a:cubicBezTo>
                    <a:pt x="4015524" y="821376"/>
                    <a:pt x="3213233" y="1039051"/>
                    <a:pt x="2522490" y="1039051"/>
                  </a:cubicBezTo>
                  <a:cubicBezTo>
                    <a:pt x="1553940" y="1039051"/>
                    <a:pt x="682003" y="680825"/>
                    <a:pt x="22339" y="85017"/>
                  </a:cubicBezTo>
                  <a:cubicBezTo>
                    <a:pt x="-29486" y="38164"/>
                    <a:pt x="16958" y="-25682"/>
                    <a:pt x="79146" y="10798"/>
                  </a:cubicBezTo>
                  <a:cubicBezTo>
                    <a:pt x="791045" y="425003"/>
                    <a:pt x="1671279" y="674186"/>
                    <a:pt x="2580535" y="674186"/>
                  </a:cubicBezTo>
                  <a:cubicBezTo>
                    <a:pt x="3193755" y="674186"/>
                    <a:pt x="3868334" y="547313"/>
                    <a:pt x="4488602" y="284033"/>
                  </a:cubicBezTo>
                  <a:cubicBezTo>
                    <a:pt x="4582300" y="244228"/>
                    <a:pt x="4660662" y="345393"/>
                    <a:pt x="4569032" y="413392"/>
                  </a:cubicBezTo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6535428" y="3692320"/>
              <a:ext cx="772256" cy="760602"/>
            </a:xfrm>
            <a:custGeom>
              <a:rect b="b" l="l" r="r" t="t"/>
              <a:pathLst>
                <a:path extrusionOk="0" h="933254" w="947553">
                  <a:moveTo>
                    <a:pt x="691963" y="249669"/>
                  </a:moveTo>
                  <a:cubicBezTo>
                    <a:pt x="621477" y="159286"/>
                    <a:pt x="224275" y="206968"/>
                    <a:pt x="45996" y="228114"/>
                  </a:cubicBezTo>
                  <a:cubicBezTo>
                    <a:pt x="-8325" y="234743"/>
                    <a:pt x="-16612" y="187480"/>
                    <a:pt x="32309" y="153476"/>
                  </a:cubicBezTo>
                  <a:cubicBezTo>
                    <a:pt x="348663" y="-69171"/>
                    <a:pt x="867765" y="-4906"/>
                    <a:pt x="928297" y="69723"/>
                  </a:cubicBezTo>
                  <a:cubicBezTo>
                    <a:pt x="988828" y="144770"/>
                    <a:pt x="912543" y="665111"/>
                    <a:pt x="615258" y="913476"/>
                  </a:cubicBezTo>
                  <a:cubicBezTo>
                    <a:pt x="569652" y="951614"/>
                    <a:pt x="526123" y="931297"/>
                    <a:pt x="546430" y="880719"/>
                  </a:cubicBezTo>
                  <a:cubicBezTo>
                    <a:pt x="613191" y="714041"/>
                    <a:pt x="762866" y="340471"/>
                    <a:pt x="691963" y="249669"/>
                  </a:cubicBezTo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00" y="3537036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 rot="5400000">
            <a:off x="7409121" y="2411953"/>
            <a:ext cx="2487517" cy="3626266"/>
          </a:xfrm>
          <a:custGeom>
            <a:rect b="b" l="l" r="r" t="t"/>
            <a:pathLst>
              <a:path extrusionOk="0" h="4835022" w="3991493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8060401" y="3721231"/>
            <a:ext cx="1083599" cy="1007710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7"/>
          <p:cNvSpPr/>
          <p:nvPr/>
        </p:nvSpPr>
        <p:spPr>
          <a:xfrm rot="2476041">
            <a:off x="-1129495" y="-1690598"/>
            <a:ext cx="3018103" cy="5329148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/>
          <p:nvPr/>
        </p:nvSpPr>
        <p:spPr>
          <a:xfrm rot="3140551">
            <a:off x="-1644407" y="-2106140"/>
            <a:ext cx="3018103" cy="5329148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/>
          <p:nvPr/>
        </p:nvSpPr>
        <p:spPr>
          <a:xfrm rot="8901965">
            <a:off x="1694096" y="416281"/>
            <a:ext cx="1027688" cy="955715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27"/>
          <p:cNvGrpSpPr/>
          <p:nvPr/>
        </p:nvGrpSpPr>
        <p:grpSpPr>
          <a:xfrm>
            <a:off x="3006193" y="1958389"/>
            <a:ext cx="3145275" cy="1222000"/>
            <a:chOff x="4008257" y="2544510"/>
            <a:chExt cx="4193700" cy="1629333"/>
          </a:xfrm>
        </p:grpSpPr>
        <p:sp>
          <p:nvSpPr>
            <p:cNvPr id="147" name="Google Shape;147;p27"/>
            <p:cNvSpPr txBox="1"/>
            <p:nvPr/>
          </p:nvSpPr>
          <p:spPr>
            <a:xfrm>
              <a:off x="4008257" y="2544510"/>
              <a:ext cx="41937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00">
                  <a:solidFill>
                    <a:schemeClr val="dk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a</a:t>
              </a:r>
              <a:r>
                <a:rPr lang="en" sz="6600">
                  <a:solidFill>
                    <a:schemeClr val="dk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mazon </a:t>
              </a:r>
              <a:endParaRPr sz="54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grpSp>
          <p:nvGrpSpPr>
            <p:cNvPr id="148" name="Google Shape;148;p27"/>
            <p:cNvGrpSpPr/>
            <p:nvPr/>
          </p:nvGrpSpPr>
          <p:grpSpPr>
            <a:xfrm>
              <a:off x="4348163" y="3770174"/>
              <a:ext cx="2162175" cy="403669"/>
              <a:chOff x="3184693" y="3692320"/>
              <a:chExt cx="4123771" cy="928898"/>
            </a:xfrm>
          </p:grpSpPr>
          <p:sp>
            <p:nvSpPr>
              <p:cNvPr id="149" name="Google Shape;149;p27"/>
              <p:cNvSpPr/>
              <p:nvPr/>
            </p:nvSpPr>
            <p:spPr>
              <a:xfrm>
                <a:off x="3184693" y="3773539"/>
                <a:ext cx="3760827" cy="847679"/>
              </a:xfrm>
              <a:custGeom>
                <a:rect b="b" l="l" r="r" t="t"/>
                <a:pathLst>
                  <a:path extrusionOk="0" h="1039050" w="4609853">
                    <a:moveTo>
                      <a:pt x="4569032" y="413392"/>
                    </a:moveTo>
                    <a:cubicBezTo>
                      <a:pt x="4015524" y="821376"/>
                      <a:pt x="3213233" y="1039051"/>
                      <a:pt x="2522490" y="1039051"/>
                    </a:cubicBezTo>
                    <a:cubicBezTo>
                      <a:pt x="1553940" y="1039051"/>
                      <a:pt x="682003" y="680825"/>
                      <a:pt x="22339" y="85017"/>
                    </a:cubicBezTo>
                    <a:cubicBezTo>
                      <a:pt x="-29486" y="38164"/>
                      <a:pt x="16958" y="-25682"/>
                      <a:pt x="79146" y="10798"/>
                    </a:cubicBezTo>
                    <a:cubicBezTo>
                      <a:pt x="791045" y="425003"/>
                      <a:pt x="1671279" y="674186"/>
                      <a:pt x="2580535" y="674186"/>
                    </a:cubicBezTo>
                    <a:cubicBezTo>
                      <a:pt x="3193755" y="674186"/>
                      <a:pt x="3868334" y="547313"/>
                      <a:pt x="4488602" y="284033"/>
                    </a:cubicBezTo>
                    <a:cubicBezTo>
                      <a:pt x="4582300" y="244228"/>
                      <a:pt x="4660662" y="345393"/>
                      <a:pt x="4569032" y="413392"/>
                    </a:cubicBezTo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6535428" y="3692320"/>
                <a:ext cx="773036" cy="761368"/>
              </a:xfrm>
              <a:custGeom>
                <a:rect b="b" l="l" r="r" t="t"/>
                <a:pathLst>
                  <a:path extrusionOk="0" h="933254" w="947553">
                    <a:moveTo>
                      <a:pt x="691963" y="249669"/>
                    </a:moveTo>
                    <a:cubicBezTo>
                      <a:pt x="621477" y="159286"/>
                      <a:pt x="224275" y="206968"/>
                      <a:pt x="45996" y="228114"/>
                    </a:cubicBezTo>
                    <a:cubicBezTo>
                      <a:pt x="-8325" y="234743"/>
                      <a:pt x="-16612" y="187480"/>
                      <a:pt x="32309" y="153476"/>
                    </a:cubicBezTo>
                    <a:cubicBezTo>
                      <a:pt x="348663" y="-69171"/>
                      <a:pt x="867765" y="-4906"/>
                      <a:pt x="928297" y="69723"/>
                    </a:cubicBezTo>
                    <a:cubicBezTo>
                      <a:pt x="988828" y="144770"/>
                      <a:pt x="912543" y="665111"/>
                      <a:pt x="615258" y="913476"/>
                    </a:cubicBezTo>
                    <a:cubicBezTo>
                      <a:pt x="569652" y="951614"/>
                      <a:pt x="526123" y="931297"/>
                      <a:pt x="546430" y="880719"/>
                    </a:cubicBezTo>
                    <a:cubicBezTo>
                      <a:pt x="613191" y="714041"/>
                      <a:pt x="762866" y="340471"/>
                      <a:pt x="691963" y="249669"/>
                    </a:cubicBezTo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1" name="Google Shape;151;p27"/>
          <p:cNvSpPr txBox="1"/>
          <p:nvPr/>
        </p:nvSpPr>
        <p:spPr>
          <a:xfrm>
            <a:off x="1635625" y="1635625"/>
            <a:ext cx="667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Análisis de Sentimientos en Reseñas de Productos de</a:t>
            </a:r>
            <a:endParaRPr sz="21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75" y="3463099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554" y="1201150"/>
            <a:ext cx="3588601" cy="21174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449575" y="2169177"/>
            <a:ext cx="35886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🔹 Fuente: McAuley Lab (2023) - Categoría All_Beauty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🔹 </a:t>
            </a: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Pasos de Preprocesamiento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: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✅ Eliminación de valores nulos y duplicados.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✅ Normalización del texto.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✅ Tokenización y eliminación de stopwords.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✅ Clasificación de sentimientos (Positivo, Neutro, Negativo).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✅ Balanceo de datos del conjunto de entrenamiento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449579" y="1299475"/>
            <a:ext cx="43611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Dataset y procesamiento </a:t>
            </a:r>
            <a:endParaRPr sz="26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 datos</a:t>
            </a:r>
            <a:endParaRPr sz="20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0" name="Google Shape;160;p28"/>
          <p:cNvSpPr/>
          <p:nvPr/>
        </p:nvSpPr>
        <p:spPr>
          <a:xfrm rot="2476041">
            <a:off x="-202482" y="-486216"/>
            <a:ext cx="938952" cy="165793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 flipH="1" rot="-6597732">
            <a:off x="23701" y="-1002033"/>
            <a:ext cx="938952" cy="165793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/>
          <p:nvPr/>
        </p:nvSpPr>
        <p:spPr>
          <a:xfrm rot="5400000">
            <a:off x="6727100" y="-97249"/>
            <a:ext cx="438900" cy="2358300"/>
          </a:xfrm>
          <a:prstGeom prst="roundRect">
            <a:avLst>
              <a:gd fmla="val 19231" name="adj"/>
            </a:avLst>
          </a:pr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6184738" y="992534"/>
            <a:ext cx="1510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6051644" y="962659"/>
            <a:ext cx="1789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Distribución de Rating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 rot="-5400000">
            <a:off x="5050800" y="819675"/>
            <a:ext cx="63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📌</a:t>
            </a:r>
            <a:endParaRPr sz="3700"/>
          </a:p>
        </p:txBody>
      </p:sp>
      <p:sp>
        <p:nvSpPr>
          <p:cNvPr id="166" name="Google Shape;166;p28"/>
          <p:cNvSpPr txBox="1"/>
          <p:nvPr/>
        </p:nvSpPr>
        <p:spPr>
          <a:xfrm rot="5400000">
            <a:off x="8415550" y="2846498"/>
            <a:ext cx="53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📌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75" y="3635399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/>
        </p:nvSpPr>
        <p:spPr>
          <a:xfrm>
            <a:off x="452372" y="876740"/>
            <a:ext cx="8434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415500" y="952300"/>
            <a:ext cx="5589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Modelos </a:t>
            </a:r>
            <a:r>
              <a:rPr lang="en" sz="3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básicos</a:t>
            </a:r>
            <a:r>
              <a:rPr lang="en" sz="3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realizados</a:t>
            </a:r>
            <a:endParaRPr sz="27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259776" y="2133603"/>
            <a:ext cx="1822800" cy="1637100"/>
          </a:xfrm>
          <a:prstGeom prst="roundRect">
            <a:avLst>
              <a:gd fmla="val 16667" name="adj"/>
            </a:avLst>
          </a:pr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3420288" y="2133600"/>
            <a:ext cx="1822800" cy="1749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466292" y="3702184"/>
            <a:ext cx="319684" cy="259667"/>
          </a:xfrm>
          <a:custGeom>
            <a:rect b="b" l="l" r="r" t="t"/>
            <a:pathLst>
              <a:path extrusionOk="0" h="420514" w="589280">
                <a:moveTo>
                  <a:pt x="378083" y="364135"/>
                </a:moveTo>
                <a:lnTo>
                  <a:pt x="377956" y="364765"/>
                </a:lnTo>
                <a:lnTo>
                  <a:pt x="376253" y="367291"/>
                </a:lnTo>
                <a:close/>
                <a:moveTo>
                  <a:pt x="0" y="0"/>
                </a:moveTo>
                <a:lnTo>
                  <a:pt x="589280" y="0"/>
                </a:lnTo>
                <a:lnTo>
                  <a:pt x="378082" y="364134"/>
                </a:lnTo>
                <a:lnTo>
                  <a:pt x="376252" y="367290"/>
                </a:lnTo>
                <a:lnTo>
                  <a:pt x="358392" y="393778"/>
                </a:lnTo>
                <a:cubicBezTo>
                  <a:pt x="341874" y="410297"/>
                  <a:pt x="319054" y="420514"/>
                  <a:pt x="293847" y="420514"/>
                </a:cubicBezTo>
                <a:cubicBezTo>
                  <a:pt x="268641" y="420514"/>
                  <a:pt x="245820" y="410297"/>
                  <a:pt x="229302" y="393778"/>
                </a:cubicBezTo>
                <a:lnTo>
                  <a:pt x="222787" y="384116"/>
                </a:lnTo>
                <a:lnTo>
                  <a:pt x="208765" y="359940"/>
                </a:ln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9"/>
          <p:cNvSpPr/>
          <p:nvPr/>
        </p:nvSpPr>
        <p:spPr>
          <a:xfrm>
            <a:off x="3739003" y="3827889"/>
            <a:ext cx="293167" cy="209206"/>
          </a:xfrm>
          <a:custGeom>
            <a:rect b="b" l="l" r="r" t="t"/>
            <a:pathLst>
              <a:path extrusionOk="0" h="420514" w="589280">
                <a:moveTo>
                  <a:pt x="378083" y="364135"/>
                </a:moveTo>
                <a:lnTo>
                  <a:pt x="377956" y="364765"/>
                </a:lnTo>
                <a:lnTo>
                  <a:pt x="376253" y="367291"/>
                </a:lnTo>
                <a:close/>
                <a:moveTo>
                  <a:pt x="0" y="0"/>
                </a:moveTo>
                <a:lnTo>
                  <a:pt x="589280" y="0"/>
                </a:lnTo>
                <a:lnTo>
                  <a:pt x="378082" y="364134"/>
                </a:lnTo>
                <a:lnTo>
                  <a:pt x="376252" y="367290"/>
                </a:lnTo>
                <a:lnTo>
                  <a:pt x="358392" y="393778"/>
                </a:lnTo>
                <a:cubicBezTo>
                  <a:pt x="341874" y="410297"/>
                  <a:pt x="319054" y="420514"/>
                  <a:pt x="293847" y="420514"/>
                </a:cubicBezTo>
                <a:cubicBezTo>
                  <a:pt x="268641" y="420514"/>
                  <a:pt x="245820" y="410297"/>
                  <a:pt x="229302" y="393778"/>
                </a:cubicBezTo>
                <a:lnTo>
                  <a:pt x="222787" y="384116"/>
                </a:lnTo>
                <a:lnTo>
                  <a:pt x="208765" y="35994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562280" y="4194024"/>
            <a:ext cx="127800" cy="14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3807777" y="4210459"/>
            <a:ext cx="141600" cy="14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450679" y="2624574"/>
            <a:ext cx="16155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79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Char char="-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Naïve Bayes muestra un fuerte sesgo hacia la clase 5 y es ineficaz para las demás clases.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3420299" y="2746079"/>
            <a:ext cx="16635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-"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Mejor rendimiento que naive bayes pero aun con deficiencias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450679" y="2329721"/>
            <a:ext cx="1615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NAIVE BAYES (con SMOTE)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3499950" y="2314425"/>
            <a:ext cx="1663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REGRESION LOGISTICA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6535151" y="2133603"/>
            <a:ext cx="1822800" cy="1637100"/>
          </a:xfrm>
          <a:prstGeom prst="roundRect">
            <a:avLst>
              <a:gd fmla="val 16667" name="adj"/>
            </a:avLst>
          </a:pr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6741667" y="3702184"/>
            <a:ext cx="319684" cy="259667"/>
          </a:xfrm>
          <a:custGeom>
            <a:rect b="b" l="l" r="r" t="t"/>
            <a:pathLst>
              <a:path extrusionOk="0" h="420514" w="589280">
                <a:moveTo>
                  <a:pt x="378083" y="364135"/>
                </a:moveTo>
                <a:lnTo>
                  <a:pt x="377956" y="364765"/>
                </a:lnTo>
                <a:lnTo>
                  <a:pt x="376253" y="367291"/>
                </a:lnTo>
                <a:close/>
                <a:moveTo>
                  <a:pt x="0" y="0"/>
                </a:moveTo>
                <a:lnTo>
                  <a:pt x="589280" y="0"/>
                </a:lnTo>
                <a:lnTo>
                  <a:pt x="378082" y="364134"/>
                </a:lnTo>
                <a:lnTo>
                  <a:pt x="376252" y="367290"/>
                </a:lnTo>
                <a:lnTo>
                  <a:pt x="358392" y="393778"/>
                </a:lnTo>
                <a:cubicBezTo>
                  <a:pt x="341874" y="410297"/>
                  <a:pt x="319054" y="420514"/>
                  <a:pt x="293847" y="420514"/>
                </a:cubicBezTo>
                <a:cubicBezTo>
                  <a:pt x="268641" y="420514"/>
                  <a:pt x="245820" y="410297"/>
                  <a:pt x="229302" y="393778"/>
                </a:cubicBezTo>
                <a:lnTo>
                  <a:pt x="222787" y="384116"/>
                </a:lnTo>
                <a:lnTo>
                  <a:pt x="208765" y="359940"/>
                </a:ln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6837655" y="4194024"/>
            <a:ext cx="127800" cy="14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6726054" y="2624574"/>
            <a:ext cx="16155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Buen modelo para identificar la clase 5 y clase 1, balanceados en recall y precision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Performance general mixta.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6726054" y="2329721"/>
            <a:ext cx="1615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SVM (kernel linear)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475" y="307949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/>
        </p:nvSpPr>
        <p:spPr>
          <a:xfrm>
            <a:off x="461809" y="1992852"/>
            <a:ext cx="24978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Mejoró el rendimiento general del modelo, es más equilibrado y capturò mejor las clases minoritarias. </a:t>
            </a:r>
            <a:endParaRPr sz="8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Hay margen de mejora.</a:t>
            </a:r>
            <a:endParaRPr sz="8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454670" y="1344000"/>
            <a:ext cx="3121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NB (Grid Search)</a:t>
            </a:r>
            <a:endParaRPr b="1"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461809" y="3617314"/>
            <a:ext cx="24978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Buen equilibrio de precision y recall.</a:t>
            </a:r>
            <a:endParaRPr sz="8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Regularizacion l1 ayudo a seleccionar caracteristicas</a:t>
            </a:r>
            <a:endParaRPr sz="8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454675" y="2968450"/>
            <a:ext cx="2658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 (Grid Search)</a:t>
            </a:r>
            <a:endParaRPr b="1"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3709063" y="1992852"/>
            <a:ext cx="24978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Mas lento y sin ventajas claras sobre la RL</a:t>
            </a:r>
            <a:endParaRPr sz="8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3701925" y="1344000"/>
            <a:ext cx="3627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SVM (Random Search)</a:t>
            </a:r>
            <a:endParaRPr b="1"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3709063" y="3617314"/>
            <a:ext cx="2497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Rendimiento similar a RL con Grid Search. Parametros liblinear + penalizacion l2 funcinoa bien</a:t>
            </a:r>
            <a:endParaRPr sz="8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565827" y="3378825"/>
            <a:ext cx="1466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MODELO GANADOR</a:t>
            </a:r>
            <a:endParaRPr sz="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3701923" y="2968450"/>
            <a:ext cx="346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 (Random Search)</a:t>
            </a:r>
            <a:endParaRPr b="1"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3" name="Google Shape;203;p30"/>
          <p:cNvSpPr/>
          <p:nvPr/>
        </p:nvSpPr>
        <p:spPr>
          <a:xfrm rot="3043006">
            <a:off x="5811752" y="-817129"/>
            <a:ext cx="4088776" cy="5914906"/>
          </a:xfrm>
          <a:custGeom>
            <a:rect b="b" l="l" r="r" t="t"/>
            <a:pathLst>
              <a:path extrusionOk="0" h="4835022" w="3991493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6766659" y="4959429"/>
            <a:ext cx="2748143" cy="370703"/>
          </a:xfrm>
          <a:prstGeom prst="rect">
            <a:avLst/>
          </a:pr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6937924" y="4726137"/>
            <a:ext cx="2576877" cy="370703"/>
          </a:xfrm>
          <a:prstGeom prst="rect">
            <a:avLst/>
          </a:pr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7632501" y="3434909"/>
            <a:ext cx="1815816" cy="1407876"/>
          </a:xfrm>
          <a:prstGeom prst="rect">
            <a:avLst/>
          </a:pr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438460" y="206975"/>
            <a:ext cx="5636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Modelos optimizados </a:t>
            </a:r>
            <a:endParaRPr sz="27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592" y="-242134"/>
            <a:ext cx="1727160" cy="5749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2525" y="3617324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/>
        </p:nvSpPr>
        <p:spPr>
          <a:xfrm>
            <a:off x="452372" y="876740"/>
            <a:ext cx="8434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5083800" y="587975"/>
            <a:ext cx="5589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Modelos avanzados</a:t>
            </a:r>
            <a:endParaRPr sz="27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1142574" y="1486825"/>
            <a:ext cx="2830200" cy="2117100"/>
          </a:xfrm>
          <a:prstGeom prst="roundRect">
            <a:avLst>
              <a:gd fmla="val 16667" name="adj"/>
            </a:avLst>
          </a:pr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4789702" y="1486825"/>
            <a:ext cx="2830200" cy="2259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1463208" y="3515255"/>
            <a:ext cx="496468" cy="335360"/>
          </a:xfrm>
          <a:custGeom>
            <a:rect b="b" l="l" r="r" t="t"/>
            <a:pathLst>
              <a:path extrusionOk="0" h="420514" w="589280">
                <a:moveTo>
                  <a:pt x="378083" y="364135"/>
                </a:moveTo>
                <a:lnTo>
                  <a:pt x="377956" y="364765"/>
                </a:lnTo>
                <a:lnTo>
                  <a:pt x="376253" y="367291"/>
                </a:lnTo>
                <a:close/>
                <a:moveTo>
                  <a:pt x="0" y="0"/>
                </a:moveTo>
                <a:lnTo>
                  <a:pt x="589280" y="0"/>
                </a:lnTo>
                <a:lnTo>
                  <a:pt x="378082" y="364134"/>
                </a:lnTo>
                <a:lnTo>
                  <a:pt x="376252" y="367290"/>
                </a:lnTo>
                <a:lnTo>
                  <a:pt x="358392" y="393778"/>
                </a:lnTo>
                <a:cubicBezTo>
                  <a:pt x="341874" y="410297"/>
                  <a:pt x="319054" y="420514"/>
                  <a:pt x="293847" y="420514"/>
                </a:cubicBezTo>
                <a:cubicBezTo>
                  <a:pt x="268641" y="420514"/>
                  <a:pt x="245820" y="410297"/>
                  <a:pt x="229302" y="393778"/>
                </a:cubicBezTo>
                <a:lnTo>
                  <a:pt x="222787" y="384116"/>
                </a:lnTo>
                <a:lnTo>
                  <a:pt x="208765" y="359940"/>
                </a:ln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5284575" y="3675070"/>
            <a:ext cx="455219" cy="270180"/>
          </a:xfrm>
          <a:custGeom>
            <a:rect b="b" l="l" r="r" t="t"/>
            <a:pathLst>
              <a:path extrusionOk="0" h="420514" w="589280">
                <a:moveTo>
                  <a:pt x="378083" y="364135"/>
                </a:moveTo>
                <a:lnTo>
                  <a:pt x="377956" y="364765"/>
                </a:lnTo>
                <a:lnTo>
                  <a:pt x="376253" y="367291"/>
                </a:lnTo>
                <a:close/>
                <a:moveTo>
                  <a:pt x="0" y="0"/>
                </a:moveTo>
                <a:lnTo>
                  <a:pt x="589280" y="0"/>
                </a:lnTo>
                <a:lnTo>
                  <a:pt x="378082" y="364134"/>
                </a:lnTo>
                <a:lnTo>
                  <a:pt x="376252" y="367290"/>
                </a:lnTo>
                <a:lnTo>
                  <a:pt x="358392" y="393778"/>
                </a:lnTo>
                <a:cubicBezTo>
                  <a:pt x="341874" y="410297"/>
                  <a:pt x="319054" y="420514"/>
                  <a:pt x="293847" y="420514"/>
                </a:cubicBezTo>
                <a:cubicBezTo>
                  <a:pt x="268641" y="420514"/>
                  <a:pt x="245820" y="410297"/>
                  <a:pt x="229302" y="393778"/>
                </a:cubicBezTo>
                <a:lnTo>
                  <a:pt x="222787" y="384116"/>
                </a:lnTo>
                <a:lnTo>
                  <a:pt x="208765" y="35994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612237" y="4151282"/>
            <a:ext cx="198300" cy="188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5391361" y="4169175"/>
            <a:ext cx="219900" cy="183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1438968" y="2121731"/>
            <a:ext cx="2508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79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Char char="-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Naïve Bayes muestra un fuerte sesgo hacia la clase 5 y es ineficaz para las demás clases.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4789717" y="2277867"/>
            <a:ext cx="2583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-"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Mejor rendimiento que naive bayes pero aun con deficiencias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438968" y="1740437"/>
            <a:ext cx="250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RAMDOM FOREST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4913393" y="1720369"/>
            <a:ext cx="2583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50" y="190924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/>
        </p:nvSpPr>
        <p:spPr>
          <a:xfrm>
            <a:off x="447977" y="206975"/>
            <a:ext cx="3427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Modelo ganador</a:t>
            </a:r>
            <a:endParaRPr sz="27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447970" y="924504"/>
            <a:ext cx="2693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Buen modelo en general, pero sigue ignorando las clases minoritarias</a:t>
            </a:r>
            <a:endParaRPr sz="1100"/>
          </a:p>
        </p:txBody>
      </p:sp>
      <p:grpSp>
        <p:nvGrpSpPr>
          <p:cNvPr id="233" name="Google Shape;233;p32"/>
          <p:cNvGrpSpPr/>
          <p:nvPr/>
        </p:nvGrpSpPr>
        <p:grpSpPr>
          <a:xfrm rot="-9452909">
            <a:off x="7515107" y="4076285"/>
            <a:ext cx="2065264" cy="2172834"/>
            <a:chOff x="-843530" y="-1196459"/>
            <a:chExt cx="2753686" cy="2897112"/>
          </a:xfrm>
        </p:grpSpPr>
        <p:sp>
          <p:nvSpPr>
            <p:cNvPr id="234" name="Google Shape;234;p32"/>
            <p:cNvSpPr/>
            <p:nvPr/>
          </p:nvSpPr>
          <p:spPr>
            <a:xfrm rot="2476041">
              <a:off x="-269976" y="-648288"/>
              <a:ext cx="1251936" cy="2210578"/>
            </a:xfrm>
            <a:custGeom>
              <a:rect b="b" l="l" r="r" t="t"/>
              <a:pathLst>
                <a:path extrusionOk="0" h="1501074" w="1137091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13192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2"/>
            <p:cNvSpPr/>
            <p:nvPr/>
          </p:nvSpPr>
          <p:spPr>
            <a:xfrm flipH="1" rot="-6597732">
              <a:off x="31601" y="-1336044"/>
              <a:ext cx="1251936" cy="2210578"/>
            </a:xfrm>
            <a:custGeom>
              <a:rect b="b" l="l" r="r" t="t"/>
              <a:pathLst>
                <a:path extrusionOk="0" h="1501074" w="1137091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232F3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32"/>
          <p:cNvSpPr/>
          <p:nvPr/>
        </p:nvSpPr>
        <p:spPr>
          <a:xfrm rot="7707741">
            <a:off x="8752632" y="4285078"/>
            <a:ext cx="581372" cy="540656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6728925" y="1209725"/>
            <a:ext cx="214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6967925" y="3341838"/>
            <a:ext cx="99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5006425" y="2343138"/>
            <a:ext cx="124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RL con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Grid Search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32"/>
          <p:cNvGrpSpPr/>
          <p:nvPr/>
        </p:nvGrpSpPr>
        <p:grpSpPr>
          <a:xfrm>
            <a:off x="3610513" y="1148485"/>
            <a:ext cx="4121383" cy="3209507"/>
            <a:chOff x="4710301" y="1497875"/>
            <a:chExt cx="5517246" cy="4296529"/>
          </a:xfrm>
        </p:grpSpPr>
        <p:sp>
          <p:nvSpPr>
            <p:cNvPr id="241" name="Google Shape;241;p32"/>
            <p:cNvSpPr/>
            <p:nvPr/>
          </p:nvSpPr>
          <p:spPr>
            <a:xfrm>
              <a:off x="6456278" y="2564839"/>
              <a:ext cx="1888800" cy="1888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9043593" y="1497875"/>
              <a:ext cx="1112100" cy="1112100"/>
            </a:xfrm>
            <a:prstGeom prst="ellipse">
              <a:avLst/>
            </a:prstGeom>
            <a:solidFill>
              <a:srgbClr val="F6C7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4710350" y="1497888"/>
              <a:ext cx="1112100" cy="1112100"/>
            </a:xfrm>
            <a:prstGeom prst="ellipse">
              <a:avLst/>
            </a:prstGeom>
            <a:solidFill>
              <a:srgbClr val="00AAE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4710301" y="4172902"/>
              <a:ext cx="1112100" cy="1112100"/>
            </a:xfrm>
            <a:prstGeom prst="ellipse">
              <a:avLst/>
            </a:prstGeom>
            <a:solidFill>
              <a:srgbClr val="05A0D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9115447" y="4228256"/>
              <a:ext cx="1112100" cy="1112100"/>
            </a:xfrm>
            <a:prstGeom prst="ellipse">
              <a:avLst/>
            </a:prstGeom>
            <a:solidFill>
              <a:srgbClr val="00AAE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L1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" name="Google Shape;246;p32"/>
            <p:cNvGrpSpPr/>
            <p:nvPr/>
          </p:nvGrpSpPr>
          <p:grpSpPr>
            <a:xfrm>
              <a:off x="7127082" y="5598451"/>
              <a:ext cx="355557" cy="195953"/>
              <a:chOff x="9598866" y="4267517"/>
              <a:chExt cx="710687" cy="391671"/>
            </a:xfrm>
          </p:grpSpPr>
          <p:sp>
            <p:nvSpPr>
              <p:cNvPr id="247" name="Google Shape;247;p32"/>
              <p:cNvSpPr/>
              <p:nvPr/>
            </p:nvSpPr>
            <p:spPr>
              <a:xfrm>
                <a:off x="9685966" y="4267517"/>
                <a:ext cx="543988" cy="187062"/>
              </a:xfrm>
              <a:custGeom>
                <a:rect b="b" l="l" r="r" t="t"/>
                <a:pathLst>
                  <a:path extrusionOk="0" h="187062" w="543988">
                    <a:moveTo>
                      <a:pt x="139450" y="28110"/>
                    </a:moveTo>
                    <a:cubicBezTo>
                      <a:pt x="223112" y="-10996"/>
                      <a:pt x="324482" y="-8684"/>
                      <a:pt x="407475" y="31207"/>
                    </a:cubicBezTo>
                    <a:cubicBezTo>
                      <a:pt x="464882" y="58266"/>
                      <a:pt x="513144" y="103443"/>
                      <a:pt x="543988" y="158582"/>
                    </a:cubicBezTo>
                    <a:cubicBezTo>
                      <a:pt x="524786" y="168194"/>
                      <a:pt x="505503" y="177589"/>
                      <a:pt x="486265" y="187063"/>
                    </a:cubicBezTo>
                    <a:cubicBezTo>
                      <a:pt x="455641" y="132238"/>
                      <a:pt x="406499" y="88029"/>
                      <a:pt x="348327" y="63500"/>
                    </a:cubicBezTo>
                    <a:cubicBezTo>
                      <a:pt x="271682" y="30282"/>
                      <a:pt x="180169" y="31259"/>
                      <a:pt x="105300" y="68943"/>
                    </a:cubicBezTo>
                    <a:cubicBezTo>
                      <a:pt x="63430" y="88962"/>
                      <a:pt x="28699" y="120758"/>
                      <a:pt x="0" y="156636"/>
                    </a:cubicBezTo>
                    <a:cubicBezTo>
                      <a:pt x="32049" y="101140"/>
                      <a:pt x="80742" y="54951"/>
                      <a:pt x="139450" y="281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9766400" y="4361072"/>
                <a:ext cx="376137" cy="136329"/>
              </a:xfrm>
              <a:custGeom>
                <a:rect b="b" l="l" r="r" t="t"/>
                <a:pathLst>
                  <a:path extrusionOk="0" h="136329" w="376137">
                    <a:moveTo>
                      <a:pt x="0" y="105641"/>
                    </a:moveTo>
                    <a:cubicBezTo>
                      <a:pt x="40666" y="43009"/>
                      <a:pt x="112132" y="-737"/>
                      <a:pt x="188249" y="13"/>
                    </a:cubicBezTo>
                    <a:cubicBezTo>
                      <a:pt x="264762" y="-877"/>
                      <a:pt x="337486" y="43332"/>
                      <a:pt x="376138" y="108066"/>
                    </a:cubicBezTo>
                    <a:cubicBezTo>
                      <a:pt x="357032" y="117513"/>
                      <a:pt x="337838" y="126847"/>
                      <a:pt x="318731" y="136329"/>
                    </a:cubicBezTo>
                    <a:cubicBezTo>
                      <a:pt x="284044" y="79202"/>
                      <a:pt x="220070" y="40009"/>
                      <a:pt x="152305" y="39477"/>
                    </a:cubicBezTo>
                    <a:cubicBezTo>
                      <a:pt x="94459" y="37165"/>
                      <a:pt x="39593" y="65157"/>
                      <a:pt x="0" y="1056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9598866" y="4433181"/>
                <a:ext cx="710687" cy="226007"/>
              </a:xfrm>
              <a:custGeom>
                <a:rect b="b" l="l" r="r" t="t"/>
                <a:pathLst>
                  <a:path extrusionOk="0" h="226007" w="710687">
                    <a:moveTo>
                      <a:pt x="0" y="0"/>
                    </a:moveTo>
                    <a:cubicBezTo>
                      <a:pt x="118383" y="58899"/>
                      <a:pt x="236863" y="117579"/>
                      <a:pt x="355344" y="176312"/>
                    </a:cubicBezTo>
                    <a:cubicBezTo>
                      <a:pt x="473771" y="117588"/>
                      <a:pt x="592251" y="58907"/>
                      <a:pt x="710687" y="87"/>
                    </a:cubicBezTo>
                    <a:cubicBezTo>
                      <a:pt x="710599" y="16635"/>
                      <a:pt x="710582" y="33183"/>
                      <a:pt x="710634" y="49730"/>
                    </a:cubicBezTo>
                    <a:cubicBezTo>
                      <a:pt x="592154" y="108425"/>
                      <a:pt x="473706" y="167184"/>
                      <a:pt x="355291" y="226007"/>
                    </a:cubicBezTo>
                    <a:cubicBezTo>
                      <a:pt x="236896" y="167206"/>
                      <a:pt x="118481" y="108448"/>
                      <a:pt x="44" y="49730"/>
                    </a:cubicBezTo>
                    <a:cubicBezTo>
                      <a:pt x="44" y="33130"/>
                      <a:pt x="44" y="16565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9852963" y="4451047"/>
                <a:ext cx="202660" cy="88922"/>
              </a:xfrm>
              <a:custGeom>
                <a:rect b="b" l="l" r="r" t="t"/>
                <a:pathLst>
                  <a:path extrusionOk="0" h="88922" w="202660">
                    <a:moveTo>
                      <a:pt x="0" y="58575"/>
                    </a:moveTo>
                    <a:cubicBezTo>
                      <a:pt x="21823" y="28681"/>
                      <a:pt x="53564" y="2817"/>
                      <a:pt x="92173" y="514"/>
                    </a:cubicBezTo>
                    <a:cubicBezTo>
                      <a:pt x="137305" y="-4136"/>
                      <a:pt x="179676" y="23325"/>
                      <a:pt x="202660" y="60485"/>
                    </a:cubicBezTo>
                    <a:cubicBezTo>
                      <a:pt x="183607" y="70054"/>
                      <a:pt x="164404" y="79397"/>
                      <a:pt x="145341" y="88923"/>
                    </a:cubicBezTo>
                    <a:cubicBezTo>
                      <a:pt x="127536" y="62125"/>
                      <a:pt x="99277" y="40291"/>
                      <a:pt x="66059" y="38381"/>
                    </a:cubicBezTo>
                    <a:cubicBezTo>
                      <a:pt x="42099" y="35633"/>
                      <a:pt x="19634" y="46136"/>
                      <a:pt x="0" y="585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32"/>
            <p:cNvGrpSpPr/>
            <p:nvPr/>
          </p:nvGrpSpPr>
          <p:grpSpPr>
            <a:xfrm>
              <a:off x="5717378" y="2408160"/>
              <a:ext cx="3398069" cy="2376146"/>
              <a:chOff x="4353735" y="2295624"/>
              <a:chExt cx="3498115" cy="2446104"/>
            </a:xfrm>
          </p:grpSpPr>
          <p:cxnSp>
            <p:nvCxnSpPr>
              <p:cNvPr id="252" name="Google Shape;252;p32"/>
              <p:cNvCxnSpPr/>
              <p:nvPr/>
            </p:nvCxnSpPr>
            <p:spPr>
              <a:xfrm flipH="1" rot="10800000">
                <a:off x="6908701" y="2295624"/>
                <a:ext cx="937800" cy="714900"/>
              </a:xfrm>
              <a:prstGeom prst="straightConnector1">
                <a:avLst/>
              </a:prstGeom>
              <a:noFill/>
              <a:ln cap="rnd" cmpd="sng" w="28575">
                <a:solidFill>
                  <a:srgbClr val="666666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32"/>
              <p:cNvCxnSpPr/>
              <p:nvPr/>
            </p:nvCxnSpPr>
            <p:spPr>
              <a:xfrm>
                <a:off x="4353735" y="2342489"/>
                <a:ext cx="926100" cy="621000"/>
              </a:xfrm>
              <a:prstGeom prst="straightConnector1">
                <a:avLst/>
              </a:prstGeom>
              <a:noFill/>
              <a:ln cap="rnd" cmpd="sng" w="28575">
                <a:solidFill>
                  <a:srgbClr val="666666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32"/>
              <p:cNvCxnSpPr>
                <a:endCxn id="245" idx="2"/>
              </p:cNvCxnSpPr>
              <p:nvPr/>
            </p:nvCxnSpPr>
            <p:spPr>
              <a:xfrm>
                <a:off x="6982750" y="3993528"/>
                <a:ext cx="869100" cy="748200"/>
              </a:xfrm>
              <a:prstGeom prst="straightConnector1">
                <a:avLst/>
              </a:prstGeom>
              <a:noFill/>
              <a:ln cap="rnd" cmpd="sng" w="28575">
                <a:solidFill>
                  <a:srgbClr val="666666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32"/>
              <p:cNvCxnSpPr/>
              <p:nvPr/>
            </p:nvCxnSpPr>
            <p:spPr>
              <a:xfrm flipH="1" rot="10800000">
                <a:off x="4470908" y="3936360"/>
                <a:ext cx="855300" cy="492300"/>
              </a:xfrm>
              <a:prstGeom prst="straightConnector1">
                <a:avLst/>
              </a:prstGeom>
              <a:noFill/>
              <a:ln cap="rnd" cmpd="sng" w="28575">
                <a:solidFill>
                  <a:srgbClr val="666666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32"/>
          <p:cNvSpPr txBox="1"/>
          <p:nvPr/>
        </p:nvSpPr>
        <p:spPr>
          <a:xfrm>
            <a:off x="3596900" y="3341850"/>
            <a:ext cx="975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Bajo recall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clases 2 y 3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3635775" y="1277750"/>
            <a:ext cx="83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 score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 5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5146900" y="2327688"/>
            <a:ext cx="489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RL con Grid 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Search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6901150" y="1277750"/>
            <a:ext cx="99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 mas alta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75" y="3502849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/>
          <p:nvPr/>
        </p:nvSpPr>
        <p:spPr>
          <a:xfrm>
            <a:off x="1626190" y="507292"/>
            <a:ext cx="2691900" cy="531000"/>
          </a:xfrm>
          <a:prstGeom prst="roundRect">
            <a:avLst>
              <a:gd fmla="val 18424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195744" y="507309"/>
            <a:ext cx="55833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Conclusiones</a:t>
            </a:r>
            <a:endParaRPr sz="33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504275" y="1546400"/>
            <a:ext cx="8673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🔸Modelo ganador 🏆 Regresión Logistica optimizada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🔸Desempeño por clase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🔸Importancia del preprocesamiento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🔸Dataset desequilibrado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100" y="3476349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/>
        </p:nvSpPr>
        <p:spPr>
          <a:xfrm>
            <a:off x="840450" y="1176625"/>
            <a:ext cx="71268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 Filtrado automático de reseñas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 Detección temprana de crisis de reputación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 Apoyo a decisiones comerciales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 Evaluación de reseñas falsas o manipuladas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1612194" y="339659"/>
            <a:ext cx="55833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1011388" y="234469"/>
            <a:ext cx="5583300" cy="5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Aplicaciones prácticas</a:t>
            </a:r>
            <a:endParaRPr sz="3300">
              <a:solidFill>
                <a:schemeClr val="dk1"/>
              </a:solidFill>
              <a:highlight>
                <a:schemeClr val="lt1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1575" y="234474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