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6/30/2025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826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987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554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3646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3424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619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975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617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056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414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908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839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31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015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521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319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420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6/30/2025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5179509"/>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types-of-hacker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introduction-of-firewall-in-computer-network/" TargetMode="External"/><Relationship Id="rId2" Type="http://schemas.openxmlformats.org/officeDocument/2006/relationships/hyperlink" Target="https://www.geeksforgeeks.org/wifi-and-its-amendment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4139-2090-5603-274E-F7191FFFFD9A}"/>
              </a:ext>
            </a:extLst>
          </p:cNvPr>
          <p:cNvSpPr>
            <a:spLocks noGrp="1"/>
          </p:cNvSpPr>
          <p:nvPr>
            <p:ph type="ctrTitle"/>
          </p:nvPr>
        </p:nvSpPr>
        <p:spPr/>
        <p:txBody>
          <a:bodyPr/>
          <a:lstStyle/>
          <a:p>
            <a:r>
              <a:rPr lang="en-US" dirty="0"/>
              <a:t>PHISHING</a:t>
            </a:r>
            <a:endParaRPr lang="en-IN" dirty="0"/>
          </a:p>
        </p:txBody>
      </p:sp>
      <p:sp>
        <p:nvSpPr>
          <p:cNvPr id="3" name="Subtitle 2">
            <a:extLst>
              <a:ext uri="{FF2B5EF4-FFF2-40B4-BE49-F238E27FC236}">
                <a16:creationId xmlns:a16="http://schemas.microsoft.com/office/drawing/2014/main" id="{9880944A-02CF-12B9-6700-8DAF266AD2B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C10D2DF3-5EA4-B1FE-37DB-D7F66A01D5C9}"/>
              </a:ext>
            </a:extLst>
          </p:cNvPr>
          <p:cNvPicPr>
            <a:picLocks noChangeAspect="1"/>
          </p:cNvPicPr>
          <p:nvPr/>
        </p:nvPicPr>
        <p:blipFill>
          <a:blip r:embed="rId2"/>
          <a:stretch>
            <a:fillRect/>
          </a:stretch>
        </p:blipFill>
        <p:spPr>
          <a:xfrm>
            <a:off x="-912457" y="0"/>
            <a:ext cx="13104458" cy="6858000"/>
          </a:xfrm>
          <a:prstGeom prst="rect">
            <a:avLst/>
          </a:prstGeom>
        </p:spPr>
      </p:pic>
      <p:sp>
        <p:nvSpPr>
          <p:cNvPr id="7" name="TextBox 6">
            <a:extLst>
              <a:ext uri="{FF2B5EF4-FFF2-40B4-BE49-F238E27FC236}">
                <a16:creationId xmlns:a16="http://schemas.microsoft.com/office/drawing/2014/main" id="{F7785EC0-2CDB-EA74-7395-C714CECF124B}"/>
              </a:ext>
            </a:extLst>
          </p:cNvPr>
          <p:cNvSpPr txBox="1"/>
          <p:nvPr/>
        </p:nvSpPr>
        <p:spPr>
          <a:xfrm>
            <a:off x="5233449" y="2981227"/>
            <a:ext cx="3487917" cy="1200329"/>
          </a:xfrm>
          <a:prstGeom prst="rect">
            <a:avLst/>
          </a:prstGeom>
          <a:solidFill>
            <a:schemeClr val="tx1"/>
          </a:solidFill>
        </p:spPr>
        <p:txBody>
          <a:bodyPr wrap="square" rtlCol="0">
            <a:spAutoFit/>
          </a:bodyPr>
          <a:lstStyle/>
          <a:p>
            <a:r>
              <a:rPr lang="en-US" sz="7200" dirty="0">
                <a:solidFill>
                  <a:schemeClr val="bg1"/>
                </a:solidFill>
                <a:latin typeface="Arabic Typesetting" panose="03020402040406030203" pitchFamily="66" charset="-78"/>
                <a:cs typeface="Arabic Typesetting" panose="03020402040406030203" pitchFamily="66" charset="-78"/>
              </a:rPr>
              <a:t>PHISHING</a:t>
            </a:r>
            <a:endParaRPr lang="en-IN" sz="720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61411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7A87-E6F1-6EC2-DA3A-2B2574BAD248}"/>
              </a:ext>
            </a:extLst>
          </p:cNvPr>
          <p:cNvSpPr>
            <a:spLocks noGrp="1"/>
          </p:cNvSpPr>
          <p:nvPr>
            <p:ph type="ctrTitle"/>
          </p:nvPr>
        </p:nvSpPr>
        <p:spPr>
          <a:xfrm>
            <a:off x="1876424" y="556182"/>
            <a:ext cx="8791575" cy="757336"/>
          </a:xfrm>
        </p:spPr>
        <p:txBody>
          <a:bodyPr>
            <a:normAutofit/>
          </a:bodyPr>
          <a:lstStyle/>
          <a:p>
            <a:r>
              <a:rPr lang="en-US" sz="4400" cap="none" dirty="0">
                <a:solidFill>
                  <a:schemeClr val="bg1"/>
                </a:solidFill>
                <a:latin typeface="Arabic Typesetting" panose="03020402040406030203" pitchFamily="66" charset="-78"/>
                <a:cs typeface="Arabic Typesetting" panose="03020402040406030203" pitchFamily="66" charset="-78"/>
              </a:rPr>
              <a:t>Social engineering tactics used in phishing</a:t>
            </a:r>
            <a:endParaRPr lang="en-IN" sz="4400" cap="none" dirty="0">
              <a:solidFill>
                <a:schemeClr val="bg1"/>
              </a:solidFill>
              <a:latin typeface="Arabic Typesetting" panose="03020402040406030203" pitchFamily="66" charset="-78"/>
              <a:cs typeface="Arabic Typesetting" panose="03020402040406030203" pitchFamily="66" charset="-78"/>
            </a:endParaRPr>
          </a:p>
        </p:txBody>
      </p:sp>
      <p:sp>
        <p:nvSpPr>
          <p:cNvPr id="3" name="Subtitle 2">
            <a:extLst>
              <a:ext uri="{FF2B5EF4-FFF2-40B4-BE49-F238E27FC236}">
                <a16:creationId xmlns:a16="http://schemas.microsoft.com/office/drawing/2014/main" id="{2A576D32-A0F8-23EC-B31D-7A69964F9C57}"/>
              </a:ext>
            </a:extLst>
          </p:cNvPr>
          <p:cNvSpPr>
            <a:spLocks noGrp="1"/>
          </p:cNvSpPr>
          <p:nvPr>
            <p:ph type="subTitle" idx="1"/>
          </p:nvPr>
        </p:nvSpPr>
        <p:spPr>
          <a:xfrm>
            <a:off x="1876424" y="1313518"/>
            <a:ext cx="10123898" cy="5304098"/>
          </a:xfrm>
        </p:spPr>
        <p:txBody>
          <a:bodyPr/>
          <a:lstStyle/>
          <a:p>
            <a:r>
              <a:rPr lang="en-US" sz="2400" b="1" cap="none" dirty="0">
                <a:solidFill>
                  <a:schemeClr val="bg1"/>
                </a:solidFill>
                <a:latin typeface="Arabic Typesetting" panose="03020402040406030203" pitchFamily="66" charset="-78"/>
                <a:cs typeface="Arabic Typesetting" panose="03020402040406030203" pitchFamily="66" charset="-78"/>
              </a:rPr>
              <a:t>Impersonation: </a:t>
            </a:r>
            <a:r>
              <a:rPr lang="en-US" sz="2400" cap="none" dirty="0">
                <a:solidFill>
                  <a:schemeClr val="bg1"/>
                </a:solidFill>
                <a:latin typeface="Arabic Typesetting" panose="03020402040406030203" pitchFamily="66" charset="-78"/>
                <a:cs typeface="Arabic Typesetting" panose="03020402040406030203" pitchFamily="66" charset="-78"/>
              </a:rPr>
              <a:t>Attackers pretend to be trusted entities, such as banks, government agencies, or tech companies, to build trust and authority. </a:t>
            </a:r>
          </a:p>
          <a:p>
            <a:r>
              <a:rPr lang="en-US" sz="2400" b="1" cap="none" dirty="0">
                <a:solidFill>
                  <a:schemeClr val="bg1"/>
                </a:solidFill>
                <a:latin typeface="Arabic Typesetting" panose="03020402040406030203" pitchFamily="66" charset="-78"/>
                <a:cs typeface="Arabic Typesetting" panose="03020402040406030203" pitchFamily="66" charset="-78"/>
              </a:rPr>
              <a:t>Urgency: </a:t>
            </a:r>
            <a:r>
              <a:rPr lang="en-US" sz="2400" cap="none" dirty="0">
                <a:solidFill>
                  <a:schemeClr val="bg1"/>
                </a:solidFill>
                <a:latin typeface="Arabic Typesetting" panose="03020402040406030203" pitchFamily="66" charset="-78"/>
                <a:cs typeface="Arabic Typesetting" panose="03020402040406030203" pitchFamily="66" charset="-78"/>
              </a:rPr>
              <a:t>They create a sense of urgency by claiming a problem requires immediate action, encouraging the victim to act without verifying the message's authenticity. </a:t>
            </a:r>
          </a:p>
          <a:p>
            <a:r>
              <a:rPr lang="en-US" sz="2400" b="1" cap="none" dirty="0">
                <a:solidFill>
                  <a:schemeClr val="bg1"/>
                </a:solidFill>
                <a:latin typeface="Arabic Typesetting" panose="03020402040406030203" pitchFamily="66" charset="-78"/>
                <a:cs typeface="Arabic Typesetting" panose="03020402040406030203" pitchFamily="66" charset="-78"/>
              </a:rPr>
              <a:t>Fear: </a:t>
            </a:r>
            <a:r>
              <a:rPr lang="en-US" sz="2400" cap="none" dirty="0">
                <a:solidFill>
                  <a:schemeClr val="bg1"/>
                </a:solidFill>
                <a:latin typeface="Arabic Typesetting" panose="03020402040406030203" pitchFamily="66" charset="-78"/>
                <a:cs typeface="Arabic Typesetting" panose="03020402040406030203" pitchFamily="66" charset="-78"/>
              </a:rPr>
              <a:t>Attackers use threats or warnings to install fear, prompting users to take action to avoid potential harm or consequences.</a:t>
            </a:r>
          </a:p>
          <a:p>
            <a:r>
              <a:rPr lang="en-US" sz="2400" b="1" cap="none" dirty="0">
                <a:solidFill>
                  <a:schemeClr val="bg1"/>
                </a:solidFill>
                <a:latin typeface="Arabic Typesetting" panose="03020402040406030203" pitchFamily="66" charset="-78"/>
                <a:cs typeface="Arabic Typesetting" panose="03020402040406030203" pitchFamily="66" charset="-78"/>
              </a:rPr>
              <a:t>Authority: </a:t>
            </a:r>
            <a:r>
              <a:rPr lang="en-US" sz="2400" cap="none" dirty="0">
                <a:solidFill>
                  <a:schemeClr val="bg1"/>
                </a:solidFill>
                <a:latin typeface="Arabic Typesetting" panose="03020402040406030203" pitchFamily="66" charset="-78"/>
                <a:cs typeface="Arabic Typesetting" panose="03020402040406030203" pitchFamily="66" charset="-78"/>
              </a:rPr>
              <a:t>They may present themselves as having authority or expertise to gain the victim’s respect and compliance.</a:t>
            </a:r>
          </a:p>
          <a:p>
            <a:r>
              <a:rPr lang="en-US" sz="2400" b="1" cap="none" dirty="0">
                <a:solidFill>
                  <a:schemeClr val="bg1"/>
                </a:solidFill>
                <a:latin typeface="Arabic Typesetting" panose="03020402040406030203" pitchFamily="66" charset="-78"/>
                <a:cs typeface="Arabic Typesetting" panose="03020402040406030203" pitchFamily="66" charset="-78"/>
              </a:rPr>
              <a:t>Scarcity: </a:t>
            </a:r>
            <a:r>
              <a:rPr lang="en-US" sz="2400" cap="none" dirty="0">
                <a:solidFill>
                  <a:schemeClr val="bg1"/>
                </a:solidFill>
                <a:latin typeface="Arabic Typesetting" panose="03020402040406030203" pitchFamily="66" charset="-78"/>
                <a:cs typeface="Arabic Typesetting" panose="03020402040406030203" pitchFamily="66" charset="-78"/>
              </a:rPr>
              <a:t>They claim limited opportunities or deals, creating a sense of urgency and prompting users to act quickly without proper consideration.</a:t>
            </a:r>
          </a:p>
          <a:p>
            <a:endParaRPr lang="en-US" sz="2400" cap="none" dirty="0">
              <a:solidFill>
                <a:schemeClr val="bg1"/>
              </a:solidFill>
              <a:latin typeface="Arabic Typesetting" panose="03020402040406030203" pitchFamily="66" charset="-78"/>
              <a:cs typeface="Arabic Typesetting" panose="03020402040406030203" pitchFamily="66" charset="-78"/>
            </a:endParaRPr>
          </a:p>
          <a:p>
            <a:endParaRPr lang="en-US" sz="2400" cap="none" dirty="0">
              <a:solidFill>
                <a:schemeClr val="bg1"/>
              </a:solidFill>
              <a:latin typeface="Arabic Typesetting" panose="03020402040406030203" pitchFamily="66" charset="-78"/>
              <a:cs typeface="Arabic Typesetting" panose="03020402040406030203" pitchFamily="66" charset="-78"/>
            </a:endParaRPr>
          </a:p>
          <a:p>
            <a:endParaRPr lang="en-IN" dirty="0"/>
          </a:p>
        </p:txBody>
      </p:sp>
    </p:spTree>
    <p:extLst>
      <p:ext uri="{BB962C8B-B14F-4D97-AF65-F5344CB8AC3E}">
        <p14:creationId xmlns:p14="http://schemas.microsoft.com/office/powerpoint/2010/main" val="410755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8F2696-909F-090C-5C11-1A4060705485}"/>
              </a:ext>
            </a:extLst>
          </p:cNvPr>
          <p:cNvSpPr>
            <a:spLocks noGrp="1"/>
          </p:cNvSpPr>
          <p:nvPr>
            <p:ph type="subTitle" idx="1"/>
          </p:nvPr>
        </p:nvSpPr>
        <p:spPr>
          <a:xfrm>
            <a:off x="1932495" y="678730"/>
            <a:ext cx="10001838" cy="5514680"/>
          </a:xfrm>
        </p:spPr>
        <p:txBody>
          <a:bodyPr>
            <a:normAutofit/>
          </a:bodyPr>
          <a:lstStyle/>
          <a:p>
            <a:r>
              <a:rPr lang="en-US" sz="2400" b="1" cap="none" dirty="0">
                <a:solidFill>
                  <a:schemeClr val="bg1"/>
                </a:solidFill>
                <a:latin typeface="Arabic Typesetting" panose="03020402040406030203" pitchFamily="66" charset="-78"/>
                <a:cs typeface="Arabic Typesetting" panose="03020402040406030203" pitchFamily="66" charset="-78"/>
              </a:rPr>
              <a:t>Baiting: </a:t>
            </a:r>
            <a:r>
              <a:rPr lang="en-US" sz="2400" cap="none" dirty="0">
                <a:solidFill>
                  <a:schemeClr val="bg1"/>
                </a:solidFill>
                <a:latin typeface="Arabic Typesetting" panose="03020402040406030203" pitchFamily="66" charset="-78"/>
                <a:cs typeface="Arabic Typesetting" panose="03020402040406030203" pitchFamily="66" charset="-78"/>
              </a:rPr>
              <a:t>they offer something desirable, like gift card or prize , to lure victims into clicking on malicious links or revealing information.</a:t>
            </a:r>
          </a:p>
          <a:p>
            <a:r>
              <a:rPr lang="en-US" sz="2400" b="1" cap="none" dirty="0">
                <a:solidFill>
                  <a:schemeClr val="bg1"/>
                </a:solidFill>
                <a:latin typeface="Arabic Typesetting" panose="03020402040406030203" pitchFamily="66" charset="-78"/>
                <a:cs typeface="Arabic Typesetting" panose="03020402040406030203" pitchFamily="66" charset="-78"/>
              </a:rPr>
              <a:t>Pretexting</a:t>
            </a:r>
            <a:r>
              <a:rPr lang="en-US" sz="2400" cap="none" dirty="0">
                <a:solidFill>
                  <a:schemeClr val="bg1"/>
                </a:solidFill>
                <a:latin typeface="Arabic Typesetting" panose="03020402040406030203" pitchFamily="66" charset="-78"/>
                <a:cs typeface="Arabic Typesetting" panose="03020402040406030203" pitchFamily="66" charset="-78"/>
              </a:rPr>
              <a:t>: Attackers lie about their identity and purpose to gain the victim’s trust and then trick them into providing sensitive information.</a:t>
            </a:r>
          </a:p>
          <a:p>
            <a:r>
              <a:rPr lang="en-US" sz="2400" b="1" cap="none" dirty="0">
                <a:solidFill>
                  <a:schemeClr val="bg1"/>
                </a:solidFill>
                <a:latin typeface="Arabic Typesetting" panose="03020402040406030203" pitchFamily="66" charset="-78"/>
                <a:cs typeface="Arabic Typesetting" panose="03020402040406030203" pitchFamily="66" charset="-78"/>
              </a:rPr>
              <a:t>Tailgating: </a:t>
            </a:r>
            <a:r>
              <a:rPr lang="en-US" sz="2400" cap="none" dirty="0">
                <a:solidFill>
                  <a:schemeClr val="bg1"/>
                </a:solidFill>
                <a:latin typeface="Arabic Typesetting" panose="03020402040406030203" pitchFamily="66" charset="-78"/>
                <a:cs typeface="Arabic Typesetting" panose="03020402040406030203" pitchFamily="66" charset="-78"/>
              </a:rPr>
              <a:t>In physical settings, attackers might follow someone into a restricted area by impersonating a legitimate employee or delivery person.</a:t>
            </a:r>
          </a:p>
          <a:p>
            <a:r>
              <a:rPr lang="en-IN" sz="2400" b="1" cap="none" dirty="0">
                <a:solidFill>
                  <a:schemeClr val="bg1"/>
                </a:solidFill>
                <a:latin typeface="Arabic Typesetting" panose="03020402040406030203" pitchFamily="66" charset="-78"/>
                <a:cs typeface="Arabic Typesetting" panose="03020402040406030203" pitchFamily="66" charset="-78"/>
              </a:rPr>
              <a:t>Business Email Compromise (BEC): </a:t>
            </a:r>
            <a:r>
              <a:rPr lang="en-IN" sz="2400" cap="none" dirty="0">
                <a:solidFill>
                  <a:schemeClr val="bg1"/>
                </a:solidFill>
                <a:latin typeface="Arabic Typesetting" panose="03020402040406030203" pitchFamily="66" charset="-78"/>
                <a:cs typeface="Arabic Typesetting" panose="03020402040406030203" pitchFamily="66" charset="-78"/>
              </a:rPr>
              <a:t>Attackers impersonate executives to trick subordinates into making fraudulent wire transfers other  financial transactions.</a:t>
            </a:r>
          </a:p>
          <a:p>
            <a:r>
              <a:rPr lang="en-IN" sz="2400" b="1" cap="none" dirty="0">
                <a:solidFill>
                  <a:schemeClr val="bg1"/>
                </a:solidFill>
                <a:latin typeface="Arabic Typesetting" panose="03020402040406030203" pitchFamily="66" charset="-78"/>
                <a:cs typeface="Arabic Typesetting" panose="03020402040406030203" pitchFamily="66" charset="-78"/>
              </a:rPr>
              <a:t>Social Proof: </a:t>
            </a:r>
            <a:r>
              <a:rPr lang="en-IN" sz="2400" cap="none" dirty="0">
                <a:solidFill>
                  <a:schemeClr val="bg1"/>
                </a:solidFill>
                <a:latin typeface="Arabic Typesetting" panose="03020402040406030203" pitchFamily="66" charset="-78"/>
                <a:cs typeface="Arabic Typesetting" panose="03020402040406030203" pitchFamily="66" charset="-78"/>
              </a:rPr>
              <a:t>They might show a large number of users are taking a certain action, creating the impression that the action is safe or legitimate.</a:t>
            </a:r>
          </a:p>
        </p:txBody>
      </p:sp>
    </p:spTree>
    <p:extLst>
      <p:ext uri="{BB962C8B-B14F-4D97-AF65-F5344CB8AC3E}">
        <p14:creationId xmlns:p14="http://schemas.microsoft.com/office/powerpoint/2010/main" val="259221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ED8E-D893-7DFE-8386-DD1AF36E43C9}"/>
              </a:ext>
            </a:extLst>
          </p:cNvPr>
          <p:cNvSpPr>
            <a:spLocks noGrp="1"/>
          </p:cNvSpPr>
          <p:nvPr>
            <p:ph type="ctrTitle"/>
          </p:nvPr>
        </p:nvSpPr>
        <p:spPr>
          <a:xfrm>
            <a:off x="2012902" y="450377"/>
            <a:ext cx="8791575" cy="821354"/>
          </a:xfrm>
        </p:spPr>
        <p:txBody>
          <a:bodyPr/>
          <a:lstStyle/>
          <a:p>
            <a:r>
              <a:rPr lang="en-US" cap="none" dirty="0">
                <a:solidFill>
                  <a:schemeClr val="bg1"/>
                </a:solidFill>
                <a:latin typeface="Arabic Typesetting" panose="03020402040406030203" pitchFamily="66" charset="-78"/>
                <a:cs typeface="Arabic Typesetting" panose="03020402040406030203" pitchFamily="66" charset="-78"/>
              </a:rPr>
              <a:t>How to stay protected from phishing?</a:t>
            </a:r>
            <a:endParaRPr lang="en-IN" cap="none" dirty="0">
              <a:solidFill>
                <a:schemeClr val="bg1"/>
              </a:solidFill>
              <a:latin typeface="Arabic Typesetting" panose="03020402040406030203" pitchFamily="66" charset="-78"/>
              <a:cs typeface="Arabic Typesetting" panose="03020402040406030203" pitchFamily="66" charset="-78"/>
            </a:endParaRPr>
          </a:p>
        </p:txBody>
      </p:sp>
      <p:sp>
        <p:nvSpPr>
          <p:cNvPr id="3" name="Subtitle 2">
            <a:extLst>
              <a:ext uri="{FF2B5EF4-FFF2-40B4-BE49-F238E27FC236}">
                <a16:creationId xmlns:a16="http://schemas.microsoft.com/office/drawing/2014/main" id="{E893C83E-2977-E04F-E922-92645FFFBB62}"/>
              </a:ext>
            </a:extLst>
          </p:cNvPr>
          <p:cNvSpPr>
            <a:spLocks noGrp="1"/>
          </p:cNvSpPr>
          <p:nvPr>
            <p:ph type="subTitle" idx="1"/>
          </p:nvPr>
        </p:nvSpPr>
        <p:spPr>
          <a:xfrm>
            <a:off x="2012902" y="1271731"/>
            <a:ext cx="9983480" cy="5129069"/>
          </a:xfrm>
        </p:spPr>
        <p:txBody>
          <a:bodyPr>
            <a:normAutofit/>
          </a:bodyPr>
          <a:lstStyle/>
          <a:p>
            <a:r>
              <a:rPr lang="en-US" sz="2400" cap="none" dirty="0">
                <a:solidFill>
                  <a:schemeClr val="bg1"/>
                </a:solidFill>
                <a:latin typeface="Arabic Typesetting" panose="03020402040406030203" pitchFamily="66" charset="-78"/>
                <a:cs typeface="Arabic Typesetting" panose="03020402040406030203" pitchFamily="66" charset="-78"/>
              </a:rPr>
              <a:t>To effectively avoid phishing attacks, it's essential to adopt a combination of awareness, vigilance, and proactive measures. Here are some best practices to help protect yourself and your organization from phishing:</a:t>
            </a:r>
          </a:p>
          <a:p>
            <a:pPr fontAlgn="base"/>
            <a:r>
              <a:rPr lang="en-US" sz="2400" b="1" cap="none" dirty="0">
                <a:solidFill>
                  <a:schemeClr val="bg1"/>
                </a:solidFill>
                <a:latin typeface="Arabic Typesetting" panose="03020402040406030203" pitchFamily="66" charset="-78"/>
                <a:cs typeface="Arabic Typesetting" panose="03020402040406030203" pitchFamily="66" charset="-78"/>
              </a:rPr>
              <a:t>Authorized source:</a:t>
            </a:r>
            <a:r>
              <a:rPr lang="en-US" sz="2400" cap="none" dirty="0">
                <a:solidFill>
                  <a:schemeClr val="bg1"/>
                </a:solidFill>
                <a:latin typeface="Arabic Typesetting" panose="03020402040406030203" pitchFamily="66" charset="-78"/>
                <a:cs typeface="Arabic Typesetting" panose="03020402040406030203" pitchFamily="66" charset="-78"/>
              </a:rPr>
              <a:t> download software from authorized sources only where you have trust.</a:t>
            </a:r>
          </a:p>
          <a:p>
            <a:pPr fontAlgn="base"/>
            <a:r>
              <a:rPr lang="en-US" sz="2400" b="1" cap="none" dirty="0">
                <a:solidFill>
                  <a:schemeClr val="bg1"/>
                </a:solidFill>
                <a:latin typeface="Arabic Typesetting" panose="03020402040406030203" pitchFamily="66" charset="-78"/>
                <a:cs typeface="Arabic Typesetting" panose="03020402040406030203" pitchFamily="66" charset="-78"/>
              </a:rPr>
              <a:t>Confidentiality:</a:t>
            </a:r>
            <a:r>
              <a:rPr lang="en-US" sz="2400" cap="none" dirty="0">
                <a:solidFill>
                  <a:schemeClr val="bg1"/>
                </a:solidFill>
                <a:latin typeface="Arabic Typesetting" panose="03020402040406030203" pitchFamily="66" charset="-78"/>
                <a:cs typeface="Arabic Typesetting" panose="03020402040406030203" pitchFamily="66" charset="-78"/>
              </a:rPr>
              <a:t> never share your private details with unknown links and keep your data safe from </a:t>
            </a:r>
            <a:r>
              <a:rPr lang="en-US" sz="2400" u="sng" cap="none" dirty="0">
                <a:solidFill>
                  <a:schemeClr val="bg1"/>
                </a:solidFill>
                <a:latin typeface="Arabic Typesetting" panose="03020402040406030203" pitchFamily="66" charset="-78"/>
                <a:cs typeface="Arabic Typesetting" panose="03020402040406030203" pitchFamily="66" charset="-78"/>
                <a:hlinkClick r:id="rId2">
                  <a:extLst>
                    <a:ext uri="{A12FA001-AC4F-418D-AE19-62706E023703}">
                      <ahyp:hlinkClr xmlns:ahyp="http://schemas.microsoft.com/office/drawing/2018/hyperlinkcolor" val="tx"/>
                    </a:ext>
                  </a:extLst>
                </a:hlinkClick>
              </a:rPr>
              <a:t>hackers</a:t>
            </a:r>
            <a:r>
              <a:rPr lang="en-US" sz="2400" cap="none" dirty="0">
                <a:solidFill>
                  <a:schemeClr val="bg1"/>
                </a:solidFill>
                <a:latin typeface="Arabic Typesetting" panose="03020402040406030203" pitchFamily="66" charset="-78"/>
                <a:cs typeface="Arabic Typesetting" panose="03020402040406030203" pitchFamily="66" charset="-78"/>
              </a:rPr>
              <a:t>.</a:t>
            </a:r>
          </a:p>
          <a:p>
            <a:pPr fontAlgn="base"/>
            <a:r>
              <a:rPr lang="en-US" sz="2400" b="1" cap="none" dirty="0">
                <a:solidFill>
                  <a:schemeClr val="bg1"/>
                </a:solidFill>
                <a:latin typeface="Arabic Typesetting" panose="03020402040406030203" pitchFamily="66" charset="-78"/>
                <a:cs typeface="Arabic Typesetting" panose="03020402040406030203" pitchFamily="66" charset="-78"/>
              </a:rPr>
              <a:t>Check url:</a:t>
            </a:r>
            <a:r>
              <a:rPr lang="en-US" sz="2400" cap="none" dirty="0">
                <a:solidFill>
                  <a:schemeClr val="bg1"/>
                </a:solidFill>
                <a:latin typeface="Arabic Typesetting" panose="03020402040406030203" pitchFamily="66" charset="-78"/>
                <a:cs typeface="Arabic Typesetting" panose="03020402040406030203" pitchFamily="66" charset="-78"/>
              </a:rPr>
              <a:t> always check the </a:t>
            </a:r>
            <a:r>
              <a:rPr lang="en-US" sz="2400" cap="none" dirty="0" err="1">
                <a:solidFill>
                  <a:schemeClr val="bg1"/>
                </a:solidFill>
                <a:latin typeface="Arabic Typesetting" panose="03020402040406030203" pitchFamily="66" charset="-78"/>
                <a:cs typeface="Arabic Typesetting" panose="03020402040406030203" pitchFamily="66" charset="-78"/>
              </a:rPr>
              <a:t>url</a:t>
            </a:r>
            <a:r>
              <a:rPr lang="en-US" sz="2400" cap="none" dirty="0">
                <a:solidFill>
                  <a:schemeClr val="bg1"/>
                </a:solidFill>
                <a:latin typeface="Arabic Typesetting" panose="03020402040406030203" pitchFamily="66" charset="-78"/>
                <a:cs typeface="Arabic Typesetting" panose="03020402040406030203" pitchFamily="66" charset="-78"/>
              </a:rPr>
              <a:t> of websites to prevent any such attack. It will help you not get trapped in phishing attacks.</a:t>
            </a:r>
          </a:p>
          <a:p>
            <a:pPr fontAlgn="base"/>
            <a:r>
              <a:rPr lang="en-US" sz="2400" b="1" cap="none" dirty="0">
                <a:solidFill>
                  <a:schemeClr val="bg1"/>
                </a:solidFill>
                <a:latin typeface="Arabic Typesetting" panose="03020402040406030203" pitchFamily="66" charset="-78"/>
                <a:cs typeface="Arabic Typesetting" panose="03020402040406030203" pitchFamily="66" charset="-78"/>
              </a:rPr>
              <a:t>Avoid replying to suspicious things:</a:t>
            </a:r>
            <a:r>
              <a:rPr lang="en-US" sz="2400" cap="none" dirty="0">
                <a:solidFill>
                  <a:schemeClr val="bg1"/>
                </a:solidFill>
                <a:latin typeface="Arabic Typesetting" panose="03020402040406030203" pitchFamily="66" charset="-78"/>
                <a:cs typeface="Arabic Typesetting" panose="03020402040406030203" pitchFamily="66" charset="-78"/>
              </a:rPr>
              <a:t> if you receive an email from a known source but that email looks suspicious, then contact the source with a new email rather than using the reply option.</a:t>
            </a:r>
          </a:p>
          <a:p>
            <a:r>
              <a:rPr lang="en-US" sz="2400" b="1" cap="none" dirty="0">
                <a:solidFill>
                  <a:schemeClr val="bg1"/>
                </a:solidFill>
                <a:latin typeface="Arabic Typesetting" panose="03020402040406030203" pitchFamily="66" charset="-78"/>
                <a:cs typeface="Arabic Typesetting" panose="03020402040406030203" pitchFamily="66" charset="-78"/>
              </a:rPr>
              <a:t>Phishing detection tool:</a:t>
            </a:r>
            <a:r>
              <a:rPr lang="en-US" sz="2400" cap="none" dirty="0">
                <a:solidFill>
                  <a:schemeClr val="bg1"/>
                </a:solidFill>
                <a:latin typeface="Arabic Typesetting" panose="03020402040406030203" pitchFamily="66" charset="-78"/>
                <a:cs typeface="Arabic Typesetting" panose="03020402040406030203" pitchFamily="66" charset="-78"/>
              </a:rPr>
              <a:t> use phishing-detecting tools to monitor the websites that are crafted and contain unauthentic content.</a:t>
            </a:r>
          </a:p>
          <a:p>
            <a:endParaRPr lang="en-IN" dirty="0"/>
          </a:p>
        </p:txBody>
      </p:sp>
    </p:spTree>
    <p:extLst>
      <p:ext uri="{BB962C8B-B14F-4D97-AF65-F5344CB8AC3E}">
        <p14:creationId xmlns:p14="http://schemas.microsoft.com/office/powerpoint/2010/main" val="181657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4DF883-6004-A4F1-B32E-D4BAC2DAABCE}"/>
              </a:ext>
            </a:extLst>
          </p:cNvPr>
          <p:cNvSpPr>
            <a:spLocks noGrp="1"/>
          </p:cNvSpPr>
          <p:nvPr>
            <p:ph type="subTitle" idx="1"/>
          </p:nvPr>
        </p:nvSpPr>
        <p:spPr>
          <a:xfrm>
            <a:off x="2031099" y="709684"/>
            <a:ext cx="10160901" cy="6393975"/>
          </a:xfrm>
        </p:spPr>
        <p:txBody>
          <a:bodyPr>
            <a:normAutofit fontScale="92500" lnSpcReduction="10000"/>
          </a:bodyPr>
          <a:lstStyle/>
          <a:p>
            <a:pPr fontAlgn="base"/>
            <a:r>
              <a:rPr lang="en-US" sz="2600" b="1" cap="none" dirty="0">
                <a:solidFill>
                  <a:schemeClr val="bg1"/>
                </a:solidFill>
                <a:latin typeface="Arabic Typesetting" panose="03020402040406030203" pitchFamily="66" charset="-78"/>
                <a:cs typeface="Arabic Typesetting" panose="03020402040406030203" pitchFamily="66" charset="-78"/>
              </a:rPr>
              <a:t>Try to avoid free </a:t>
            </a:r>
            <a:r>
              <a:rPr lang="en-US" sz="2600" b="1" cap="none" dirty="0" err="1">
                <a:solidFill>
                  <a:schemeClr val="bg1"/>
                </a:solidFill>
                <a:latin typeface="Arabic Typesetting" panose="03020402040406030203" pitchFamily="66" charset="-78"/>
                <a:cs typeface="Arabic Typesetting" panose="03020402040406030203" pitchFamily="66" charset="-78"/>
              </a:rPr>
              <a:t>wifi</a:t>
            </a:r>
            <a:r>
              <a:rPr lang="en-US" sz="2600" b="1" cap="none" dirty="0">
                <a:solidFill>
                  <a:schemeClr val="bg1"/>
                </a:solidFill>
                <a:latin typeface="Arabic Typesetting" panose="03020402040406030203" pitchFamily="66" charset="-78"/>
                <a:cs typeface="Arabic Typesetting" panose="03020402040406030203" pitchFamily="66" charset="-78"/>
              </a:rPr>
              <a:t>: </a:t>
            </a:r>
            <a:r>
              <a:rPr lang="en-US" sz="2600" cap="none" dirty="0">
                <a:solidFill>
                  <a:schemeClr val="bg1"/>
                </a:solidFill>
                <a:latin typeface="Arabic Typesetting" panose="03020402040406030203" pitchFamily="66" charset="-78"/>
                <a:cs typeface="Arabic Typesetting" panose="03020402040406030203" pitchFamily="66" charset="-78"/>
              </a:rPr>
              <a:t>avoid using free </a:t>
            </a:r>
            <a:r>
              <a:rPr lang="en-US" sz="2600" u="sng" cap="none" dirty="0" err="1">
                <a:solidFill>
                  <a:schemeClr val="bg1"/>
                </a:solidFill>
                <a:latin typeface="Arabic Typesetting" panose="03020402040406030203" pitchFamily="66" charset="-78"/>
                <a:cs typeface="Arabic Typesetting" panose="03020402040406030203" pitchFamily="66" charset="-78"/>
              </a:rPr>
              <a:t>W</a:t>
            </a:r>
            <a:r>
              <a:rPr lang="en-US" sz="2600" u="sng" cap="none" dirty="0" err="1">
                <a:solidFill>
                  <a:schemeClr val="bg1"/>
                </a:solidFill>
                <a:latin typeface="Arabic Typesetting" panose="03020402040406030203" pitchFamily="66" charset="-78"/>
                <a:cs typeface="Arabic Typesetting" panose="03020402040406030203" pitchFamily="66" charset="-78"/>
                <a:hlinkClick r:id="rId2">
                  <a:extLst>
                    <a:ext uri="{A12FA001-AC4F-418D-AE19-62706E023703}">
                      <ahyp:hlinkClr xmlns:ahyp="http://schemas.microsoft.com/office/drawing/2018/hyperlinkcolor" val="tx"/>
                    </a:ext>
                  </a:extLst>
                </a:hlinkClick>
              </a:rPr>
              <a:t>ifi</a:t>
            </a:r>
            <a:r>
              <a:rPr lang="en-US" sz="2600" cap="none" dirty="0">
                <a:solidFill>
                  <a:schemeClr val="bg1"/>
                </a:solidFill>
                <a:latin typeface="Arabic Typesetting" panose="03020402040406030203" pitchFamily="66" charset="-78"/>
                <a:cs typeface="Arabic Typesetting" panose="03020402040406030203" pitchFamily="66" charset="-78"/>
              </a:rPr>
              <a:t>, it will lead to threats and phishing.</a:t>
            </a:r>
          </a:p>
          <a:p>
            <a:pPr fontAlgn="base"/>
            <a:r>
              <a:rPr lang="en-US" sz="2600" b="1" cap="none" dirty="0">
                <a:solidFill>
                  <a:schemeClr val="bg1"/>
                </a:solidFill>
                <a:latin typeface="Arabic Typesetting" panose="03020402040406030203" pitchFamily="66" charset="-78"/>
                <a:cs typeface="Arabic Typesetting" panose="03020402040406030203" pitchFamily="66" charset="-78"/>
              </a:rPr>
              <a:t>Keep your system updated: </a:t>
            </a:r>
            <a:r>
              <a:rPr lang="en-US" sz="2600" cap="none" dirty="0">
                <a:solidFill>
                  <a:schemeClr val="bg1"/>
                </a:solidFill>
                <a:latin typeface="Arabic Typesetting" panose="03020402040406030203" pitchFamily="66" charset="-78"/>
                <a:cs typeface="Arabic Typesetting" panose="03020402040406030203" pitchFamily="66" charset="-78"/>
              </a:rPr>
              <a:t>it's better to keep your system always updated to protect from different types of phishing attacks. </a:t>
            </a:r>
          </a:p>
          <a:p>
            <a:pPr fontAlgn="base"/>
            <a:r>
              <a:rPr lang="en-US" sz="2600" b="1" cap="none" dirty="0">
                <a:solidFill>
                  <a:schemeClr val="bg1"/>
                </a:solidFill>
                <a:latin typeface="Arabic Typesetting" panose="03020402040406030203" pitchFamily="66" charset="-78"/>
                <a:cs typeface="Arabic Typesetting" panose="03020402040406030203" pitchFamily="66" charset="-78"/>
              </a:rPr>
              <a:t>Keep the firewall of the system on: </a:t>
            </a:r>
            <a:r>
              <a:rPr lang="en-US" sz="2600" cap="none" dirty="0">
                <a:solidFill>
                  <a:schemeClr val="bg1"/>
                </a:solidFill>
                <a:latin typeface="Arabic Typesetting" panose="03020402040406030203" pitchFamily="66" charset="-78"/>
                <a:cs typeface="Arabic Typesetting" panose="03020402040406030203" pitchFamily="66" charset="-78"/>
              </a:rPr>
              <a:t>keeping on the </a:t>
            </a:r>
            <a:r>
              <a:rPr lang="en-US" sz="2600" u="sng" cap="none" dirty="0">
                <a:solidFill>
                  <a:schemeClr val="bg1"/>
                </a:solidFill>
                <a:latin typeface="Arabic Typesetting" panose="03020402040406030203" pitchFamily="66" charset="-78"/>
                <a:cs typeface="Arabic Typesetting" panose="03020402040406030203" pitchFamily="66" charset="-78"/>
                <a:hlinkClick r:id="rId3">
                  <a:extLst>
                    <a:ext uri="{A12FA001-AC4F-418D-AE19-62706E023703}">
                      <ahyp:hlinkClr xmlns:ahyp="http://schemas.microsoft.com/office/drawing/2018/hyperlinkcolor" val="tx"/>
                    </a:ext>
                  </a:extLst>
                </a:hlinkClick>
              </a:rPr>
              <a:t>firewalls</a:t>
            </a:r>
            <a:r>
              <a:rPr lang="en-US" sz="2600" cap="none" dirty="0">
                <a:solidFill>
                  <a:schemeClr val="bg1"/>
                </a:solidFill>
                <a:latin typeface="Arabic Typesetting" panose="03020402040406030203" pitchFamily="66" charset="-78"/>
                <a:cs typeface="Arabic Typesetting" panose="03020402040406030203" pitchFamily="66" charset="-78"/>
              </a:rPr>
              <a:t> helps you filter ambiguous and suspicious data and only authenticated data will reach you.</a:t>
            </a:r>
          </a:p>
          <a:p>
            <a:r>
              <a:rPr lang="en-US" sz="2600" b="1" cap="none" dirty="0">
                <a:solidFill>
                  <a:schemeClr val="bg1"/>
                </a:solidFill>
                <a:latin typeface="Arabic Typesetting" panose="03020402040406030203" pitchFamily="66" charset="-78"/>
                <a:cs typeface="Arabic Typesetting" panose="03020402040406030203" pitchFamily="66" charset="-78"/>
              </a:rPr>
              <a:t>Two-factor authentication (2FA)</a:t>
            </a:r>
            <a:r>
              <a:rPr lang="en-US" sz="2600" cap="none" dirty="0">
                <a:solidFill>
                  <a:schemeClr val="bg1"/>
                </a:solidFill>
                <a:latin typeface="Arabic Typesetting" panose="03020402040406030203" pitchFamily="66" charset="-78"/>
                <a:cs typeface="Arabic Typesetting" panose="03020402040406030203" pitchFamily="66" charset="-78"/>
              </a:rPr>
              <a:t>: enable 2FA on accounts whenever possible to add an extra layer of security.</a:t>
            </a:r>
          </a:p>
          <a:p>
            <a:r>
              <a:rPr lang="en-US" sz="2600" b="1" cap="none" dirty="0">
                <a:solidFill>
                  <a:schemeClr val="bg1"/>
                </a:solidFill>
                <a:latin typeface="Arabic Typesetting" panose="03020402040406030203" pitchFamily="66" charset="-78"/>
                <a:cs typeface="Arabic Typesetting" panose="03020402040406030203" pitchFamily="66" charset="-78"/>
              </a:rPr>
              <a:t>Strong passwords</a:t>
            </a:r>
            <a:r>
              <a:rPr lang="en-US" sz="2600" cap="none" dirty="0">
                <a:solidFill>
                  <a:schemeClr val="bg1"/>
                </a:solidFill>
                <a:latin typeface="Arabic Typesetting" panose="03020402040406030203" pitchFamily="66" charset="-78"/>
                <a:cs typeface="Arabic Typesetting" panose="03020402040406030203" pitchFamily="66" charset="-78"/>
              </a:rPr>
              <a:t>: use complex passwords and change them regularly. Avoid using the same password across multiple accounts.</a:t>
            </a:r>
          </a:p>
          <a:p>
            <a:r>
              <a:rPr lang="en-US" sz="2600" b="1" cap="none" dirty="0">
                <a:solidFill>
                  <a:schemeClr val="bg1"/>
                </a:solidFill>
                <a:latin typeface="Arabic Typesetting" panose="03020402040406030203" pitchFamily="66" charset="-78"/>
                <a:cs typeface="Arabic Typesetting" panose="03020402040406030203" pitchFamily="66" charset="-78"/>
              </a:rPr>
              <a:t>Account alerts</a:t>
            </a:r>
            <a:r>
              <a:rPr lang="en-US" sz="2600" cap="none" dirty="0">
                <a:solidFill>
                  <a:schemeClr val="bg1"/>
                </a:solidFill>
                <a:latin typeface="Arabic Typesetting" panose="03020402040406030203" pitchFamily="66" charset="-78"/>
                <a:cs typeface="Arabic Typesetting" panose="03020402040406030203" pitchFamily="66" charset="-78"/>
              </a:rPr>
              <a:t>: set up alerts for unusual account activity to catch potential breaches early.</a:t>
            </a:r>
          </a:p>
          <a:p>
            <a:r>
              <a:rPr lang="en-US" sz="2600" b="1" cap="none" dirty="0">
                <a:solidFill>
                  <a:schemeClr val="bg1"/>
                </a:solidFill>
                <a:latin typeface="Arabic Typesetting" panose="03020402040406030203" pitchFamily="66" charset="-78"/>
                <a:cs typeface="Arabic Typesetting" panose="03020402040406030203" pitchFamily="66" charset="-78"/>
              </a:rPr>
              <a:t>Seek confirmation</a:t>
            </a:r>
            <a:r>
              <a:rPr lang="en-US" sz="2600" cap="none" dirty="0">
                <a:solidFill>
                  <a:schemeClr val="bg1"/>
                </a:solidFill>
                <a:latin typeface="Arabic Typesetting" panose="03020402040406030203" pitchFamily="66" charset="-78"/>
                <a:cs typeface="Arabic Typesetting" panose="03020402040406030203" pitchFamily="66" charset="-78"/>
              </a:rPr>
              <a:t>: if in doubt, contact the organization directly using verified contact information rather than responding to the email.</a:t>
            </a:r>
          </a:p>
          <a:p>
            <a:br>
              <a:rPr lang="en-US" b="1" dirty="0"/>
            </a:br>
            <a:endParaRPr lang="en-US" sz="2400" cap="none"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95850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4985-A42C-69A6-F34C-E9428EBAC120}"/>
              </a:ext>
            </a:extLst>
          </p:cNvPr>
          <p:cNvSpPr>
            <a:spLocks noGrp="1"/>
          </p:cNvSpPr>
          <p:nvPr>
            <p:ph type="ctrTitle"/>
          </p:nvPr>
        </p:nvSpPr>
        <p:spPr>
          <a:xfrm>
            <a:off x="1971959" y="313898"/>
            <a:ext cx="8791575" cy="985127"/>
          </a:xfrm>
        </p:spPr>
        <p:txBody>
          <a:bodyPr/>
          <a:lstStyle/>
          <a:p>
            <a:r>
              <a:rPr lang="en-US" cap="none" dirty="0">
                <a:solidFill>
                  <a:schemeClr val="bg1"/>
                </a:solidFill>
                <a:latin typeface="Arabic Typesetting" panose="03020402040406030203" pitchFamily="66" charset="-78"/>
                <a:cs typeface="Arabic Typesetting" panose="03020402040406030203" pitchFamily="66" charset="-78"/>
              </a:rPr>
              <a:t>Real life examples of phishing</a:t>
            </a:r>
            <a:endParaRPr lang="en-IN" cap="none" dirty="0">
              <a:solidFill>
                <a:schemeClr val="bg1"/>
              </a:solidFill>
              <a:latin typeface="Arabic Typesetting" panose="03020402040406030203" pitchFamily="66" charset="-78"/>
              <a:cs typeface="Arabic Typesetting" panose="03020402040406030203" pitchFamily="66" charset="-78"/>
            </a:endParaRPr>
          </a:p>
        </p:txBody>
      </p:sp>
      <p:sp>
        <p:nvSpPr>
          <p:cNvPr id="3" name="Subtitle 2">
            <a:extLst>
              <a:ext uri="{FF2B5EF4-FFF2-40B4-BE49-F238E27FC236}">
                <a16:creationId xmlns:a16="http://schemas.microsoft.com/office/drawing/2014/main" id="{FD776FAA-1E79-4545-3B93-E1C05CDB7C60}"/>
              </a:ext>
            </a:extLst>
          </p:cNvPr>
          <p:cNvSpPr>
            <a:spLocks noGrp="1"/>
          </p:cNvSpPr>
          <p:nvPr>
            <p:ph type="subTitle" idx="1"/>
          </p:nvPr>
        </p:nvSpPr>
        <p:spPr>
          <a:xfrm>
            <a:off x="1971959" y="1408205"/>
            <a:ext cx="10079015" cy="4774229"/>
          </a:xfrm>
        </p:spPr>
        <p:txBody>
          <a:bodyPr>
            <a:normAutofit fontScale="92500"/>
          </a:bodyPr>
          <a:lstStyle/>
          <a:p>
            <a:r>
              <a:rPr lang="en-US" sz="2400" b="1" cap="none" dirty="0">
                <a:solidFill>
                  <a:schemeClr val="bg1"/>
                </a:solidFill>
                <a:latin typeface="Arabic Typesetting" panose="03020402040406030203" pitchFamily="66" charset="-78"/>
                <a:cs typeface="Arabic Typesetting" panose="03020402040406030203" pitchFamily="66" charset="-78"/>
              </a:rPr>
              <a:t>1. Google and Facebook phishing attack</a:t>
            </a:r>
          </a:p>
          <a:p>
            <a:r>
              <a:rPr lang="en-US" sz="2400" cap="none" dirty="0">
                <a:solidFill>
                  <a:schemeClr val="bg1"/>
                </a:solidFill>
                <a:latin typeface="Arabic Typesetting" panose="03020402040406030203" pitchFamily="66" charset="-78"/>
                <a:cs typeface="Arabic Typesetting" panose="03020402040406030203" pitchFamily="66" charset="-78"/>
              </a:rPr>
              <a:t>Between 2013 and 2015, a phishing campaign caused Facebook and google losses of $100 million. The attackers took advantage of the fact that both companies had a Taiwanese supplier called quanta. The attackers sent a series of fake invoices, pretending to be from quanta, and the invoices were paid by Facebook and google.</a:t>
            </a:r>
          </a:p>
          <a:p>
            <a:r>
              <a:rPr lang="en-US" sz="2400" cap="none" dirty="0">
                <a:solidFill>
                  <a:schemeClr val="bg1"/>
                </a:solidFill>
                <a:latin typeface="Arabic Typesetting" panose="03020402040406030203" pitchFamily="66" charset="-78"/>
                <a:cs typeface="Arabic Typesetting" panose="03020402040406030203" pitchFamily="66" charset="-78"/>
              </a:rPr>
              <a:t>Eventually, the fraud was discovered, and Facebook and google took legal action. The attackers were arrested in Lithuania and extradited to the U.S.. Facebook and google were able to recover $49.7 million of the $100 million stolen.</a:t>
            </a:r>
          </a:p>
          <a:p>
            <a:r>
              <a:rPr lang="en-US" sz="2400" b="1" cap="none" dirty="0">
                <a:solidFill>
                  <a:schemeClr val="bg1"/>
                </a:solidFill>
                <a:latin typeface="Arabic Typesetting" panose="03020402040406030203" pitchFamily="66" charset="-78"/>
                <a:cs typeface="Arabic Typesetting" panose="03020402040406030203" pitchFamily="66" charset="-78"/>
              </a:rPr>
              <a:t>2. USPS phishing attack</a:t>
            </a:r>
          </a:p>
          <a:p>
            <a:r>
              <a:rPr lang="en-US" sz="2400" cap="none" dirty="0">
                <a:solidFill>
                  <a:schemeClr val="bg1"/>
                </a:solidFill>
                <a:latin typeface="Arabic Typesetting" panose="03020402040406030203" pitchFamily="66" charset="-78"/>
                <a:cs typeface="Arabic Typesetting" panose="03020402040406030203" pitchFamily="66" charset="-78"/>
              </a:rPr>
              <a:t>In 2020, a smishing campaign used the united states post office (USPS) as a front for an attack. Cybercriminals sent SMS messages that told recipients they should click a link to view important information about an upcoming USPS delivery. The malicious link actually took victims to various web pages designed to steal their google account credentials.</a:t>
            </a:r>
          </a:p>
          <a:p>
            <a:endParaRPr lang="en-US" dirty="0"/>
          </a:p>
        </p:txBody>
      </p:sp>
    </p:spTree>
    <p:extLst>
      <p:ext uri="{BB962C8B-B14F-4D97-AF65-F5344CB8AC3E}">
        <p14:creationId xmlns:p14="http://schemas.microsoft.com/office/powerpoint/2010/main" val="107120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6F1F-4A20-91C8-2477-AD9ACA9A2E1D}"/>
              </a:ext>
            </a:extLst>
          </p:cNvPr>
          <p:cNvSpPr>
            <a:spLocks noGrp="1"/>
          </p:cNvSpPr>
          <p:nvPr>
            <p:ph type="ctrTitle"/>
          </p:nvPr>
        </p:nvSpPr>
        <p:spPr>
          <a:xfrm>
            <a:off x="2027254" y="311084"/>
            <a:ext cx="8791575" cy="1002433"/>
          </a:xfrm>
        </p:spPr>
        <p:txBody>
          <a:bodyPr/>
          <a:lstStyle/>
          <a:p>
            <a:r>
              <a:rPr lang="en-US" b="1" cap="none" dirty="0">
                <a:solidFill>
                  <a:schemeClr val="bg1"/>
                </a:solidFill>
                <a:latin typeface="Arabic Typesetting" panose="03020402040406030203" pitchFamily="66" charset="-78"/>
                <a:cs typeface="Arabic Typesetting" panose="03020402040406030203" pitchFamily="66" charset="-78"/>
              </a:rPr>
              <a:t>INDEX</a:t>
            </a:r>
            <a:endParaRPr lang="en-IN" b="1" cap="none" dirty="0">
              <a:solidFill>
                <a:schemeClr val="bg1"/>
              </a:solidFill>
              <a:latin typeface="Arabic Typesetting" panose="03020402040406030203" pitchFamily="66" charset="-78"/>
              <a:cs typeface="Arabic Typesetting" panose="03020402040406030203" pitchFamily="66" charset="-78"/>
            </a:endParaRPr>
          </a:p>
        </p:txBody>
      </p:sp>
      <p:sp>
        <p:nvSpPr>
          <p:cNvPr id="3" name="Subtitle 2">
            <a:extLst>
              <a:ext uri="{FF2B5EF4-FFF2-40B4-BE49-F238E27FC236}">
                <a16:creationId xmlns:a16="http://schemas.microsoft.com/office/drawing/2014/main" id="{38557FC6-EEE7-6654-5BE6-DF33C648DA86}"/>
              </a:ext>
            </a:extLst>
          </p:cNvPr>
          <p:cNvSpPr>
            <a:spLocks noGrp="1"/>
          </p:cNvSpPr>
          <p:nvPr>
            <p:ph type="subTitle" idx="1"/>
          </p:nvPr>
        </p:nvSpPr>
        <p:spPr>
          <a:xfrm>
            <a:off x="1876424" y="1432873"/>
            <a:ext cx="8791575" cy="4232635"/>
          </a:xfrm>
        </p:spPr>
        <p:txBody>
          <a:bodyPr>
            <a:normAutofit/>
          </a:bodyPr>
          <a:lstStyle/>
          <a:p>
            <a:pPr marL="457200" indent="-457200">
              <a:buFont typeface="+mj-lt"/>
              <a:buAutoNum type="arabicPeriod"/>
            </a:pPr>
            <a:r>
              <a:rPr lang="en-US" sz="2400" cap="none" dirty="0">
                <a:solidFill>
                  <a:schemeClr val="bg1"/>
                </a:solidFill>
                <a:latin typeface="Arabic Typesetting" panose="03020402040406030203" pitchFamily="66" charset="-78"/>
                <a:cs typeface="Arabic Typesetting" panose="03020402040406030203" pitchFamily="66" charset="-78"/>
              </a:rPr>
              <a:t>What is phishing?</a:t>
            </a:r>
          </a:p>
          <a:p>
            <a:pPr marL="457200" indent="-457200">
              <a:buFont typeface="+mj-lt"/>
              <a:buAutoNum type="arabicPeriod"/>
            </a:pPr>
            <a:r>
              <a:rPr lang="en-US" sz="2400" cap="none" dirty="0">
                <a:solidFill>
                  <a:schemeClr val="bg1"/>
                </a:solidFill>
                <a:latin typeface="Arabic Typesetting" panose="03020402040406030203" pitchFamily="66" charset="-78"/>
                <a:cs typeface="Arabic Typesetting" panose="03020402040406030203" pitchFamily="66" charset="-78"/>
              </a:rPr>
              <a:t>How Phishing is carried out?</a:t>
            </a:r>
          </a:p>
          <a:p>
            <a:pPr marL="457200" indent="-457200">
              <a:buFont typeface="+mj-lt"/>
              <a:buAutoNum type="arabicPeriod"/>
            </a:pPr>
            <a:r>
              <a:rPr lang="en-US" sz="2400" cap="none" dirty="0">
                <a:solidFill>
                  <a:schemeClr val="bg1"/>
                </a:solidFill>
                <a:latin typeface="Arabic Typesetting" panose="03020402040406030203" pitchFamily="66" charset="-78"/>
                <a:cs typeface="Arabic Typesetting" panose="03020402040406030203" pitchFamily="66" charset="-78"/>
              </a:rPr>
              <a:t>Some common types of Phishing</a:t>
            </a:r>
          </a:p>
          <a:p>
            <a:pPr marL="457200" indent="-457200">
              <a:buFont typeface="+mj-lt"/>
              <a:buAutoNum type="arabicPeriod"/>
            </a:pPr>
            <a:r>
              <a:rPr lang="en-US" sz="2400" cap="none" dirty="0">
                <a:solidFill>
                  <a:schemeClr val="bg1"/>
                </a:solidFill>
                <a:latin typeface="Arabic Typesetting" panose="03020402040406030203" pitchFamily="66" charset="-78"/>
                <a:cs typeface="Arabic Typesetting" panose="03020402040406030203" pitchFamily="66" charset="-78"/>
              </a:rPr>
              <a:t>How to recognize Phishing emails and fake websites?</a:t>
            </a:r>
          </a:p>
          <a:p>
            <a:pPr marL="457200" indent="-457200">
              <a:buFont typeface="+mj-lt"/>
              <a:buAutoNum type="arabicPeriod"/>
            </a:pPr>
            <a:r>
              <a:rPr lang="en-US" sz="2400" cap="none" dirty="0">
                <a:solidFill>
                  <a:schemeClr val="bg1"/>
                </a:solidFill>
                <a:latin typeface="Arabic Typesetting" panose="03020402040406030203" pitchFamily="66" charset="-78"/>
                <a:cs typeface="Arabic Typesetting" panose="03020402040406030203" pitchFamily="66" charset="-78"/>
              </a:rPr>
              <a:t>Social Engineering tactics used in Phishing</a:t>
            </a:r>
          </a:p>
          <a:p>
            <a:pPr marL="457200" indent="-457200">
              <a:buFont typeface="+mj-lt"/>
              <a:buAutoNum type="arabicPeriod"/>
            </a:pPr>
            <a:r>
              <a:rPr lang="en-US" sz="2400" cap="none" dirty="0">
                <a:solidFill>
                  <a:schemeClr val="bg1"/>
                </a:solidFill>
                <a:latin typeface="Arabic Typesetting" panose="03020402040406030203" pitchFamily="66" charset="-78"/>
                <a:cs typeface="Arabic Typesetting" panose="03020402040406030203" pitchFamily="66" charset="-78"/>
              </a:rPr>
              <a:t>How to stay protected from Phishing?</a:t>
            </a:r>
          </a:p>
          <a:p>
            <a:pPr marL="457200" indent="-457200">
              <a:buFont typeface="+mj-lt"/>
              <a:buAutoNum type="arabicPeriod"/>
            </a:pPr>
            <a:r>
              <a:rPr lang="en-US" sz="2400" cap="none" dirty="0">
                <a:solidFill>
                  <a:schemeClr val="bg1"/>
                </a:solidFill>
                <a:latin typeface="Arabic Typesetting" panose="03020402040406030203" pitchFamily="66" charset="-78"/>
                <a:cs typeface="Arabic Typesetting" panose="03020402040406030203" pitchFamily="66" charset="-78"/>
              </a:rPr>
              <a:t>Real life examples of Phishing?</a:t>
            </a:r>
          </a:p>
          <a:p>
            <a:endParaRPr lang="en-US" cap="none" dirty="0">
              <a:solidFill>
                <a:schemeClr val="bg1"/>
              </a:solidFill>
            </a:endParaRPr>
          </a:p>
          <a:p>
            <a:endParaRPr lang="en-US" cap="none" dirty="0">
              <a:solidFill>
                <a:schemeClr val="bg1"/>
              </a:solidFill>
            </a:endParaRPr>
          </a:p>
          <a:p>
            <a:endParaRPr lang="en-US" cap="none" dirty="0">
              <a:solidFill>
                <a:schemeClr val="bg1"/>
              </a:solidFill>
            </a:endParaRPr>
          </a:p>
          <a:p>
            <a:endParaRPr lang="en-IN" cap="none" dirty="0">
              <a:solidFill>
                <a:schemeClr val="bg1"/>
              </a:solidFill>
            </a:endParaRPr>
          </a:p>
        </p:txBody>
      </p:sp>
    </p:spTree>
    <p:extLst>
      <p:ext uri="{BB962C8B-B14F-4D97-AF65-F5344CB8AC3E}">
        <p14:creationId xmlns:p14="http://schemas.microsoft.com/office/powerpoint/2010/main" val="299657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633E-234D-59AD-05F6-7CE447CDCA1B}"/>
              </a:ext>
            </a:extLst>
          </p:cNvPr>
          <p:cNvSpPr>
            <a:spLocks noGrp="1"/>
          </p:cNvSpPr>
          <p:nvPr>
            <p:ph type="ctrTitle"/>
          </p:nvPr>
        </p:nvSpPr>
        <p:spPr>
          <a:xfrm>
            <a:off x="1946252" y="809907"/>
            <a:ext cx="3810802" cy="848526"/>
          </a:xfrm>
        </p:spPr>
        <p:txBody>
          <a:bodyPr>
            <a:normAutofit/>
          </a:bodyPr>
          <a:lstStyle/>
          <a:p>
            <a:r>
              <a:rPr lang="en-US" cap="none" dirty="0">
                <a:solidFill>
                  <a:schemeClr val="bg1"/>
                </a:solidFill>
                <a:latin typeface="Arabic Typesetting" panose="03020402040406030203" pitchFamily="66" charset="-78"/>
                <a:cs typeface="Arabic Typesetting" panose="03020402040406030203" pitchFamily="66" charset="-78"/>
              </a:rPr>
              <a:t>What is Phishing</a:t>
            </a:r>
            <a:r>
              <a:rPr lang="en-US" dirty="0">
                <a:solidFill>
                  <a:schemeClr val="bg1"/>
                </a:solidFill>
                <a:latin typeface="Arabic Typesetting" panose="03020402040406030203" pitchFamily="66" charset="-78"/>
                <a:cs typeface="Arabic Typesetting" panose="03020402040406030203" pitchFamily="66" charset="-78"/>
              </a:rPr>
              <a:t>?</a:t>
            </a:r>
            <a:endParaRPr lang="en-IN" dirty="0">
              <a:solidFill>
                <a:schemeClr val="bg1"/>
              </a:solidFill>
              <a:latin typeface="Arabic Typesetting" panose="03020402040406030203" pitchFamily="66" charset="-78"/>
              <a:cs typeface="Arabic Typesetting" panose="03020402040406030203" pitchFamily="66" charset="-78"/>
            </a:endParaRPr>
          </a:p>
        </p:txBody>
      </p:sp>
      <p:sp>
        <p:nvSpPr>
          <p:cNvPr id="3" name="Subtitle 2">
            <a:extLst>
              <a:ext uri="{FF2B5EF4-FFF2-40B4-BE49-F238E27FC236}">
                <a16:creationId xmlns:a16="http://schemas.microsoft.com/office/drawing/2014/main" id="{BF1B1DEB-1587-0944-90B1-3F7979EC5831}"/>
              </a:ext>
            </a:extLst>
          </p:cNvPr>
          <p:cNvSpPr>
            <a:spLocks noGrp="1"/>
          </p:cNvSpPr>
          <p:nvPr>
            <p:ph type="subTitle" idx="1"/>
          </p:nvPr>
        </p:nvSpPr>
        <p:spPr>
          <a:xfrm>
            <a:off x="1946252" y="1658433"/>
            <a:ext cx="9125146" cy="3843477"/>
          </a:xfrm>
        </p:spPr>
        <p:txBody>
          <a:bodyPr>
            <a:noAutofit/>
          </a:bodyPr>
          <a:lstStyle/>
          <a:p>
            <a:pPr algn="l"/>
            <a:r>
              <a:rPr lang="en-US" sz="2400" cap="none" dirty="0">
                <a:solidFill>
                  <a:schemeClr val="bg1"/>
                </a:solidFill>
                <a:latin typeface="Arabic Typesetting" panose="03020402040406030203" pitchFamily="66" charset="-78"/>
                <a:cs typeface="Arabic Typesetting" panose="03020402040406030203" pitchFamily="66" charset="-78"/>
              </a:rPr>
              <a:t>Phishing is a type of cybersecurity attack where attackers trick users into revealing sensitive information like login credentials or financial details by posing as legitimate individuals or organizations. It's a form of social engineering that exploits human trust to bypass security measures. </a:t>
            </a:r>
          </a:p>
          <a:p>
            <a:pPr marL="342900" indent="-342900" algn="l">
              <a:buFont typeface="Arial" panose="020B0604020202020204" pitchFamily="34" charset="0"/>
              <a:buChar char="•"/>
            </a:pPr>
            <a:r>
              <a:rPr lang="en-US" sz="2400" cap="none" dirty="0">
                <a:solidFill>
                  <a:schemeClr val="bg1"/>
                </a:solidFill>
                <a:latin typeface="Arabic Typesetting" panose="03020402040406030203" pitchFamily="66" charset="-78"/>
                <a:cs typeface="Arabic Typesetting" panose="03020402040406030203" pitchFamily="66" charset="-78"/>
              </a:rPr>
              <a:t>Attackers impersonate trusted sources through email, text messages, phone calls, or websites. </a:t>
            </a:r>
          </a:p>
          <a:p>
            <a:pPr marL="342900" indent="-342900" algn="l">
              <a:buFont typeface="Arial" panose="020B0604020202020204" pitchFamily="34" charset="0"/>
              <a:buChar char="•"/>
            </a:pPr>
            <a:r>
              <a:rPr lang="en-US" sz="2400" cap="none" dirty="0">
                <a:solidFill>
                  <a:schemeClr val="bg1"/>
                </a:solidFill>
                <a:latin typeface="Arabic Typesetting" panose="03020402040406030203" pitchFamily="66" charset="-78"/>
                <a:cs typeface="Arabic Typesetting" panose="03020402040406030203" pitchFamily="66" charset="-78"/>
              </a:rPr>
              <a:t>They use psychological tactics to convince users to click malicious links, download attachments, or provide information. </a:t>
            </a:r>
          </a:p>
          <a:p>
            <a:pPr marL="342900" indent="-342900" algn="l">
              <a:buFont typeface="Arial" panose="020B0604020202020204" pitchFamily="34" charset="0"/>
              <a:buChar char="•"/>
            </a:pPr>
            <a:r>
              <a:rPr lang="en-US" sz="2400" cap="none" dirty="0">
                <a:solidFill>
                  <a:schemeClr val="bg1"/>
                </a:solidFill>
                <a:latin typeface="Arabic Typesetting" panose="03020402040406030203" pitchFamily="66" charset="-78"/>
                <a:cs typeface="Arabic Typesetting" panose="03020402040406030203" pitchFamily="66" charset="-78"/>
              </a:rPr>
              <a:t>The goal is to obtain login credentials, financial data, or other personal information. </a:t>
            </a:r>
          </a:p>
          <a:p>
            <a:pPr marL="342900" indent="-342900" algn="l">
              <a:buFont typeface="Arial" panose="020B0604020202020204" pitchFamily="34" charset="0"/>
              <a:buChar char="•"/>
            </a:pPr>
            <a:r>
              <a:rPr lang="en-US" sz="2400" cap="none" dirty="0">
                <a:solidFill>
                  <a:schemeClr val="bg1"/>
                </a:solidFill>
                <a:latin typeface="Arabic Typesetting" panose="03020402040406030203" pitchFamily="66" charset="-78"/>
                <a:cs typeface="Arabic Typesetting" panose="03020402040406030203" pitchFamily="66" charset="-78"/>
              </a:rPr>
              <a:t>Phishing relies on manipulating human behavior rather than exploiting technical vulnerabilities</a:t>
            </a:r>
            <a:r>
              <a:rPr lang="en-US" sz="2400" dirty="0">
                <a:solidFill>
                  <a:schemeClr val="tx1"/>
                </a:solidFill>
                <a:latin typeface="Arabic Typesetting" panose="03020402040406030203" pitchFamily="66" charset="-78"/>
                <a:cs typeface="Arabic Typesetting" panose="03020402040406030203" pitchFamily="66" charset="-78"/>
              </a:rPr>
              <a:t>. </a:t>
            </a:r>
            <a:endParaRPr lang="en-IN" sz="2400" cap="none" dirty="0">
              <a:solidFill>
                <a:schemeClr val="tx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31249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33FA-17D6-49E2-BDE7-057DFB25DF12}"/>
              </a:ext>
            </a:extLst>
          </p:cNvPr>
          <p:cNvSpPr>
            <a:spLocks noGrp="1"/>
          </p:cNvSpPr>
          <p:nvPr>
            <p:ph type="ctrTitle"/>
          </p:nvPr>
        </p:nvSpPr>
        <p:spPr>
          <a:xfrm>
            <a:off x="1746577" y="304800"/>
            <a:ext cx="7528106" cy="1000810"/>
          </a:xfrm>
        </p:spPr>
        <p:txBody>
          <a:bodyPr>
            <a:normAutofit/>
          </a:bodyPr>
          <a:lstStyle/>
          <a:p>
            <a:r>
              <a:rPr lang="en-US" cap="none" dirty="0">
                <a:solidFill>
                  <a:schemeClr val="bg1"/>
                </a:solidFill>
                <a:latin typeface="Arabic Typesetting" panose="03020402040406030203" pitchFamily="66" charset="-78"/>
                <a:cs typeface="Arabic Typesetting" panose="03020402040406030203" pitchFamily="66" charset="-78"/>
              </a:rPr>
              <a:t>How Phishing is carried out?</a:t>
            </a:r>
            <a:endParaRPr lang="en-IN" cap="none" dirty="0">
              <a:solidFill>
                <a:schemeClr val="bg1"/>
              </a:solidFill>
              <a:latin typeface="Arabic Typesetting" panose="03020402040406030203" pitchFamily="66" charset="-78"/>
              <a:cs typeface="Arabic Typesetting" panose="03020402040406030203" pitchFamily="66" charset="-78"/>
            </a:endParaRPr>
          </a:p>
        </p:txBody>
      </p:sp>
      <p:sp>
        <p:nvSpPr>
          <p:cNvPr id="3" name="Subtitle 2">
            <a:extLst>
              <a:ext uri="{FF2B5EF4-FFF2-40B4-BE49-F238E27FC236}">
                <a16:creationId xmlns:a16="http://schemas.microsoft.com/office/drawing/2014/main" id="{44EBD4BE-FA1C-53AF-6FD7-3836FC6A3E2C}"/>
              </a:ext>
            </a:extLst>
          </p:cNvPr>
          <p:cNvSpPr>
            <a:spLocks noGrp="1"/>
          </p:cNvSpPr>
          <p:nvPr>
            <p:ph type="subTitle" idx="1"/>
          </p:nvPr>
        </p:nvSpPr>
        <p:spPr>
          <a:xfrm>
            <a:off x="1746577" y="1178352"/>
            <a:ext cx="10238627" cy="5517088"/>
          </a:xfrm>
        </p:spPr>
        <p:txBody>
          <a:bodyPr>
            <a:normAutofit fontScale="40000" lnSpcReduction="20000"/>
          </a:bodyPr>
          <a:lstStyle/>
          <a:p>
            <a:pPr algn="l"/>
            <a:r>
              <a:rPr lang="en-US" sz="6000" cap="none" dirty="0">
                <a:solidFill>
                  <a:schemeClr val="bg1"/>
                </a:solidFill>
                <a:latin typeface="Arabic Typesetting" panose="03020402040406030203" pitchFamily="66" charset="-78"/>
                <a:cs typeface="Arabic Typesetting" panose="03020402040406030203" pitchFamily="66" charset="-78"/>
              </a:rPr>
              <a:t>Phishing attacks typically follow a series of steps. Here are the common stages involved:</a:t>
            </a:r>
          </a:p>
          <a:p>
            <a:pPr marL="571500" indent="-571500" algn="l">
              <a:buFont typeface="Arial" panose="020B0604020202020204" pitchFamily="34" charset="0"/>
              <a:buChar char="•"/>
            </a:pPr>
            <a:r>
              <a:rPr lang="en-US" sz="6000" b="1" cap="none" dirty="0">
                <a:solidFill>
                  <a:schemeClr val="bg1"/>
                </a:solidFill>
                <a:latin typeface="Arabic Typesetting" panose="03020402040406030203" pitchFamily="66" charset="-78"/>
                <a:cs typeface="Arabic Typesetting" panose="03020402040406030203" pitchFamily="66" charset="-78"/>
              </a:rPr>
              <a:t>Preparation</a:t>
            </a:r>
            <a:r>
              <a:rPr lang="en-US" sz="6000" cap="none" dirty="0">
                <a:solidFill>
                  <a:schemeClr val="bg1"/>
                </a:solidFill>
                <a:latin typeface="Arabic Typesetting" panose="03020402040406030203" pitchFamily="66" charset="-78"/>
                <a:cs typeface="Arabic Typesetting" panose="03020402040406030203" pitchFamily="66" charset="-78"/>
              </a:rPr>
              <a:t>: attackers gather information about their target, which may include email addresses, names, and other personal details. This can be done through social engineering or data breaches.</a:t>
            </a:r>
          </a:p>
          <a:p>
            <a:pPr marL="571500" indent="-571500" algn="l">
              <a:buFont typeface="Arial" panose="020B0604020202020204" pitchFamily="34" charset="0"/>
              <a:buChar char="•"/>
            </a:pPr>
            <a:r>
              <a:rPr lang="en-US" sz="6000" b="1" cap="none" dirty="0">
                <a:solidFill>
                  <a:schemeClr val="bg1"/>
                </a:solidFill>
                <a:latin typeface="Arabic Typesetting" panose="03020402040406030203" pitchFamily="66" charset="-78"/>
                <a:cs typeface="Arabic Typesetting" panose="03020402040406030203" pitchFamily="66" charset="-78"/>
              </a:rPr>
              <a:t>Crafting the message</a:t>
            </a:r>
            <a:r>
              <a:rPr lang="en-US" sz="6000" cap="none" dirty="0">
                <a:solidFill>
                  <a:schemeClr val="bg1"/>
                </a:solidFill>
                <a:latin typeface="Arabic Typesetting" panose="03020402040406030203" pitchFamily="66" charset="-78"/>
                <a:cs typeface="Arabic Typesetting" panose="03020402040406030203" pitchFamily="66" charset="-78"/>
              </a:rPr>
              <a:t>: the attacker creates a convincing email or message that appears to come from a legitimate source, such as a bank, online service, or a trusted colleague. </a:t>
            </a:r>
          </a:p>
          <a:p>
            <a:pPr marL="571500" indent="-571500" algn="l">
              <a:buFont typeface="Arial" panose="020B0604020202020204" pitchFamily="34" charset="0"/>
              <a:buChar char="•"/>
            </a:pPr>
            <a:r>
              <a:rPr lang="en-US" sz="6000" b="1" cap="none" dirty="0">
                <a:solidFill>
                  <a:schemeClr val="bg1"/>
                </a:solidFill>
                <a:latin typeface="Arabic Typesetting" panose="03020402040406030203" pitchFamily="66" charset="-78"/>
                <a:cs typeface="Arabic Typesetting" panose="03020402040406030203" pitchFamily="66" charset="-78"/>
              </a:rPr>
              <a:t>Distribution</a:t>
            </a:r>
            <a:r>
              <a:rPr lang="en-US" sz="6000" cap="none" dirty="0">
                <a:solidFill>
                  <a:schemeClr val="bg1"/>
                </a:solidFill>
                <a:latin typeface="Arabic Typesetting" panose="03020402040406030203" pitchFamily="66" charset="-78"/>
                <a:cs typeface="Arabic Typesetting" panose="03020402040406030203" pitchFamily="66" charset="-78"/>
              </a:rPr>
              <a:t>: the phishing message is sent to the target(s) via email, social media, or messaging apps. Attackers may use bulk email techniques to reach a large number of potential victims.</a:t>
            </a:r>
          </a:p>
          <a:p>
            <a:pPr marL="571500" indent="-571500" algn="l">
              <a:buFont typeface="Arial" panose="020B0604020202020204" pitchFamily="34" charset="0"/>
              <a:buChar char="•"/>
            </a:pPr>
            <a:r>
              <a:rPr lang="en-US" sz="6000" b="1" cap="none" dirty="0">
                <a:solidFill>
                  <a:schemeClr val="bg1"/>
                </a:solidFill>
                <a:latin typeface="Arabic Typesetting" panose="03020402040406030203" pitchFamily="66" charset="-78"/>
                <a:cs typeface="Arabic Typesetting" panose="03020402040406030203" pitchFamily="66" charset="-78"/>
              </a:rPr>
              <a:t>Deceptive links or attachments</a:t>
            </a:r>
            <a:r>
              <a:rPr lang="en-US" sz="6000" cap="none" dirty="0">
                <a:solidFill>
                  <a:schemeClr val="bg1"/>
                </a:solidFill>
                <a:latin typeface="Arabic Typesetting" panose="03020402040406030203" pitchFamily="66" charset="-78"/>
                <a:cs typeface="Arabic Typesetting" panose="03020402040406030203" pitchFamily="66" charset="-78"/>
              </a:rPr>
              <a:t>: the message typically contains a link to a fraudulent website or an attachment that may contain malware. The link often resembles a legitimate URL but may have slight variations.</a:t>
            </a:r>
          </a:p>
          <a:p>
            <a:pPr marL="571500" indent="-571500">
              <a:buFont typeface="Arial" panose="020B0604020202020204" pitchFamily="34" charset="0"/>
              <a:buChar char="•"/>
            </a:pPr>
            <a:r>
              <a:rPr lang="en-US" sz="6000" b="1" cap="none" dirty="0">
                <a:solidFill>
                  <a:schemeClr val="bg1"/>
                </a:solidFill>
                <a:latin typeface="Arabic Typesetting" panose="03020402040406030203" pitchFamily="66" charset="-78"/>
                <a:cs typeface="Arabic Typesetting" panose="03020402040406030203" pitchFamily="66" charset="-78"/>
              </a:rPr>
              <a:t>Victim interaction</a:t>
            </a:r>
            <a:r>
              <a:rPr lang="en-US" sz="6000" cap="none" dirty="0">
                <a:solidFill>
                  <a:schemeClr val="bg1"/>
                </a:solidFill>
                <a:latin typeface="Arabic Typesetting" panose="03020402040406030203" pitchFamily="66" charset="-78"/>
                <a:cs typeface="Arabic Typesetting" panose="03020402040406030203" pitchFamily="66" charset="-78"/>
              </a:rPr>
              <a:t>: if the victim clicks the link, they are directed to a fake website that mimics a legitimate one. Here, they may be prompted to enter sensitive information, such as usernames, passwords, or credit card details.</a:t>
            </a:r>
          </a:p>
          <a:p>
            <a:pPr marL="571500" indent="-571500" algn="l">
              <a:buFont typeface="Arial" panose="020B0604020202020204" pitchFamily="34" charset="0"/>
              <a:buChar char="•"/>
            </a:pPr>
            <a:endParaRPr lang="en-US" sz="6000" cap="none" dirty="0">
              <a:solidFill>
                <a:schemeClr val="bg1"/>
              </a:solidFill>
              <a:latin typeface="Arabic Typesetting" panose="03020402040406030203" pitchFamily="66" charset="-78"/>
              <a:cs typeface="Arabic Typesetting" panose="03020402040406030203" pitchFamily="66" charset="-78"/>
            </a:endParaRPr>
          </a:p>
          <a:p>
            <a:endParaRPr lang="en-IN" dirty="0"/>
          </a:p>
        </p:txBody>
      </p:sp>
    </p:spTree>
    <p:extLst>
      <p:ext uri="{BB962C8B-B14F-4D97-AF65-F5344CB8AC3E}">
        <p14:creationId xmlns:p14="http://schemas.microsoft.com/office/powerpoint/2010/main" val="408753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ED19CB-5749-985D-BC27-86DE582FD42F}"/>
              </a:ext>
            </a:extLst>
          </p:cNvPr>
          <p:cNvSpPr>
            <a:spLocks noGrp="1"/>
          </p:cNvSpPr>
          <p:nvPr>
            <p:ph type="subTitle" idx="1"/>
          </p:nvPr>
        </p:nvSpPr>
        <p:spPr>
          <a:xfrm>
            <a:off x="1830546" y="169029"/>
            <a:ext cx="9800908" cy="3972560"/>
          </a:xfrm>
        </p:spPr>
        <p:txBody>
          <a:bodyPr>
            <a:normAutofit lnSpcReduction="10000"/>
          </a:bodyPr>
          <a:lstStyle/>
          <a:p>
            <a:pPr marL="342900" indent="-342900" algn="l">
              <a:buFont typeface="Arial" panose="020B0604020202020204" pitchFamily="34" charset="0"/>
              <a:buChar char="•"/>
            </a:pPr>
            <a:r>
              <a:rPr lang="en-US" sz="2400" b="1" cap="none" dirty="0">
                <a:solidFill>
                  <a:schemeClr val="bg1"/>
                </a:solidFill>
                <a:latin typeface="Arabic Typesetting" panose="03020402040406030203" pitchFamily="66" charset="-78"/>
                <a:cs typeface="Arabic Typesetting" panose="03020402040406030203" pitchFamily="66" charset="-78"/>
              </a:rPr>
              <a:t>Data collection</a:t>
            </a:r>
            <a:r>
              <a:rPr lang="en-US" sz="2400" cap="none" dirty="0">
                <a:solidFill>
                  <a:schemeClr val="bg1"/>
                </a:solidFill>
                <a:latin typeface="Arabic Typesetting" panose="03020402040406030203" pitchFamily="66" charset="-78"/>
                <a:cs typeface="Arabic Typesetting" panose="03020402040406030203" pitchFamily="66" charset="-78"/>
              </a:rPr>
              <a:t>: once the victim submits their information, the attacker collects it for malicious purposes, such as identity theft, financial fraud, or unauthorized access to accounts.</a:t>
            </a:r>
          </a:p>
          <a:p>
            <a:pPr marL="342900" indent="-342900" algn="l">
              <a:buFont typeface="Arial" panose="020B0604020202020204" pitchFamily="34" charset="0"/>
              <a:buChar char="•"/>
            </a:pPr>
            <a:r>
              <a:rPr lang="en-US" sz="2400" b="1" cap="none" dirty="0">
                <a:solidFill>
                  <a:schemeClr val="bg1"/>
                </a:solidFill>
                <a:latin typeface="Arabic Typesetting" panose="03020402040406030203" pitchFamily="66" charset="-78"/>
                <a:cs typeface="Arabic Typesetting" panose="03020402040406030203" pitchFamily="66" charset="-78"/>
              </a:rPr>
              <a:t>Exploitation</a:t>
            </a:r>
            <a:r>
              <a:rPr lang="en-US" sz="2400" cap="none" dirty="0">
                <a:solidFill>
                  <a:schemeClr val="bg1"/>
                </a:solidFill>
                <a:latin typeface="Arabic Typesetting" panose="03020402040406030203" pitchFamily="66" charset="-78"/>
                <a:cs typeface="Arabic Typesetting" panose="03020402040406030203" pitchFamily="66" charset="-78"/>
              </a:rPr>
              <a:t>: the attacker uses the stolen information to carry out fraudulent activities, which may include accessing bank accounts, making unauthorized purchases, or selling the data on the dark web.</a:t>
            </a:r>
          </a:p>
          <a:p>
            <a:pPr marL="342900" indent="-342900" algn="l">
              <a:buFont typeface="Arial" panose="020B0604020202020204" pitchFamily="34" charset="0"/>
              <a:buChar char="•"/>
            </a:pPr>
            <a:r>
              <a:rPr lang="en-US" sz="2400" b="1" cap="none" dirty="0">
                <a:solidFill>
                  <a:schemeClr val="bg1"/>
                </a:solidFill>
                <a:latin typeface="Arabic Typesetting" panose="03020402040406030203" pitchFamily="66" charset="-78"/>
                <a:cs typeface="Arabic Typesetting" panose="03020402040406030203" pitchFamily="66" charset="-78"/>
              </a:rPr>
              <a:t>Cleanup and cover-up</a:t>
            </a:r>
            <a:r>
              <a:rPr lang="en-US" sz="2400" cap="none" dirty="0">
                <a:solidFill>
                  <a:schemeClr val="bg1"/>
                </a:solidFill>
                <a:latin typeface="Arabic Typesetting" panose="03020402040406030203" pitchFamily="66" charset="-78"/>
                <a:cs typeface="Arabic Typesetting" panose="03020402040406030203" pitchFamily="66" charset="-78"/>
              </a:rPr>
              <a:t>: in some cases, attackers may attempt to cover their tracks by deleting evidence of the phishing attack or using techniques to avoid detection.</a:t>
            </a:r>
          </a:p>
          <a:p>
            <a:pPr marL="342900" indent="-342900" algn="l">
              <a:buFont typeface="Arial" panose="020B0604020202020204" pitchFamily="34" charset="0"/>
              <a:buChar char="•"/>
            </a:pPr>
            <a:r>
              <a:rPr lang="en-US" sz="2400" b="1" cap="none" dirty="0">
                <a:solidFill>
                  <a:schemeClr val="bg1"/>
                </a:solidFill>
                <a:latin typeface="Arabic Typesetting" panose="03020402040406030203" pitchFamily="66" charset="-78"/>
                <a:cs typeface="Arabic Typesetting" panose="03020402040406030203" pitchFamily="66" charset="-78"/>
              </a:rPr>
              <a:t>Follow-up attacks</a:t>
            </a:r>
            <a:r>
              <a:rPr lang="en-US" sz="2400" cap="none" dirty="0">
                <a:solidFill>
                  <a:schemeClr val="bg1"/>
                </a:solidFill>
                <a:latin typeface="Arabic Typesetting" panose="03020402040406030203" pitchFamily="66" charset="-78"/>
                <a:cs typeface="Arabic Typesetting" panose="03020402040406030203" pitchFamily="66" charset="-78"/>
              </a:rPr>
              <a:t>: attackers may also use the information obtained to launch further attacks, such as spear phishing, where they target specific individuals with tailored messages.</a:t>
            </a:r>
          </a:p>
          <a:p>
            <a:endParaRPr lang="en-IN" dirty="0"/>
          </a:p>
        </p:txBody>
      </p:sp>
      <p:pic>
        <p:nvPicPr>
          <p:cNvPr id="5" name="Picture 4">
            <a:extLst>
              <a:ext uri="{FF2B5EF4-FFF2-40B4-BE49-F238E27FC236}">
                <a16:creationId xmlns:a16="http://schemas.microsoft.com/office/drawing/2014/main" id="{E433C913-A94F-8C35-9C10-88722CC8A93E}"/>
              </a:ext>
            </a:extLst>
          </p:cNvPr>
          <p:cNvPicPr>
            <a:picLocks noChangeAspect="1"/>
          </p:cNvPicPr>
          <p:nvPr/>
        </p:nvPicPr>
        <p:blipFill>
          <a:blip r:embed="rId2"/>
          <a:stretch>
            <a:fillRect/>
          </a:stretch>
        </p:blipFill>
        <p:spPr>
          <a:xfrm>
            <a:off x="4602479" y="3972559"/>
            <a:ext cx="4431781" cy="2885441"/>
          </a:xfrm>
          <a:prstGeom prst="rect">
            <a:avLst/>
          </a:prstGeom>
        </p:spPr>
      </p:pic>
    </p:spTree>
    <p:extLst>
      <p:ext uri="{BB962C8B-B14F-4D97-AF65-F5344CB8AC3E}">
        <p14:creationId xmlns:p14="http://schemas.microsoft.com/office/powerpoint/2010/main" val="87388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7857-FD94-6FC5-4FC5-F6AD9B05C86D}"/>
              </a:ext>
            </a:extLst>
          </p:cNvPr>
          <p:cNvSpPr>
            <a:spLocks noGrp="1"/>
          </p:cNvSpPr>
          <p:nvPr>
            <p:ph type="ctrTitle"/>
          </p:nvPr>
        </p:nvSpPr>
        <p:spPr>
          <a:xfrm>
            <a:off x="1876424" y="752157"/>
            <a:ext cx="8595359" cy="848043"/>
          </a:xfrm>
        </p:spPr>
        <p:txBody>
          <a:bodyPr>
            <a:normAutofit/>
          </a:bodyPr>
          <a:lstStyle/>
          <a:p>
            <a:r>
              <a:rPr lang="en-US" cap="none" dirty="0">
                <a:solidFill>
                  <a:schemeClr val="bg1"/>
                </a:solidFill>
                <a:latin typeface="Arabic Typesetting" panose="03020402040406030203" pitchFamily="66" charset="-78"/>
                <a:cs typeface="Arabic Typesetting" panose="03020402040406030203" pitchFamily="66" charset="-78"/>
              </a:rPr>
              <a:t>Some common types of Phishing</a:t>
            </a:r>
            <a:endParaRPr lang="en-IN" cap="none" dirty="0">
              <a:solidFill>
                <a:schemeClr val="bg1"/>
              </a:solidFill>
              <a:latin typeface="Arabic Typesetting" panose="03020402040406030203" pitchFamily="66" charset="-78"/>
              <a:cs typeface="Arabic Typesetting" panose="03020402040406030203" pitchFamily="66" charset="-78"/>
            </a:endParaRPr>
          </a:p>
        </p:txBody>
      </p:sp>
      <p:sp>
        <p:nvSpPr>
          <p:cNvPr id="5" name="TextBox 4">
            <a:extLst>
              <a:ext uri="{FF2B5EF4-FFF2-40B4-BE49-F238E27FC236}">
                <a16:creationId xmlns:a16="http://schemas.microsoft.com/office/drawing/2014/main" id="{79E256DA-DE8A-3A9B-ACBC-9997D1AEFE21}"/>
              </a:ext>
            </a:extLst>
          </p:cNvPr>
          <p:cNvSpPr txBox="1"/>
          <p:nvPr/>
        </p:nvSpPr>
        <p:spPr>
          <a:xfrm>
            <a:off x="1876424" y="1503678"/>
            <a:ext cx="10183496" cy="4154984"/>
          </a:xfrm>
          <a:prstGeom prst="rect">
            <a:avLst/>
          </a:prstGeom>
          <a:noFill/>
        </p:spPr>
        <p:txBody>
          <a:bodyPr wrap="square">
            <a:spAutoFit/>
          </a:bodyPr>
          <a:lstStyle/>
          <a:p>
            <a:pPr algn="l">
              <a:buFont typeface="+mj-lt"/>
              <a:buAutoNum type="arabicPeriod"/>
            </a:pPr>
            <a:r>
              <a:rPr lang="en-US" sz="2400" b="1" i="0" dirty="0">
                <a:solidFill>
                  <a:srgbClr val="111827"/>
                </a:solidFill>
                <a:effectLst/>
                <a:latin typeface="Arabic Typesetting" panose="03020402040406030203" pitchFamily="66" charset="-78"/>
                <a:cs typeface="Arabic Typesetting" panose="03020402040406030203" pitchFamily="66" charset="-78"/>
              </a:rPr>
              <a:t>Email Phishing</a:t>
            </a:r>
            <a:r>
              <a:rPr lang="en-US" sz="2400" b="0" i="0" dirty="0">
                <a:solidFill>
                  <a:schemeClr val="bg1"/>
                </a:solidFill>
                <a:effectLst/>
                <a:latin typeface="Arabic Typesetting" panose="03020402040406030203" pitchFamily="66" charset="-78"/>
                <a:cs typeface="Arabic Typesetting" panose="03020402040406030203" pitchFamily="66" charset="-78"/>
              </a:rPr>
              <a:t>: Generic emails sent to many users, often containing malicious links or attachments.</a:t>
            </a:r>
          </a:p>
          <a:p>
            <a:pPr algn="l">
              <a:buFont typeface="+mj-lt"/>
              <a:buAutoNum type="arabicPeriod"/>
            </a:pPr>
            <a:r>
              <a:rPr lang="en-US" sz="2400" b="1" i="0" dirty="0">
                <a:solidFill>
                  <a:schemeClr val="bg1"/>
                </a:solidFill>
                <a:effectLst/>
                <a:latin typeface="Arabic Typesetting" panose="03020402040406030203" pitchFamily="66" charset="-78"/>
                <a:cs typeface="Arabic Typesetting" panose="03020402040406030203" pitchFamily="66" charset="-78"/>
              </a:rPr>
              <a:t>Spear Phishing</a:t>
            </a:r>
            <a:r>
              <a:rPr lang="en-US" sz="2400" b="0" i="0" dirty="0">
                <a:solidFill>
                  <a:schemeClr val="bg1"/>
                </a:solidFill>
                <a:effectLst/>
                <a:latin typeface="Arabic Typesetting" panose="03020402040406030203" pitchFamily="66" charset="-78"/>
                <a:cs typeface="Arabic Typesetting" panose="03020402040406030203" pitchFamily="66" charset="-78"/>
              </a:rPr>
              <a:t>: Targeted attacks aimed at specific individuals, often using personal information to appear legitimate.</a:t>
            </a:r>
          </a:p>
          <a:p>
            <a:pPr algn="l">
              <a:buFont typeface="+mj-lt"/>
              <a:buAutoNum type="arabicPeriod"/>
            </a:pPr>
            <a:r>
              <a:rPr lang="en-US" sz="2400" b="1" i="0" dirty="0">
                <a:solidFill>
                  <a:schemeClr val="bg1"/>
                </a:solidFill>
                <a:effectLst/>
                <a:latin typeface="Arabic Typesetting" panose="03020402040406030203" pitchFamily="66" charset="-78"/>
                <a:cs typeface="Arabic Typesetting" panose="03020402040406030203" pitchFamily="66" charset="-78"/>
              </a:rPr>
              <a:t>Vishing</a:t>
            </a:r>
            <a:r>
              <a:rPr lang="en-US" sz="2400" b="0" i="0" dirty="0">
                <a:solidFill>
                  <a:schemeClr val="bg1"/>
                </a:solidFill>
                <a:effectLst/>
                <a:latin typeface="Arabic Typesetting" panose="03020402040406030203" pitchFamily="66" charset="-78"/>
                <a:cs typeface="Arabic Typesetting" panose="03020402040406030203" pitchFamily="66" charset="-78"/>
              </a:rPr>
              <a:t>: Voice phishing conducted over the phone, where attackers impersonate legitimate entities to extract sensitive information.</a:t>
            </a:r>
          </a:p>
          <a:p>
            <a:pPr algn="l">
              <a:buFont typeface="+mj-lt"/>
              <a:buAutoNum type="arabicPeriod"/>
            </a:pPr>
            <a:r>
              <a:rPr lang="en-US" sz="2400" b="1" i="0" dirty="0">
                <a:solidFill>
                  <a:schemeClr val="bg1"/>
                </a:solidFill>
                <a:effectLst/>
                <a:latin typeface="Arabic Typesetting" panose="03020402040406030203" pitchFamily="66" charset="-78"/>
                <a:cs typeface="Arabic Typesetting" panose="03020402040406030203" pitchFamily="66" charset="-78"/>
              </a:rPr>
              <a:t>Smishing</a:t>
            </a:r>
            <a:r>
              <a:rPr lang="en-US" sz="2400" b="0" i="0" dirty="0">
                <a:solidFill>
                  <a:schemeClr val="bg1"/>
                </a:solidFill>
                <a:effectLst/>
                <a:latin typeface="Arabic Typesetting" panose="03020402040406030203" pitchFamily="66" charset="-78"/>
                <a:cs typeface="Arabic Typesetting" panose="03020402040406030203" pitchFamily="66" charset="-78"/>
              </a:rPr>
              <a:t>: Phishing via SMS, where attackers send text messages with malicious links.</a:t>
            </a:r>
          </a:p>
          <a:p>
            <a:pPr algn="l">
              <a:buFont typeface="+mj-lt"/>
              <a:buAutoNum type="arabicPeriod"/>
            </a:pPr>
            <a:r>
              <a:rPr lang="en-US" sz="2400" b="1" i="0" dirty="0">
                <a:solidFill>
                  <a:schemeClr val="bg1"/>
                </a:solidFill>
                <a:effectLst/>
                <a:latin typeface="Arabic Typesetting" panose="03020402040406030203" pitchFamily="66" charset="-78"/>
                <a:cs typeface="Arabic Typesetting" panose="03020402040406030203" pitchFamily="66" charset="-78"/>
              </a:rPr>
              <a:t>Whaling</a:t>
            </a:r>
            <a:r>
              <a:rPr lang="en-US" sz="2400" b="0" i="0" dirty="0">
                <a:solidFill>
                  <a:schemeClr val="bg1"/>
                </a:solidFill>
                <a:effectLst/>
                <a:latin typeface="Arabic Typesetting" panose="03020402040406030203" pitchFamily="66" charset="-78"/>
                <a:cs typeface="Arabic Typesetting" panose="03020402040406030203" pitchFamily="66" charset="-78"/>
              </a:rPr>
              <a:t>: A type of spear phishing that targets high-profile individuals, such as executives, with highly personalized attacks.</a:t>
            </a:r>
          </a:p>
          <a:p>
            <a:pPr algn="l">
              <a:buFont typeface="+mj-lt"/>
              <a:buAutoNum type="arabicPeriod"/>
            </a:pPr>
            <a:r>
              <a:rPr lang="en-US" sz="2400" b="1" i="0" dirty="0">
                <a:solidFill>
                  <a:schemeClr val="bg1"/>
                </a:solidFill>
                <a:effectLst/>
                <a:latin typeface="Arabic Typesetting" panose="03020402040406030203" pitchFamily="66" charset="-78"/>
                <a:cs typeface="Arabic Typesetting" panose="03020402040406030203" pitchFamily="66" charset="-78"/>
              </a:rPr>
              <a:t>Clone Phishing</a:t>
            </a:r>
            <a:r>
              <a:rPr lang="en-US" sz="2400" b="0" i="0" dirty="0">
                <a:solidFill>
                  <a:schemeClr val="bg1"/>
                </a:solidFill>
                <a:effectLst/>
                <a:latin typeface="Arabic Typesetting" panose="03020402040406030203" pitchFamily="66" charset="-78"/>
                <a:cs typeface="Arabic Typesetting" panose="03020402040406030203" pitchFamily="66" charset="-78"/>
              </a:rPr>
              <a:t>: A legitimate email is duplicated, but with malicious links or attachments added.</a:t>
            </a:r>
          </a:p>
          <a:p>
            <a:pPr algn="l">
              <a:buFont typeface="+mj-lt"/>
              <a:buAutoNum type="arabicPeriod"/>
            </a:pPr>
            <a:r>
              <a:rPr lang="en-US" sz="2400" b="1" i="0" dirty="0">
                <a:solidFill>
                  <a:schemeClr val="bg1"/>
                </a:solidFill>
                <a:effectLst/>
                <a:latin typeface="Arabic Typesetting" panose="03020402040406030203" pitchFamily="66" charset="-78"/>
                <a:cs typeface="Arabic Typesetting" panose="03020402040406030203" pitchFamily="66" charset="-78"/>
              </a:rPr>
              <a:t>Angler Phishing</a:t>
            </a:r>
            <a:r>
              <a:rPr lang="en-US" sz="2400" b="0" i="0" dirty="0">
                <a:solidFill>
                  <a:schemeClr val="bg1"/>
                </a:solidFill>
                <a:effectLst/>
                <a:latin typeface="Arabic Typesetting" panose="03020402040406030203" pitchFamily="66" charset="-78"/>
                <a:cs typeface="Arabic Typesetting" panose="03020402040406030203" pitchFamily="66" charset="-78"/>
              </a:rPr>
              <a:t>: Attackers impersonate customer service accounts on social media to lure victims into providing personal information.</a:t>
            </a:r>
          </a:p>
        </p:txBody>
      </p:sp>
    </p:spTree>
    <p:extLst>
      <p:ext uri="{BB962C8B-B14F-4D97-AF65-F5344CB8AC3E}">
        <p14:creationId xmlns:p14="http://schemas.microsoft.com/office/powerpoint/2010/main" val="352179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C56D-A14F-A712-E101-213B26F9EE37}"/>
              </a:ext>
            </a:extLst>
          </p:cNvPr>
          <p:cNvSpPr>
            <a:spLocks noGrp="1"/>
          </p:cNvSpPr>
          <p:nvPr>
            <p:ph type="ctrTitle"/>
          </p:nvPr>
        </p:nvSpPr>
        <p:spPr>
          <a:xfrm>
            <a:off x="1876423" y="109929"/>
            <a:ext cx="9727973" cy="1275811"/>
          </a:xfrm>
        </p:spPr>
        <p:txBody>
          <a:bodyPr>
            <a:noAutofit/>
          </a:bodyPr>
          <a:lstStyle/>
          <a:p>
            <a:r>
              <a:rPr lang="en-US" cap="none" dirty="0">
                <a:solidFill>
                  <a:schemeClr val="bg1"/>
                </a:solidFill>
                <a:latin typeface="Arabic Typesetting" panose="03020402040406030203" pitchFamily="66" charset="-78"/>
                <a:cs typeface="Arabic Typesetting" panose="03020402040406030203" pitchFamily="66" charset="-78"/>
              </a:rPr>
              <a:t>How to recognize Phishing emails and fake websites?</a:t>
            </a:r>
            <a:endParaRPr lang="en-IN" cap="none" dirty="0">
              <a:solidFill>
                <a:schemeClr val="bg1"/>
              </a:solidFill>
              <a:latin typeface="Arabic Typesetting" panose="03020402040406030203" pitchFamily="66" charset="-78"/>
              <a:cs typeface="Arabic Typesetting" panose="03020402040406030203" pitchFamily="66" charset="-78"/>
            </a:endParaRPr>
          </a:p>
        </p:txBody>
      </p:sp>
      <p:sp>
        <p:nvSpPr>
          <p:cNvPr id="3" name="Subtitle 2">
            <a:extLst>
              <a:ext uri="{FF2B5EF4-FFF2-40B4-BE49-F238E27FC236}">
                <a16:creationId xmlns:a16="http://schemas.microsoft.com/office/drawing/2014/main" id="{A2237EE3-E348-2501-4B2B-CD4AA631A351}"/>
              </a:ext>
            </a:extLst>
          </p:cNvPr>
          <p:cNvSpPr>
            <a:spLocks noGrp="1"/>
          </p:cNvSpPr>
          <p:nvPr>
            <p:ph type="subTitle" idx="1"/>
          </p:nvPr>
        </p:nvSpPr>
        <p:spPr>
          <a:xfrm>
            <a:off x="1876423" y="1291472"/>
            <a:ext cx="10142751" cy="5755063"/>
          </a:xfrm>
        </p:spPr>
        <p:txBody>
          <a:bodyPr>
            <a:normAutofit fontScale="92500" lnSpcReduction="10000"/>
          </a:bodyPr>
          <a:lstStyle/>
          <a:p>
            <a:r>
              <a:rPr lang="en-US" sz="2400" cap="none" dirty="0">
                <a:solidFill>
                  <a:schemeClr val="bg1"/>
                </a:solidFill>
                <a:latin typeface="Arabic Typesetting" panose="03020402040406030203" pitchFamily="66" charset="-78"/>
                <a:cs typeface="Arabic Typesetting" panose="03020402040406030203" pitchFamily="66" charset="-78"/>
              </a:rPr>
              <a:t>To recognize phishing emails, look for urgent calls to action, requests for sensitive information, and mismatched sender domains. For fake websites, check the URL for misspellings, ensure it starts with "https," and look for a padlock symbol in the address bar.</a:t>
            </a:r>
          </a:p>
          <a:p>
            <a:r>
              <a:rPr lang="en-US" sz="2600" b="1" cap="none" dirty="0">
                <a:solidFill>
                  <a:schemeClr val="bg1"/>
                </a:solidFill>
                <a:latin typeface="Arabic Typesetting" panose="03020402040406030203" pitchFamily="66" charset="-78"/>
                <a:cs typeface="Arabic Typesetting" panose="03020402040406030203" pitchFamily="66" charset="-78"/>
              </a:rPr>
              <a:t>Recognizing phishing emails</a:t>
            </a:r>
            <a:endParaRPr lang="en-US" sz="2600" cap="none" dirty="0">
              <a:solidFill>
                <a:schemeClr val="bg1"/>
              </a:solidFill>
              <a:latin typeface="Arabic Typesetting" panose="03020402040406030203" pitchFamily="66" charset="-78"/>
              <a:cs typeface="Arabic Typesetting" panose="03020402040406030203" pitchFamily="66" charset="-78"/>
            </a:endParaRPr>
          </a:p>
          <a:p>
            <a:r>
              <a:rPr lang="en-US" sz="2600" b="1" cap="none" dirty="0">
                <a:solidFill>
                  <a:schemeClr val="bg1"/>
                </a:solidFill>
                <a:latin typeface="Arabic Typesetting" panose="03020402040406030203" pitchFamily="66" charset="-78"/>
                <a:cs typeface="Arabic Typesetting" panose="03020402040406030203" pitchFamily="66" charset="-78"/>
              </a:rPr>
              <a:t>       1.Sender clues: -</a:t>
            </a:r>
            <a:r>
              <a:rPr lang="en-US" sz="2600" cap="none" dirty="0">
                <a:solidFill>
                  <a:schemeClr val="bg1"/>
                </a:solidFill>
                <a:latin typeface="Arabic Typesetting" panose="03020402040406030203" pitchFamily="66" charset="-78"/>
                <a:cs typeface="Arabic Typesetting" panose="03020402040406030203" pitchFamily="66" charset="-78"/>
              </a:rPr>
              <a:t>Check if the email is from a public domain (</a:t>
            </a:r>
            <a:r>
              <a:rPr lang="en-US" sz="2600" cap="none" dirty="0" err="1">
                <a:solidFill>
                  <a:schemeClr val="bg1"/>
                </a:solidFill>
                <a:latin typeface="Arabic Typesetting" panose="03020402040406030203" pitchFamily="66" charset="-78"/>
                <a:cs typeface="Arabic Typesetting" panose="03020402040406030203" pitchFamily="66" charset="-78"/>
              </a:rPr>
              <a:t>e.G.</a:t>
            </a:r>
            <a:r>
              <a:rPr lang="en-US" sz="2600" cap="none" dirty="0">
                <a:solidFill>
                  <a:schemeClr val="bg1"/>
                </a:solidFill>
                <a:latin typeface="Arabic Typesetting" panose="03020402040406030203" pitchFamily="66" charset="-78"/>
                <a:cs typeface="Arabic Typesetting" panose="03020402040406030203" pitchFamily="66" charset="-78"/>
              </a:rPr>
              <a:t>, @Gmail.Com) while pretending to be from                </a:t>
            </a:r>
          </a:p>
          <a:p>
            <a:r>
              <a:rPr lang="en-US" sz="2600" cap="none" dirty="0">
                <a:solidFill>
                  <a:schemeClr val="bg1"/>
                </a:solidFill>
                <a:latin typeface="Arabic Typesetting" panose="03020402040406030203" pitchFamily="66" charset="-78"/>
                <a:cs typeface="Arabic Typesetting" panose="03020402040406030203" pitchFamily="66" charset="-78"/>
              </a:rPr>
              <a:t>        a company.</a:t>
            </a:r>
          </a:p>
          <a:p>
            <a:r>
              <a:rPr lang="en-US" sz="2600" cap="none" dirty="0">
                <a:solidFill>
                  <a:schemeClr val="bg1"/>
                </a:solidFill>
                <a:latin typeface="Arabic Typesetting" panose="03020402040406030203" pitchFamily="66" charset="-78"/>
                <a:cs typeface="Arabic Typesetting" panose="03020402040406030203" pitchFamily="66" charset="-78"/>
              </a:rPr>
              <a:t>       -Look for slight misspellings in the domain (</a:t>
            </a:r>
            <a:r>
              <a:rPr lang="en-US" sz="2600" cap="none" dirty="0" err="1">
                <a:solidFill>
                  <a:schemeClr val="bg1"/>
                </a:solidFill>
                <a:latin typeface="Arabic Typesetting" panose="03020402040406030203" pitchFamily="66" charset="-78"/>
                <a:cs typeface="Arabic Typesetting" panose="03020402040406030203" pitchFamily="66" charset="-78"/>
              </a:rPr>
              <a:t>e.G.</a:t>
            </a:r>
            <a:r>
              <a:rPr lang="en-US" sz="2600" cap="none" dirty="0">
                <a:solidFill>
                  <a:schemeClr val="bg1"/>
                </a:solidFill>
                <a:latin typeface="Arabic Typesetting" panose="03020402040406030203" pitchFamily="66" charset="-78"/>
                <a:cs typeface="Arabic Typesetting" panose="03020402040406030203" pitchFamily="66" charset="-78"/>
              </a:rPr>
              <a:t>, Amaz0n.Com).</a:t>
            </a:r>
          </a:p>
          <a:p>
            <a:r>
              <a:rPr lang="en-US" sz="2600" cap="none" dirty="0">
                <a:solidFill>
                  <a:schemeClr val="bg1"/>
                </a:solidFill>
                <a:latin typeface="Arabic Typesetting" panose="03020402040406030203" pitchFamily="66" charset="-78"/>
                <a:cs typeface="Arabic Typesetting" panose="03020402040406030203" pitchFamily="66" charset="-78"/>
              </a:rPr>
              <a:t>       -Compare the sender's email address with previous communications from that organization.</a:t>
            </a:r>
          </a:p>
          <a:p>
            <a:r>
              <a:rPr lang="en-US" sz="2600" b="1" cap="none" dirty="0">
                <a:solidFill>
                  <a:schemeClr val="bg1"/>
                </a:solidFill>
                <a:latin typeface="Arabic Typesetting" panose="03020402040406030203" pitchFamily="66" charset="-78"/>
                <a:cs typeface="Arabic Typesetting" panose="03020402040406030203" pitchFamily="66" charset="-78"/>
              </a:rPr>
              <a:t>       2.Content and tone: -</a:t>
            </a:r>
            <a:r>
              <a:rPr lang="en-US" sz="2600" cap="none" dirty="0">
                <a:solidFill>
                  <a:schemeClr val="bg1"/>
                </a:solidFill>
                <a:latin typeface="Arabic Typesetting" panose="03020402040406030203" pitchFamily="66" charset="-78"/>
                <a:cs typeface="Arabic Typesetting" panose="03020402040406030203" pitchFamily="66" charset="-78"/>
              </a:rPr>
              <a:t>Be wary of spelling or grammatical errors.</a:t>
            </a:r>
          </a:p>
          <a:p>
            <a:r>
              <a:rPr lang="en-US" sz="2600" cap="none" dirty="0">
                <a:solidFill>
                  <a:schemeClr val="bg1"/>
                </a:solidFill>
                <a:latin typeface="Arabic Typesetting" panose="03020402040406030203" pitchFamily="66" charset="-78"/>
                <a:cs typeface="Arabic Typesetting" panose="03020402040406030203" pitchFamily="66" charset="-78"/>
              </a:rPr>
              <a:t>      -Watch for urgent language urging immediate action (</a:t>
            </a:r>
            <a:r>
              <a:rPr lang="en-US" sz="2600" cap="none" dirty="0" err="1">
                <a:solidFill>
                  <a:schemeClr val="bg1"/>
                </a:solidFill>
                <a:latin typeface="Arabic Typesetting" panose="03020402040406030203" pitchFamily="66" charset="-78"/>
                <a:cs typeface="Arabic Typesetting" panose="03020402040406030203" pitchFamily="66" charset="-78"/>
              </a:rPr>
              <a:t>e.G.</a:t>
            </a:r>
            <a:r>
              <a:rPr lang="en-US" sz="2600" cap="none" dirty="0">
                <a:solidFill>
                  <a:schemeClr val="bg1"/>
                </a:solidFill>
                <a:latin typeface="Arabic Typesetting" panose="03020402040406030203" pitchFamily="66" charset="-78"/>
                <a:cs typeface="Arabic Typesetting" panose="03020402040406030203" pitchFamily="66" charset="-78"/>
              </a:rPr>
              <a:t>, “Act now”).</a:t>
            </a:r>
          </a:p>
          <a:p>
            <a:r>
              <a:rPr lang="en-US" sz="2600" cap="none" dirty="0">
                <a:solidFill>
                  <a:schemeClr val="bg1"/>
                </a:solidFill>
                <a:latin typeface="Arabic Typesetting" panose="03020402040406030203" pitchFamily="66" charset="-78"/>
                <a:cs typeface="Arabic Typesetting" panose="03020402040406030203" pitchFamily="66" charset="-78"/>
              </a:rPr>
              <a:t>      -Assess if the tone is inconsistent with previous messages from the sender</a:t>
            </a:r>
          </a:p>
          <a:p>
            <a:endParaRPr lang="en-US" sz="2400" cap="none"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33337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2D430C-AE7A-A839-561A-4198FBAE67B7}"/>
              </a:ext>
            </a:extLst>
          </p:cNvPr>
          <p:cNvSpPr>
            <a:spLocks noGrp="1"/>
          </p:cNvSpPr>
          <p:nvPr>
            <p:ph type="subTitle" idx="1"/>
          </p:nvPr>
        </p:nvSpPr>
        <p:spPr>
          <a:xfrm>
            <a:off x="1876424" y="433633"/>
            <a:ext cx="10020203" cy="6155703"/>
          </a:xfrm>
        </p:spPr>
        <p:txBody>
          <a:bodyPr>
            <a:normAutofit lnSpcReduction="10000"/>
          </a:bodyPr>
          <a:lstStyle/>
          <a:p>
            <a:endParaRPr lang="en-US" dirty="0">
              <a:solidFill>
                <a:schemeClr val="bg1"/>
              </a:solidFill>
            </a:endParaRPr>
          </a:p>
          <a:p>
            <a:pPr lvl="1" algn="l"/>
            <a:r>
              <a:rPr lang="en-US" sz="2400" b="1" dirty="0">
                <a:solidFill>
                  <a:schemeClr val="bg1"/>
                </a:solidFill>
                <a:latin typeface="Arabic Typesetting" panose="03020402040406030203" pitchFamily="66" charset="-78"/>
                <a:cs typeface="Arabic Typesetting" panose="03020402040406030203" pitchFamily="66" charset="-78"/>
              </a:rPr>
              <a:t>3.Links and Attachments: -</a:t>
            </a:r>
            <a:r>
              <a:rPr lang="en-US" sz="2400" dirty="0">
                <a:solidFill>
                  <a:schemeClr val="bg1"/>
                </a:solidFill>
                <a:latin typeface="Arabic Typesetting" panose="03020402040406030203" pitchFamily="66" charset="-78"/>
                <a:cs typeface="Arabic Typesetting" panose="03020402040406030203" pitchFamily="66" charset="-78"/>
              </a:rPr>
              <a:t>Verify if the link URL differs from the anchor text.</a:t>
            </a:r>
          </a:p>
          <a:p>
            <a:pPr lvl="1" algn="l"/>
            <a:r>
              <a:rPr lang="en-US" sz="2400" dirty="0">
                <a:solidFill>
                  <a:schemeClr val="bg1"/>
                </a:solidFill>
                <a:latin typeface="Arabic Typesetting" panose="03020402040406030203" pitchFamily="66" charset="-78"/>
                <a:cs typeface="Arabic Typesetting" panose="03020402040406030203" pitchFamily="66" charset="-78"/>
              </a:rPr>
              <a:t>-Be cautious of unexpected attachments.</a:t>
            </a:r>
          </a:p>
          <a:p>
            <a:pPr lvl="1" algn="l"/>
            <a:r>
              <a:rPr lang="en-US" sz="2400" dirty="0">
                <a:solidFill>
                  <a:schemeClr val="bg1"/>
                </a:solidFill>
                <a:latin typeface="Arabic Typesetting" panose="03020402040406030203" pitchFamily="66" charset="-78"/>
                <a:cs typeface="Arabic Typesetting" panose="03020402040406030203" pitchFamily="66" charset="-78"/>
              </a:rPr>
              <a:t>-Avoid vague call-to-action buttons (e.g., “Click here”).</a:t>
            </a:r>
          </a:p>
          <a:p>
            <a:pPr lvl="1" algn="l"/>
            <a:r>
              <a:rPr lang="en-US" sz="2400" b="1" dirty="0">
                <a:solidFill>
                  <a:schemeClr val="bg1"/>
                </a:solidFill>
                <a:latin typeface="Arabic Typesetting" panose="03020402040406030203" pitchFamily="66" charset="-78"/>
                <a:cs typeface="Arabic Typesetting" panose="03020402040406030203" pitchFamily="66" charset="-78"/>
              </a:rPr>
              <a:t>4.Security Pressure: -</a:t>
            </a:r>
            <a:r>
              <a:rPr lang="en-US" sz="2400" dirty="0">
                <a:solidFill>
                  <a:schemeClr val="bg1"/>
                </a:solidFill>
                <a:latin typeface="Arabic Typesetting" panose="03020402040406030203" pitchFamily="66" charset="-78"/>
                <a:cs typeface="Arabic Typesetting" panose="03020402040406030203" pitchFamily="66" charset="-78"/>
              </a:rPr>
              <a:t>Be suspicious if the email requests personal information or passwords.</a:t>
            </a:r>
          </a:p>
          <a:p>
            <a:pPr lvl="1" algn="l"/>
            <a:r>
              <a:rPr lang="en-US" sz="2400" dirty="0">
                <a:solidFill>
                  <a:schemeClr val="bg1"/>
                </a:solidFill>
                <a:latin typeface="Arabic Typesetting" panose="03020402040406030203" pitchFamily="66" charset="-78"/>
                <a:cs typeface="Arabic Typesetting" panose="03020402040406030203" pitchFamily="66" charset="-78"/>
              </a:rPr>
              <a:t>-Look for requests to bypass company protocols.</a:t>
            </a:r>
          </a:p>
          <a:p>
            <a:pPr lvl="1" algn="l"/>
            <a:r>
              <a:rPr lang="en-US" sz="2400" dirty="0">
                <a:solidFill>
                  <a:schemeClr val="bg1"/>
                </a:solidFill>
                <a:latin typeface="Arabic Typesetting" panose="03020402040406030203" pitchFamily="66" charset="-78"/>
                <a:cs typeface="Arabic Typesetting" panose="03020402040406030203" pitchFamily="66" charset="-78"/>
              </a:rPr>
              <a:t>-Note any threats of negative consequences for non-compliance.</a:t>
            </a:r>
          </a:p>
          <a:p>
            <a:r>
              <a:rPr lang="en-US" sz="2800" b="1" cap="none" dirty="0">
                <a:solidFill>
                  <a:schemeClr val="bg1"/>
                </a:solidFill>
                <a:latin typeface="Arabic Typesetting" panose="03020402040406030203" pitchFamily="66" charset="-78"/>
                <a:cs typeface="Arabic Typesetting" panose="03020402040406030203" pitchFamily="66" charset="-78"/>
              </a:rPr>
              <a:t>Identifying fake websites</a:t>
            </a:r>
            <a:endParaRPr lang="en-US" sz="2800" cap="none" dirty="0">
              <a:solidFill>
                <a:schemeClr val="bg1"/>
              </a:solidFill>
              <a:latin typeface="Arabic Typesetting" panose="03020402040406030203" pitchFamily="66" charset="-78"/>
              <a:cs typeface="Arabic Typesetting" panose="03020402040406030203" pitchFamily="66" charset="-78"/>
            </a:endParaRPr>
          </a:p>
          <a:p>
            <a:pPr lvl="1" algn="l"/>
            <a:r>
              <a:rPr lang="en-US" sz="2400" b="1" dirty="0">
                <a:solidFill>
                  <a:schemeClr val="bg1"/>
                </a:solidFill>
                <a:latin typeface="Arabic Typesetting" panose="03020402040406030203" pitchFamily="66" charset="-78"/>
                <a:cs typeface="Arabic Typesetting" panose="03020402040406030203" pitchFamily="66" charset="-78"/>
              </a:rPr>
              <a:t>1.URL Inspection: -</a:t>
            </a:r>
            <a:r>
              <a:rPr lang="en-US" sz="2400" dirty="0">
                <a:solidFill>
                  <a:schemeClr val="bg1"/>
                </a:solidFill>
                <a:latin typeface="Arabic Typesetting" panose="03020402040406030203" pitchFamily="66" charset="-78"/>
                <a:cs typeface="Arabic Typesetting" panose="03020402040406030203" pitchFamily="66" charset="-78"/>
              </a:rPr>
              <a:t>Always check the URL for misspellings or unusual characters.</a:t>
            </a:r>
          </a:p>
          <a:p>
            <a:pPr lvl="1" algn="l"/>
            <a:r>
              <a:rPr lang="en-US" sz="2400" dirty="0">
                <a:solidFill>
                  <a:schemeClr val="bg1"/>
                </a:solidFill>
                <a:latin typeface="Arabic Typesetting" panose="03020402040406030203" pitchFamily="66" charset="-78"/>
                <a:cs typeface="Arabic Typesetting" panose="03020402040406030203" pitchFamily="66" charset="-78"/>
              </a:rPr>
              <a:t>-Ensure the website starts with "https" indicating a secure connection.</a:t>
            </a:r>
          </a:p>
          <a:p>
            <a:pPr lvl="1" algn="l"/>
            <a:r>
              <a:rPr lang="en-US" sz="2400" dirty="0">
                <a:solidFill>
                  <a:schemeClr val="bg1"/>
                </a:solidFill>
                <a:latin typeface="Arabic Typesetting" panose="03020402040406030203" pitchFamily="66" charset="-78"/>
                <a:cs typeface="Arabic Typesetting" panose="03020402040406030203" pitchFamily="66" charset="-78"/>
              </a:rPr>
              <a:t>-Look for a padlock symbol in the address bar, which signifies a secure site.</a:t>
            </a:r>
          </a:p>
          <a:p>
            <a:br>
              <a:rPr lang="en-US" dirty="0"/>
            </a:br>
            <a:endParaRPr lang="en-IN" dirty="0"/>
          </a:p>
        </p:txBody>
      </p:sp>
    </p:spTree>
    <p:extLst>
      <p:ext uri="{BB962C8B-B14F-4D97-AF65-F5344CB8AC3E}">
        <p14:creationId xmlns:p14="http://schemas.microsoft.com/office/powerpoint/2010/main" val="149783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113830-E7A8-40BF-3BC5-571D9FF4342A}"/>
              </a:ext>
            </a:extLst>
          </p:cNvPr>
          <p:cNvSpPr>
            <a:spLocks noGrp="1"/>
          </p:cNvSpPr>
          <p:nvPr>
            <p:ph type="subTitle" idx="1"/>
          </p:nvPr>
        </p:nvSpPr>
        <p:spPr>
          <a:xfrm>
            <a:off x="2046106" y="480768"/>
            <a:ext cx="8791575" cy="3261674"/>
          </a:xfrm>
        </p:spPr>
        <p:txBody>
          <a:bodyPr>
            <a:normAutofit lnSpcReduction="10000"/>
          </a:bodyPr>
          <a:lstStyle/>
          <a:p>
            <a:r>
              <a:rPr lang="en-US" sz="2400" b="1" cap="none" dirty="0">
                <a:solidFill>
                  <a:schemeClr val="bg1"/>
                </a:solidFill>
                <a:latin typeface="Arabic Typesetting" panose="03020402040406030203" pitchFamily="66" charset="-78"/>
                <a:cs typeface="Arabic Typesetting" panose="03020402040406030203" pitchFamily="66" charset="-78"/>
              </a:rPr>
              <a:t>        2.Website design and functionality: -</a:t>
            </a:r>
            <a:r>
              <a:rPr lang="en-US" sz="2400" cap="none" dirty="0">
                <a:solidFill>
                  <a:schemeClr val="bg1"/>
                </a:solidFill>
                <a:latin typeface="Arabic Typesetting" panose="03020402040406030203" pitchFamily="66" charset="-78"/>
                <a:cs typeface="Arabic Typesetting" panose="03020402040406030203" pitchFamily="66" charset="-78"/>
              </a:rPr>
              <a:t>Compare the website's design with the legitimate site;          </a:t>
            </a:r>
          </a:p>
          <a:p>
            <a:r>
              <a:rPr lang="en-US" sz="2400" cap="none" dirty="0">
                <a:solidFill>
                  <a:schemeClr val="bg1"/>
                </a:solidFill>
                <a:latin typeface="Arabic Typesetting" panose="03020402040406030203" pitchFamily="66" charset="-78"/>
                <a:cs typeface="Arabic Typesetting" panose="03020402040406030203" pitchFamily="66" charset="-78"/>
              </a:rPr>
              <a:t>         phishing sites often have poor design or functionality.</a:t>
            </a:r>
          </a:p>
          <a:p>
            <a:r>
              <a:rPr lang="en-US" sz="2400" cap="none" dirty="0">
                <a:solidFill>
                  <a:schemeClr val="bg1"/>
                </a:solidFill>
                <a:latin typeface="Arabic Typesetting" panose="03020402040406030203" pitchFamily="66" charset="-78"/>
                <a:cs typeface="Arabic Typesetting" panose="03020402040406030203" pitchFamily="66" charset="-78"/>
              </a:rPr>
              <a:t>        -Check for contact information and verify it through trusted sources.</a:t>
            </a:r>
          </a:p>
          <a:p>
            <a:r>
              <a:rPr lang="en-US" sz="2400" b="1" cap="none" dirty="0">
                <a:solidFill>
                  <a:schemeClr val="bg1"/>
                </a:solidFill>
                <a:latin typeface="Arabic Typesetting" panose="03020402040406030203" pitchFamily="66" charset="-78"/>
                <a:cs typeface="Arabic Typesetting" panose="03020402040406030203" pitchFamily="66" charset="-78"/>
              </a:rPr>
              <a:t>        3.Trust signals: -</a:t>
            </a:r>
            <a:r>
              <a:rPr lang="en-US" sz="2400" cap="none" dirty="0">
                <a:solidFill>
                  <a:schemeClr val="bg1"/>
                </a:solidFill>
                <a:latin typeface="Arabic Typesetting" panose="03020402040406030203" pitchFamily="66" charset="-78"/>
                <a:cs typeface="Arabic Typesetting" panose="03020402040406030203" pitchFamily="66" charset="-78"/>
              </a:rPr>
              <a:t>Look for customer reviews or ratings on independent sites.</a:t>
            </a:r>
          </a:p>
          <a:p>
            <a:r>
              <a:rPr lang="en-US" sz="2400" cap="none" dirty="0">
                <a:solidFill>
                  <a:schemeClr val="bg1"/>
                </a:solidFill>
                <a:latin typeface="Arabic Typesetting" panose="03020402040406030203" pitchFamily="66" charset="-78"/>
                <a:cs typeface="Arabic Typesetting" panose="03020402040406030203" pitchFamily="66" charset="-78"/>
              </a:rPr>
              <a:t>        -Be cautious of websites that pressure you to make quick decisions or provide sensitive      </a:t>
            </a:r>
          </a:p>
          <a:p>
            <a:r>
              <a:rPr lang="en-US" sz="2400" cap="none" dirty="0">
                <a:solidFill>
                  <a:schemeClr val="bg1"/>
                </a:solidFill>
                <a:latin typeface="Arabic Typesetting" panose="03020402040406030203" pitchFamily="66" charset="-78"/>
                <a:cs typeface="Arabic Typesetting" panose="03020402040406030203" pitchFamily="66" charset="-78"/>
              </a:rPr>
              <a:t>         information.</a:t>
            </a:r>
          </a:p>
          <a:p>
            <a:endParaRPr lang="en-IN" dirty="0"/>
          </a:p>
        </p:txBody>
      </p:sp>
    </p:spTree>
    <p:extLst>
      <p:ext uri="{BB962C8B-B14F-4D97-AF65-F5344CB8AC3E}">
        <p14:creationId xmlns:p14="http://schemas.microsoft.com/office/powerpoint/2010/main" val="1804452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ysClr val="windowText" lastClr="000000"/>
      </a:dk1>
      <a:lt1>
        <a:sysClr val="window" lastClr="FFFFFF"/>
      </a:lt1>
      <a:dk2>
        <a:srgbClr val="8496B0"/>
      </a:dk2>
      <a:lt2>
        <a:srgbClr val="E7E6E6"/>
      </a:lt2>
      <a:accent1>
        <a:srgbClr val="8EAADB"/>
      </a:accent1>
      <a:accent2>
        <a:srgbClr val="F4B183"/>
      </a:accent2>
      <a:accent3>
        <a:srgbClr val="A5A5A5"/>
      </a:accent3>
      <a:accent4>
        <a:srgbClr val="FFC000"/>
      </a:accent4>
      <a:accent5>
        <a:srgbClr val="5B9BD5"/>
      </a:accent5>
      <a:accent6>
        <a:srgbClr val="70AD47"/>
      </a:accent6>
      <a:hlink>
        <a:srgbClr val="034A90"/>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179</TotalTime>
  <Words>1732</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Arabic Typesetting</vt:lpstr>
      <vt:lpstr>Arial</vt:lpstr>
      <vt:lpstr>Tw Cen MT</vt:lpstr>
      <vt:lpstr>Circuit</vt:lpstr>
      <vt:lpstr>PHISHING</vt:lpstr>
      <vt:lpstr>INDEX</vt:lpstr>
      <vt:lpstr>What is Phishing?</vt:lpstr>
      <vt:lpstr>How Phishing is carried out?</vt:lpstr>
      <vt:lpstr>PowerPoint Presentation</vt:lpstr>
      <vt:lpstr>Some common types of Phishing</vt:lpstr>
      <vt:lpstr>How to recognize Phishing emails and fake websites?</vt:lpstr>
      <vt:lpstr>PowerPoint Presentation</vt:lpstr>
      <vt:lpstr>PowerPoint Presentation</vt:lpstr>
      <vt:lpstr>Social engineering tactics used in phishing</vt:lpstr>
      <vt:lpstr>PowerPoint Presentation</vt:lpstr>
      <vt:lpstr>How to stay protected from phishing?</vt:lpstr>
      <vt:lpstr>PowerPoint Presentation</vt:lpstr>
      <vt:lpstr>Real life examples of phishing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Bhavna Goswami</dc:creator>
  <cp:lastModifiedBy>Bhavna Goswami</cp:lastModifiedBy>
  <cp:revision>3</cp:revision>
  <dcterms:created xsi:type="dcterms:W3CDTF">2025-06-11T16:47:21Z</dcterms:created>
  <dcterms:modified xsi:type="dcterms:W3CDTF">2025-06-30T10:47:10Z</dcterms:modified>
</cp:coreProperties>
</file>