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698" r:id="rId5"/>
    <p:sldMasterId id="2147483706" r:id="rId6"/>
    <p:sldMasterId id="2147483716" r:id="rId7"/>
  </p:sldMasterIdLst>
  <p:notesMasterIdLst>
    <p:notesMasterId r:id="rId23"/>
  </p:notesMasterIdLst>
  <p:handoutMasterIdLst>
    <p:handoutMasterId r:id="rId24"/>
  </p:handoutMasterIdLst>
  <p:sldIdLst>
    <p:sldId id="562" r:id="rId8"/>
    <p:sldId id="595" r:id="rId9"/>
    <p:sldId id="549" r:id="rId10"/>
    <p:sldId id="597" r:id="rId11"/>
    <p:sldId id="589" r:id="rId12"/>
    <p:sldId id="612" r:id="rId13"/>
    <p:sldId id="602" r:id="rId14"/>
    <p:sldId id="611" r:id="rId15"/>
    <p:sldId id="606" r:id="rId16"/>
    <p:sldId id="607" r:id="rId17"/>
    <p:sldId id="605" r:id="rId18"/>
    <p:sldId id="604" r:id="rId19"/>
    <p:sldId id="601" r:id="rId20"/>
    <p:sldId id="572" r:id="rId21"/>
    <p:sldId id="56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FF0D6E"/>
    <a:srgbClr val="FB8A69"/>
    <a:srgbClr val="F94E1F"/>
    <a:srgbClr val="001F36"/>
    <a:srgbClr val="0088EE"/>
    <a:srgbClr val="1E4649"/>
    <a:srgbClr val="BBE0E3"/>
    <a:srgbClr val="45686C"/>
    <a:srgbClr val="283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" dt="2021-03-09T16:54:52.163"/>
    <p1510:client id="{0DD456E7-360D-0886-C4AA-E046EDDECCD7}" v="726" dt="2021-03-10T11:49:20.483"/>
    <p1510:client id="{2104B46B-7F05-14A5-3E76-1DD292BAC16C}" v="160" dt="2021-03-09T17:16:07.593"/>
    <p1510:client id="{63EAD77F-AD3A-4E47-8ED6-5EDEE291F48D}" v="1676" dt="2021-09-12T19:19:18.904"/>
    <p1510:client id="{67387ED7-1355-4F7E-B2BA-0E986E7D10D1}" v="1184" dt="2021-09-12T11:49:43.855"/>
    <p1510:client id="{A8168E78-E92C-08E5-8C38-B6EA6466EBA7}" v="1936" dt="2021-03-09T16:54:28.195"/>
    <p1510:client id="{B84B9262-8BDA-F641-DF51-F00708027D68}" v="1139" dt="2021-03-09T17:15:05.812"/>
    <p1510:client id="{BD0562D6-B684-4B9F-969E-D4D08FDD0742}" v="1637" dt="2021-03-05T13:06:36.582"/>
    <p1510:client id="{D7BC669B-6B45-035C-065E-08F3AE2079D9}" v="1183" dt="2021-03-05T12:24:05.895"/>
    <p1510:client id="{DDF32306-8343-2CD6-0986-D24A373BAB3F}" v="11" dt="2021-03-09T15:38:15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46" y="102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711C-DB87-6342-8123-FE7E39EB0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74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23861F46-9953-43D2-8E3D-810C4D55B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8635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87049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53028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562147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9972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32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11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C56D6056-77A6-41FE-9E13-12EA1402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105FB-4397-4E92-A822-4C02A96B8037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0230AC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0230AC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3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2B432-ACDA-4023-A761-2BAB76577B6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7E4EF-A1BD-40F4-AB7B-04F084DD99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230AC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30AC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0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41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21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5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32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11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7" y="997422"/>
            <a:ext cx="5965439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701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189" indent="0" algn="l">
              <a:buFontTx/>
              <a:buNone/>
              <a:defRPr/>
            </a:lvl2pPr>
            <a:lvl3pPr marL="914377" indent="0" algn="l">
              <a:buFontTx/>
              <a:buNone/>
              <a:defRPr/>
            </a:lvl3pPr>
            <a:lvl4pPr marL="1371566" indent="0" algn="l">
              <a:buFontTx/>
              <a:buNone/>
              <a:defRPr/>
            </a:lvl4pPr>
            <a:lvl5pPr marL="1828754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subtitle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23F08567-14FC-4C45-9E82-0C97077E8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3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85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37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566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754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9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34F55-2989-4C22-920B-7B47DE95B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45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5CDF8F6A-0AEE-46BF-8FF7-76552A99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8975" y="47790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A10AB-D6DC-47DA-BBBF-C0573C27F36D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1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B3D561EE-2ECB-4733-B7D7-1E80C135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8975" y="477908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CA10AB-D6DC-47DA-BBBF-C0573C27F36D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>
              <a:ln>
                <a:noFill/>
              </a:ln>
              <a:solidFill>
                <a:srgbClr val="0230A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8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0469C9-FC9F-404A-BE17-50EA5F91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C7D61CC-AD21-4D8F-8948-577AA787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3D6FC1C-6710-4541-B001-EB6AE7F4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cap="none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8243456" cy="40553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58963D0-6968-4EB2-A004-6C00666AA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3084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746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256"/>
            <a:ext cx="8229600" cy="366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035FD-C9E6-4C2E-86CD-7DFD5CFF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0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2110"/>
            <a:ext cx="8229600" cy="365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235527" y="4405745"/>
            <a:ext cx="1454728" cy="5634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7E75E028-3CC0-440A-84C7-5E9965156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baseline="0">
                <a:solidFill>
                  <a:schemeClr val="tx1"/>
                </a:solidFill>
              </a:defRPr>
            </a:lvl1pPr>
          </a:lstStyle>
          <a:p>
            <a:fld id="{C5D4CD52-28D4-43D9-BFC4-329BA5B9DE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title</a:t>
            </a:r>
            <a:r>
              <a:rPr lang="ru-RU"/>
              <a:t> </a:t>
            </a:r>
            <a:r>
              <a:rPr lang="ru-RU" err="1"/>
              <a:t>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err="1"/>
              <a:t>Click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edit</a:t>
            </a:r>
            <a:r>
              <a:rPr lang="ru-RU"/>
              <a:t> </a:t>
            </a:r>
            <a:r>
              <a:rPr lang="ru-RU" err="1"/>
              <a:t>Master</a:t>
            </a:r>
            <a:r>
              <a:rPr lang="ru-RU"/>
              <a:t> </a:t>
            </a:r>
            <a:r>
              <a:rPr lang="ru-RU" err="1"/>
              <a:t>text</a:t>
            </a:r>
            <a:r>
              <a:rPr lang="ru-RU"/>
              <a:t> </a:t>
            </a:r>
            <a:r>
              <a:rPr lang="ru-RU" err="1"/>
              <a:t>styles</a:t>
            </a:r>
            <a:endParaRPr lang="ru-RU"/>
          </a:p>
          <a:p>
            <a:pPr lvl="1"/>
            <a:r>
              <a:rPr lang="ru-RU" err="1"/>
              <a:t>Second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2"/>
            <a:r>
              <a:rPr lang="ru-RU" err="1"/>
              <a:t>Third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3"/>
            <a:r>
              <a:rPr lang="ru-RU" err="1"/>
              <a:t>Fourth</a:t>
            </a:r>
            <a:r>
              <a:rPr lang="ru-RU"/>
              <a:t> </a:t>
            </a:r>
            <a:r>
              <a:rPr lang="ru-RU" err="1"/>
              <a:t>level</a:t>
            </a:r>
            <a:endParaRPr lang="ru-RU"/>
          </a:p>
          <a:p>
            <a:pPr lvl="4"/>
            <a:r>
              <a:rPr lang="ru-RU" err="1"/>
              <a:t>Fifth</a:t>
            </a:r>
            <a:r>
              <a:rPr lang="ru-RU"/>
              <a:t> </a:t>
            </a:r>
            <a:r>
              <a:rPr lang="ru-RU" err="1"/>
              <a:t>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7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54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2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34959"/>
            <a:ext cx="9144000" cy="2030261"/>
          </a:xfrm>
        </p:spPr>
        <p:txBody>
          <a:bodyPr>
            <a:noAutofit/>
          </a:bodyPr>
          <a:lstStyle/>
          <a:p>
            <a:pPr algn="ctr"/>
            <a:r>
              <a:rPr lang="ru-RU" sz="1800" b="0" dirty="0">
                <a:solidFill>
                  <a:schemeClr val="bg1"/>
                </a:solidFill>
                <a:cs typeface="Calibri"/>
              </a:rPr>
              <a:t>Методы машинного обучения для анализа </a:t>
            </a:r>
            <a:r>
              <a:rPr lang="ru-RU" sz="1800" b="0" dirty="0" err="1">
                <a:solidFill>
                  <a:schemeClr val="bg1"/>
                </a:solidFill>
                <a:cs typeface="Calibri"/>
              </a:rPr>
              <a:t>геопространственных</a:t>
            </a:r>
            <a:r>
              <a:rPr lang="ru-RU" sz="1800" b="0" dirty="0">
                <a:solidFill>
                  <a:schemeClr val="bg1"/>
                </a:solidFill>
                <a:cs typeface="Calibri"/>
              </a:rPr>
              <a:t> данных</a:t>
            </a:r>
            <a:br>
              <a:rPr lang="ru-RU" sz="2800" dirty="0">
                <a:solidFill>
                  <a:schemeClr val="bg1"/>
                </a:solidFill>
                <a:cs typeface="Calibri"/>
              </a:rPr>
            </a:br>
            <a:r>
              <a:rPr lang="ru-RU" sz="1800" b="0" dirty="0">
                <a:solidFill>
                  <a:schemeClr val="bg1"/>
                </a:solidFill>
                <a:cs typeface="Calibri"/>
              </a:rPr>
              <a:t>Лекция 1. Введение.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9104D7-052A-4C7A-9962-E342FB275898}"/>
              </a:ext>
            </a:extLst>
          </p:cNvPr>
          <p:cNvSpPr/>
          <p:nvPr/>
        </p:nvSpPr>
        <p:spPr>
          <a:xfrm>
            <a:off x="1" y="388527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Ревин</a:t>
            </a:r>
            <a: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инженер Национального Центра Когнитивных Разработок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60B6F7-D141-42A4-A080-08316869B289}"/>
              </a:ext>
            </a:extLst>
          </p:cNvPr>
          <p:cNvSpPr/>
          <p:nvPr/>
        </p:nvSpPr>
        <p:spPr>
          <a:xfrm>
            <a:off x="0" y="4751651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Санкт-Петербург - 2021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3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6325933" cy="4373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 Полное метрическое пространство.</a:t>
            </a:r>
            <a:br>
              <a:rPr lang="en-US" sz="1800" dirty="0"/>
            </a:br>
            <a:endParaRPr lang="ru-RU" sz="18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06" y="624156"/>
            <a:ext cx="4584571" cy="38251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+mn-lt"/>
              </a:rPr>
              <a:t>Пространство в котором между любой парой элементов определено </a:t>
            </a:r>
            <a:r>
              <a:rPr lang="ru-RU" sz="1400" b="1" dirty="0">
                <a:ea typeface="+mn-lt"/>
                <a:cs typeface="+mn-lt"/>
              </a:rPr>
              <a:t>расстояние (метрика)</a:t>
            </a:r>
            <a:r>
              <a:rPr lang="ru-RU" sz="1400" dirty="0">
                <a:ea typeface="+mn-lt"/>
                <a:cs typeface="+mn-lt"/>
              </a:rPr>
              <a:t> и так же в котором каждая фундаментальная последовательность </a:t>
            </a:r>
            <a:r>
              <a:rPr lang="ru-RU" sz="1400" b="1" dirty="0">
                <a:ea typeface="+mn-lt"/>
                <a:cs typeface="+mn-lt"/>
              </a:rPr>
              <a:t>сходится к элементу этого же пространства</a:t>
            </a:r>
            <a:r>
              <a:rPr lang="ru-RU" sz="1400" dirty="0">
                <a:ea typeface="+mn-lt"/>
                <a:cs typeface="+mn-lt"/>
              </a:rPr>
              <a:t>.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+mn-lt"/>
              </a:rPr>
              <a:t>В большинстве случаев рассматривают именно полные метрические пространства. Для неполных пространств существует операция </a:t>
            </a:r>
            <a:r>
              <a:rPr lang="ru-RU" sz="1400" b="1" dirty="0">
                <a:ea typeface="+mn-lt"/>
                <a:cs typeface="+mn-lt"/>
              </a:rPr>
              <a:t>пополнения</a:t>
            </a:r>
            <a:r>
              <a:rPr lang="ru-RU" sz="1400" dirty="0">
                <a:ea typeface="+mn-lt"/>
                <a:cs typeface="+mn-lt"/>
              </a:rPr>
              <a:t>, дающая возможность рассматривать исходное пространство как </a:t>
            </a:r>
            <a:r>
              <a:rPr lang="ru-RU" sz="1400" b="1" dirty="0">
                <a:ea typeface="+mn-lt"/>
                <a:cs typeface="+mn-lt"/>
              </a:rPr>
              <a:t>плотное множество</a:t>
            </a:r>
            <a:r>
              <a:rPr lang="ru-RU" sz="1400" dirty="0">
                <a:ea typeface="+mn-lt"/>
                <a:cs typeface="+mn-lt"/>
              </a:rPr>
              <a:t> в своём пополнении. Операция пополнения во многом аналогична операции </a:t>
            </a:r>
            <a:r>
              <a:rPr lang="ru-RU" sz="1400" b="1" dirty="0">
                <a:ea typeface="+mn-lt"/>
                <a:cs typeface="+mn-lt"/>
              </a:rPr>
              <a:t>замыкания</a:t>
            </a:r>
            <a:r>
              <a:rPr lang="ru-RU" sz="1400" dirty="0">
                <a:ea typeface="+mn-lt"/>
                <a:cs typeface="+mn-lt"/>
              </a:rPr>
              <a:t> для подмножеств.</a:t>
            </a:r>
            <a:endParaRPr lang="ru-RU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Пример.</a:t>
            </a:r>
            <a:r>
              <a:rPr lang="ru-RU" sz="1400" dirty="0">
                <a:ea typeface="+mn-lt"/>
                <a:cs typeface="+mn-lt"/>
              </a:rPr>
              <a:t> Конечномерное евклидово пространство с метрикой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10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DEA6CDDC-7311-41DB-9AE1-203402E4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57" y="646074"/>
            <a:ext cx="4076700" cy="3785412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31E23C33-9C09-4EF5-A83C-F57123A0B2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3" b="5714"/>
          <a:stretch/>
        </p:blipFill>
        <p:spPr>
          <a:xfrm>
            <a:off x="489438" y="3872042"/>
            <a:ext cx="2726388" cy="2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Математическая преамбула. Гильбертово пространство.</a:t>
            </a:r>
            <a:br>
              <a:rPr lang="en-US" dirty="0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9039340" cy="288733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200" b="1" dirty="0">
                <a:ea typeface="+mn-lt"/>
                <a:cs typeface="+mn-lt"/>
              </a:rPr>
              <a:t>Гильбертово</a:t>
            </a:r>
            <a:r>
              <a:rPr lang="ru-RU" sz="1200" dirty="0">
                <a:ea typeface="+mn-lt"/>
                <a:cs typeface="+mn-lt"/>
              </a:rPr>
              <a:t> </a:t>
            </a:r>
            <a:r>
              <a:rPr lang="ru-RU" sz="1200" b="1" dirty="0">
                <a:ea typeface="+mn-lt"/>
                <a:cs typeface="+mn-lt"/>
              </a:rPr>
              <a:t>пространство </a:t>
            </a:r>
            <a:r>
              <a:rPr lang="ru-RU" sz="1200" dirty="0">
                <a:ea typeface="+mn-lt"/>
                <a:cs typeface="+mn-lt"/>
              </a:rPr>
              <a:t>—  обобщение евклидового пространства, допускающее бесконечную размерность, полное по метрике, которая порождается скалярным произведением. Таким образом, это векторное  пространство в котором указано правило, позволяющее определить </a:t>
            </a:r>
            <a:r>
              <a:rPr lang="ru-RU" sz="1200" b="1" dirty="0">
                <a:ea typeface="+mn-lt"/>
                <a:cs typeface="+mn-lt"/>
              </a:rPr>
              <a:t>скалярное произведение</a:t>
            </a:r>
            <a:r>
              <a:rPr lang="ru-RU" sz="1200" dirty="0">
                <a:ea typeface="+mn-lt"/>
                <a:cs typeface="+mn-lt"/>
              </a:rPr>
              <a:t> для любых двух элементов.</a:t>
            </a:r>
            <a:endParaRPr lang="ru-RU" sz="120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200" b="1" dirty="0">
                <a:ea typeface="+mn-lt"/>
                <a:cs typeface="+mn-lt"/>
              </a:rPr>
              <a:t>Скалярное произведение</a:t>
            </a:r>
            <a:r>
              <a:rPr lang="ru-RU" sz="1200" dirty="0">
                <a:ea typeface="+mn-lt"/>
                <a:cs typeface="+mn-lt"/>
              </a:rPr>
              <a:t> (иногда называемое </a:t>
            </a:r>
            <a:r>
              <a:rPr lang="ru-RU" sz="1200" b="1" dirty="0" err="1">
                <a:ea typeface="+mn-lt"/>
                <a:cs typeface="+mn-lt"/>
              </a:rPr>
              <a:t>inner</a:t>
            </a:r>
            <a:r>
              <a:rPr lang="ru-RU" sz="1200" b="1" dirty="0">
                <a:ea typeface="+mn-lt"/>
                <a:cs typeface="+mn-lt"/>
              </a:rPr>
              <a:t> </a:t>
            </a:r>
            <a:r>
              <a:rPr lang="ru-RU" sz="1200" b="1" dirty="0" err="1">
                <a:ea typeface="+mn-lt"/>
                <a:cs typeface="+mn-lt"/>
              </a:rPr>
              <a:t>product</a:t>
            </a:r>
            <a:r>
              <a:rPr lang="ru-RU" sz="1200" dirty="0">
                <a:ea typeface="+mn-lt"/>
                <a:cs typeface="+mn-lt"/>
              </a:rPr>
              <a:t>) — результат операции над двумя векторами, являющийся скаляром, не зависящим от выбора </a:t>
            </a:r>
            <a:r>
              <a:rPr lang="ru-RU" sz="1200" b="1" dirty="0">
                <a:ea typeface="+mn-lt"/>
                <a:cs typeface="+mn-lt"/>
              </a:rPr>
              <a:t>системы координат</a:t>
            </a:r>
            <a:r>
              <a:rPr lang="ru-RU" sz="1200" dirty="0">
                <a:ea typeface="+mn-lt"/>
                <a:cs typeface="+mn-lt"/>
              </a:rPr>
              <a:t>. Используется в определении </a:t>
            </a:r>
            <a:r>
              <a:rPr lang="ru-RU" sz="1200" b="1" dirty="0">
                <a:ea typeface="+mn-lt"/>
                <a:cs typeface="+mn-lt"/>
              </a:rPr>
              <a:t>длины векторов и угла между ними</a:t>
            </a:r>
            <a:endParaRPr lang="ru-RU" sz="1200" b="1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200" b="1" dirty="0">
                <a:ea typeface="+mn-lt"/>
                <a:cs typeface="+mn-lt"/>
              </a:rPr>
              <a:t>Аксиомы скалярного произведения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200" dirty="0">
                <a:ea typeface="+mn-lt"/>
                <a:cs typeface="+mn-lt"/>
              </a:rPr>
              <a:t>Полнота относительно порождённой этим скалярным произведением метрики. Если условие полноты пространства не выполнено, то говорят о </a:t>
            </a:r>
            <a:r>
              <a:rPr lang="ru-RU" sz="1200" b="1" dirty="0" err="1">
                <a:ea typeface="+mn-lt"/>
                <a:cs typeface="+mn-lt"/>
              </a:rPr>
              <a:t>предгильбертовом</a:t>
            </a:r>
            <a:r>
              <a:rPr lang="ru-RU" sz="1200" b="1" dirty="0">
                <a:ea typeface="+mn-lt"/>
                <a:cs typeface="+mn-lt"/>
              </a:rPr>
              <a:t> пространстве</a:t>
            </a:r>
            <a:r>
              <a:rPr lang="ru-RU" sz="1200" dirty="0">
                <a:ea typeface="+mn-lt"/>
                <a:cs typeface="+mn-lt"/>
              </a:rPr>
              <a:t>.  </a:t>
            </a:r>
            <a:endParaRPr lang="ru-RU" sz="120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200" dirty="0">
                <a:ea typeface="+mn-lt"/>
                <a:cs typeface="+mn-lt"/>
              </a:rPr>
              <a:t>Таким образом, гильбертово пространство есть </a:t>
            </a:r>
            <a:r>
              <a:rPr lang="ru-RU" sz="1200" b="1" dirty="0" err="1">
                <a:ea typeface="+mn-lt"/>
                <a:cs typeface="+mn-lt"/>
              </a:rPr>
              <a:t>банахово</a:t>
            </a:r>
            <a:r>
              <a:rPr lang="ru-RU" sz="1200" b="1" dirty="0">
                <a:ea typeface="+mn-lt"/>
                <a:cs typeface="+mn-lt"/>
              </a:rPr>
              <a:t> пространство</a:t>
            </a:r>
            <a:r>
              <a:rPr lang="ru-RU" sz="1200" dirty="0">
                <a:ea typeface="+mn-lt"/>
                <a:cs typeface="+mn-lt"/>
              </a:rPr>
              <a:t> (полное нормированное пространство), </a:t>
            </a:r>
            <a:r>
              <a:rPr lang="ru-RU" sz="1200" b="1" dirty="0">
                <a:ea typeface="+mn-lt"/>
                <a:cs typeface="+mn-lt"/>
              </a:rPr>
              <a:t>норма</a:t>
            </a:r>
            <a:r>
              <a:rPr lang="ru-RU" sz="1200" dirty="0">
                <a:ea typeface="+mn-lt"/>
                <a:cs typeface="+mn-lt"/>
              </a:rPr>
              <a:t> которого порождена </a:t>
            </a:r>
            <a:r>
              <a:rPr lang="ru-RU" sz="1200" b="1" dirty="0">
                <a:ea typeface="+mn-lt"/>
                <a:cs typeface="+mn-lt"/>
              </a:rPr>
              <a:t>положительно определённым скалярным произведением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11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D84578-B515-4802-B43C-E3B51F4A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8" y="1875208"/>
            <a:ext cx="4215912" cy="770292"/>
          </a:xfrm>
          <a:prstGeom prst="rect">
            <a:avLst/>
          </a:prstGeom>
        </p:spPr>
      </p:pic>
      <p:pic>
        <p:nvPicPr>
          <p:cNvPr id="13" name="Рисунок 13" descr="Изображение выглядит как мужчина, человек, костюм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DD4335D0-A2FE-4EB7-A1D7-AFA56C16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47" y="3358199"/>
            <a:ext cx="2457450" cy="1460449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11CE3C3-463E-4B37-BE6F-49B05C36D38C}"/>
              </a:ext>
            </a:extLst>
          </p:cNvPr>
          <p:cNvCxnSpPr/>
          <p:nvPr/>
        </p:nvCxnSpPr>
        <p:spPr>
          <a:xfrm flipV="1">
            <a:off x="3975587" y="4106006"/>
            <a:ext cx="2489687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051BA8C-CDC7-4DEF-B136-24D51D954C13}"/>
              </a:ext>
            </a:extLst>
          </p:cNvPr>
          <p:cNvSpPr txBox="1">
            <a:spLocks/>
          </p:cNvSpPr>
          <p:nvPr/>
        </p:nvSpPr>
        <p:spPr>
          <a:xfrm>
            <a:off x="1505354" y="3685489"/>
            <a:ext cx="2357849" cy="946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Давид Гильберт. Ему заранее жалко людей изучающих функциональный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0879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9"/>
            <a:ext cx="6325933" cy="7523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 Определение Динамической системы.</a:t>
            </a:r>
            <a:br>
              <a:rPr lang="en-US" sz="1600" dirty="0"/>
            </a:br>
            <a:endParaRPr lang="ru-RU" sz="16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9" y="624156"/>
            <a:ext cx="4572550" cy="38877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ru-RU" sz="1200" dirty="0">
                <a:ea typeface="+mn-lt"/>
                <a:cs typeface="+mn-lt"/>
              </a:rPr>
              <a:t>Множество элементов, для которого задана </a:t>
            </a:r>
            <a:r>
              <a:rPr lang="ru-RU" sz="1200" b="1" dirty="0">
                <a:ea typeface="+mn-lt"/>
                <a:cs typeface="+mn-lt"/>
              </a:rPr>
              <a:t>функциональная зависимость</a:t>
            </a:r>
            <a:r>
              <a:rPr lang="ru-RU" sz="1200" dirty="0">
                <a:ea typeface="+mn-lt"/>
                <a:cs typeface="+mn-lt"/>
              </a:rPr>
              <a:t> между временем и положением в </a:t>
            </a:r>
            <a:r>
              <a:rPr lang="ru-RU" sz="1200" b="1" dirty="0">
                <a:ea typeface="+mn-lt"/>
                <a:cs typeface="+mn-lt"/>
              </a:rPr>
              <a:t>фазовом пространстве</a:t>
            </a:r>
            <a:r>
              <a:rPr lang="ru-RU" sz="1200" dirty="0">
                <a:ea typeface="+mn-lt"/>
                <a:cs typeface="+mn-lt"/>
              </a:rPr>
              <a:t> каждого элемента системы. 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200" dirty="0">
                <a:ea typeface="+mn-lt"/>
                <a:cs typeface="+mn-lt"/>
              </a:rPr>
              <a:t>Динамическая система описывает </a:t>
            </a:r>
            <a:r>
              <a:rPr lang="ru-RU" sz="1200" b="1" dirty="0">
                <a:ea typeface="+mn-lt"/>
                <a:cs typeface="+mn-lt"/>
              </a:rPr>
              <a:t>динамику</a:t>
            </a:r>
            <a:r>
              <a:rPr lang="ru-RU" sz="1200" dirty="0">
                <a:ea typeface="+mn-lt"/>
                <a:cs typeface="+mn-lt"/>
              </a:rPr>
              <a:t> некоторого процесса, а именно: процесс перехода системы из одного состояния в другое.  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200" dirty="0">
                <a:ea typeface="+mn-lt"/>
                <a:cs typeface="+mn-lt"/>
              </a:rPr>
              <a:t>Динамическая система характеризуется своим </a:t>
            </a:r>
            <a:r>
              <a:rPr lang="ru-RU" sz="1200" b="1" dirty="0">
                <a:ea typeface="+mn-lt"/>
                <a:cs typeface="+mn-lt"/>
              </a:rPr>
              <a:t>начальным состоянием и законом</a:t>
            </a:r>
            <a:r>
              <a:rPr lang="ru-RU" sz="1200" dirty="0">
                <a:ea typeface="+mn-lt"/>
                <a:cs typeface="+mn-lt"/>
              </a:rPr>
              <a:t>, по которому система переходит из начального состояния в другое.</a:t>
            </a:r>
            <a:endParaRPr lang="ru-RU" sz="1200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Фазовое пространство</a:t>
            </a:r>
            <a:r>
              <a:rPr lang="ru-RU" sz="1200" dirty="0">
                <a:ea typeface="+mn-lt"/>
                <a:cs typeface="+mn-lt"/>
              </a:rPr>
              <a:t> совокупность всех допустимых состояний динамической системы Состояние динамической системы в любой момент времени описывается множеством вещественных чисел (или векторов), соответствующим определённой точке в </a:t>
            </a:r>
            <a:r>
              <a:rPr lang="ru-RU" sz="1200" b="1" dirty="0">
                <a:ea typeface="+mn-lt"/>
                <a:cs typeface="+mn-lt"/>
              </a:rPr>
              <a:t>пространстве состояний</a:t>
            </a:r>
            <a:r>
              <a:rPr lang="ru-RU" sz="1200" dirty="0">
                <a:ea typeface="+mn-lt"/>
                <a:cs typeface="+mn-lt"/>
              </a:rPr>
              <a:t>. 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200" b="1" dirty="0">
                <a:ea typeface="+mn-lt"/>
                <a:cs typeface="+mn-lt"/>
              </a:rPr>
              <a:t>Эволюция</a:t>
            </a:r>
            <a:r>
              <a:rPr lang="ru-RU" sz="1200" dirty="0">
                <a:ea typeface="+mn-lt"/>
                <a:cs typeface="+mn-lt"/>
              </a:rPr>
              <a:t> определяется детерминированной функцией, то есть через заданный интервал времени система примет конкретное состояние, зависящее от текущего.</a:t>
            </a:r>
          </a:p>
          <a:p>
            <a:pPr marL="285750" indent="-285750" algn="just">
              <a:buFont typeface="Arial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2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12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24B94-AB31-4FF0-B953-DC819104DEA7}"/>
              </a:ext>
            </a:extLst>
          </p:cNvPr>
          <p:cNvPicPr/>
          <p:nvPr/>
        </p:nvPicPr>
        <p:blipFill rotWithShape="1">
          <a:blip r:embed="rId3"/>
          <a:srcRect l="6404" r="15463"/>
          <a:stretch/>
        </p:blipFill>
        <p:spPr>
          <a:xfrm>
            <a:off x="4768801" y="664246"/>
            <a:ext cx="3994755" cy="2906581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DE502D1E-4C95-47FA-B348-5500B79D9675}"/>
              </a:ext>
            </a:extLst>
          </p:cNvPr>
          <p:cNvSpPr txBox="1">
            <a:spLocks/>
          </p:cNvSpPr>
          <p:nvPr/>
        </p:nvSpPr>
        <p:spPr>
          <a:xfrm>
            <a:off x="5587253" y="3672862"/>
            <a:ext cx="2357849" cy="438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Фазовый портрет динамической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894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9"/>
            <a:ext cx="6325933" cy="7523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 Определение Динамической системы.</a:t>
            </a:r>
            <a:br>
              <a:rPr lang="en-US" sz="1600" dirty="0"/>
            </a:br>
            <a:endParaRPr lang="ru-RU" sz="16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3958501" cy="18029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1600" dirty="0">
                <a:ea typeface="+mn-lt"/>
                <a:cs typeface="+mn-lt"/>
              </a:rPr>
              <a:t>Множество элементов, для которого задана </a:t>
            </a:r>
            <a:r>
              <a:rPr lang="ru-RU" sz="1600" b="1" dirty="0">
                <a:ea typeface="+mn-lt"/>
                <a:cs typeface="+mn-lt"/>
              </a:rPr>
              <a:t>функциональная зависимость</a:t>
            </a:r>
            <a:r>
              <a:rPr lang="ru-RU" sz="1600" dirty="0">
                <a:ea typeface="+mn-lt"/>
                <a:cs typeface="+mn-lt"/>
              </a:rPr>
              <a:t> между временем и положением в </a:t>
            </a:r>
            <a:r>
              <a:rPr lang="ru-RU" sz="1600" b="1" dirty="0">
                <a:ea typeface="+mn-lt"/>
                <a:cs typeface="+mn-lt"/>
              </a:rPr>
              <a:t>фазовом пространстве</a:t>
            </a:r>
            <a:r>
              <a:rPr lang="ru-RU" sz="1600" dirty="0">
                <a:ea typeface="+mn-lt"/>
                <a:cs typeface="+mn-lt"/>
              </a:rPr>
              <a:t> каждого элемента системы.</a:t>
            </a:r>
            <a:endParaRPr lang="ru-RU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sz="1600" dirty="0">
                <a:ea typeface="+mn-lt"/>
                <a:cs typeface="+mn-lt"/>
              </a:rPr>
              <a:t>Состояние динамической системы в любой момент времени описывается множеством вещественных чисел (или векторов), соответствующим определённой точке в </a:t>
            </a:r>
            <a:r>
              <a:rPr lang="ru-RU" sz="1600" b="1" dirty="0">
                <a:ea typeface="+mn-lt"/>
                <a:cs typeface="+mn-lt"/>
              </a:rPr>
              <a:t>пространстве состояний</a:t>
            </a:r>
            <a:r>
              <a:rPr lang="ru-RU" sz="1600" dirty="0">
                <a:ea typeface="+mn-lt"/>
                <a:cs typeface="+mn-lt"/>
              </a:rPr>
              <a:t>. </a:t>
            </a:r>
            <a:endParaRPr lang="ru-RU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sz="1600" b="1" dirty="0">
                <a:ea typeface="+mn-lt"/>
                <a:cs typeface="+mn-lt"/>
              </a:rPr>
              <a:t>Эволюция </a:t>
            </a:r>
            <a:r>
              <a:rPr lang="ru-RU" sz="1600" dirty="0">
                <a:ea typeface="+mn-lt"/>
                <a:cs typeface="+mn-lt"/>
              </a:rPr>
              <a:t>определяется детерминированной функцией, то есть через заданный интервал времени система примет конкретное состояние, зависящее от текущего.</a:t>
            </a:r>
            <a:endParaRPr lang="ru-RU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13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54DF67D-2E20-4740-9622-DF4E8C0B4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" r="1743"/>
          <a:stretch/>
        </p:blipFill>
        <p:spPr>
          <a:xfrm>
            <a:off x="4026030" y="2163007"/>
            <a:ext cx="5085790" cy="2353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AD7C8-E72A-4D37-9357-E22A2368DA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6740" y="725564"/>
            <a:ext cx="1144495" cy="343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54C14-16DF-4D7B-B744-DD30CDF3EC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56623" y="1308975"/>
            <a:ext cx="1095375" cy="447675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04FED213-3C58-426B-9F4C-9A5F1F0010EB}"/>
              </a:ext>
            </a:extLst>
          </p:cNvPr>
          <p:cNvSpPr txBox="1">
            <a:spLocks/>
          </p:cNvSpPr>
          <p:nvPr/>
        </p:nvSpPr>
        <p:spPr>
          <a:xfrm>
            <a:off x="5938594" y="4491126"/>
            <a:ext cx="1671384" cy="438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Алгоритм </a:t>
            </a:r>
            <a:r>
              <a:rPr lang="en-US" sz="2000" b="1" baseline="30000" dirty="0">
                <a:solidFill>
                  <a:srgbClr val="222222"/>
                </a:solidFill>
                <a:cs typeface="Calibri"/>
              </a:rPr>
              <a:t>DMD</a:t>
            </a:r>
            <a:endParaRPr lang="ru-RU" sz="2000" b="1" baseline="30000" dirty="0">
              <a:solidFill>
                <a:srgbClr val="222222"/>
              </a:solidFill>
              <a:cs typeface="Calibri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A033B7B0-AD14-44C6-A766-9BA616AB743D}"/>
              </a:ext>
            </a:extLst>
          </p:cNvPr>
          <p:cNvSpPr txBox="1">
            <a:spLocks/>
          </p:cNvSpPr>
          <p:nvPr/>
        </p:nvSpPr>
        <p:spPr>
          <a:xfrm>
            <a:off x="5289876" y="1371431"/>
            <a:ext cx="3655916" cy="438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Автономные динамические  системы без зависимости от времени или параметров</a:t>
            </a:r>
            <a:endParaRPr lang="ru-RU" sz="1400" b="1" baseline="30000" dirty="0">
              <a:solidFill>
                <a:srgbClr val="222222"/>
              </a:solidFill>
              <a:cs typeface="Calibri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19D79A1F-287A-4115-8049-D07D30E11BFE}"/>
              </a:ext>
            </a:extLst>
          </p:cNvPr>
          <p:cNvSpPr txBox="1">
            <a:spLocks/>
          </p:cNvSpPr>
          <p:nvPr/>
        </p:nvSpPr>
        <p:spPr>
          <a:xfrm>
            <a:off x="5563529" y="750500"/>
            <a:ext cx="2913026" cy="438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Динамические  системы в общем виде (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</a:t>
            </a:r>
            <a:r>
              <a:rPr lang="ru-RU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 </a:t>
            </a:r>
            <a:r>
              <a:rPr lang="ru-R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параметры)</a:t>
            </a:r>
            <a:endParaRPr lang="ru-RU" sz="1400" b="1" baseline="30000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87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13F41D-28A6-4633-81A9-42EA28EE9D8B}"/>
              </a:ext>
            </a:extLst>
          </p:cNvPr>
          <p:cNvSpPr/>
          <p:nvPr/>
        </p:nvSpPr>
        <p:spPr>
          <a:xfrm>
            <a:off x="-8916" y="4307036"/>
            <a:ext cx="3331134" cy="83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>
              <a:solidFill>
                <a:srgbClr val="F5F5F5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4C14-A9A9-4DF8-A554-2BF2DBD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59514"/>
            <a:ext cx="9144000" cy="4135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Определили понятия нормы/метрики/скалярного произведения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Дали классификацию векторных пространств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Дали определение динамической системы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Связали эти понятия между собой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Расмотрели характеристики динамической системы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FB74274F-595B-4EB6-A3C3-14B2C9683E07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4669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42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0" y="2701979"/>
            <a:ext cx="9144000" cy="594122"/>
          </a:xfrm>
        </p:spPr>
        <p:txBody>
          <a:bodyPr>
            <a:noAutofit/>
          </a:bodyPr>
          <a:lstStyle/>
          <a:p>
            <a:r>
              <a:rPr lang="ru-RU" dirty="0" err="1"/>
              <a:t>Ревин</a:t>
            </a:r>
            <a:r>
              <a:rPr lang="ru-RU" dirty="0"/>
              <a:t> Илья</a:t>
            </a:r>
          </a:p>
          <a:p>
            <a:r>
              <a:rPr lang="en-US" dirty="0">
                <a:solidFill>
                  <a:schemeClr val="bg1"/>
                </a:solidFill>
              </a:rPr>
              <a:t>ierevin@itmo.ru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7" y="66552"/>
            <a:ext cx="9486900" cy="34350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курса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C999A91A-7794-4408-BD68-A90908010AA9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2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BAB71316-8620-4F47-9941-E656CBD3A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94" y="745687"/>
            <a:ext cx="8990046" cy="40480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1600" dirty="0">
                <a:cs typeface="Calibri"/>
              </a:rPr>
              <a:t>Весь курс поделен на 2 больших части: Теоретическая и практическая.</a:t>
            </a:r>
          </a:p>
          <a:p>
            <a:pPr marL="0" indent="0" algn="just">
              <a:buNone/>
            </a:pPr>
            <a:r>
              <a:rPr lang="ru-RU" sz="1600" b="1" dirty="0"/>
              <a:t>Теоретическая</a:t>
            </a:r>
            <a:r>
              <a:rPr lang="ru-RU" sz="1600" b="1" dirty="0">
                <a:ea typeface="+mn-lt"/>
                <a:cs typeface="+mn-lt"/>
              </a:rPr>
              <a:t> часть посвящена анализу динамических систем. </a:t>
            </a:r>
            <a:r>
              <a:rPr lang="ru-RU" sz="1600" dirty="0">
                <a:ea typeface="+mn-lt"/>
                <a:cs typeface="+mn-lt"/>
              </a:rPr>
              <a:t>Динамические системы обеспечивают математическую основу для описания окружающего нас мира, моделируя взаимодействия между величинами, которые совместно развиваются во времени.</a:t>
            </a:r>
            <a:endParaRPr lang="ru-RU" sz="1600" dirty="0">
              <a:cs typeface="Calibri"/>
            </a:endParaRPr>
          </a:p>
          <a:p>
            <a:pPr marL="0" indent="0" algn="just">
              <a:buNone/>
            </a:pPr>
            <a:r>
              <a:rPr lang="ru-RU" sz="1600" b="1" dirty="0"/>
              <a:t>1.1.SSA - анализ временных рядов с помощью матричных разложений.</a:t>
            </a:r>
            <a:endParaRPr lang="ru-RU" sz="1600" b="1" dirty="0">
              <a:cs typeface="Calibri"/>
            </a:endParaRPr>
          </a:p>
          <a:p>
            <a:pPr marL="0" indent="0" algn="just">
              <a:buNone/>
            </a:pPr>
            <a:r>
              <a:rPr lang="ru-RU" sz="1600" b="1" dirty="0"/>
              <a:t>1.2.Kalman Filter - предсказание последовательностей на основе текущего состояние (отсылки к марковским процессам).</a:t>
            </a:r>
            <a:endParaRPr lang="ru-RU" sz="1600" b="1" dirty="0">
              <a:cs typeface="Calibri"/>
            </a:endParaRPr>
          </a:p>
          <a:p>
            <a:pPr marL="0" indent="0" algn="just">
              <a:buNone/>
            </a:pPr>
            <a:r>
              <a:rPr lang="ru-RU" sz="1600" b="1" dirty="0">
                <a:ea typeface="+mn-lt"/>
                <a:cs typeface="+mn-lt"/>
              </a:rPr>
              <a:t>1.3.DMD - изучение динамики сложных систем на основе матричных разложений.</a:t>
            </a:r>
          </a:p>
          <a:p>
            <a:pPr marL="0" indent="0" algn="just">
              <a:buNone/>
            </a:pPr>
            <a:r>
              <a:rPr lang="ru-RU" sz="1600" b="1" dirty="0">
                <a:ea typeface="+mn-lt"/>
                <a:cs typeface="+mn-lt"/>
              </a:rPr>
              <a:t>Практическая часть посвящена методом моделирования нефтяных месторождений. </a:t>
            </a:r>
            <a:endParaRPr lang="ru-RU" sz="1600" dirty="0">
              <a:cs typeface="Calibri"/>
            </a:endParaRPr>
          </a:p>
          <a:p>
            <a:pPr marL="0" indent="0" algn="just">
              <a:buNone/>
            </a:pPr>
            <a:r>
              <a:rPr lang="ru-RU" sz="1600" b="1" dirty="0">
                <a:ea typeface="+mn-lt"/>
                <a:cs typeface="+mn-lt"/>
              </a:rPr>
              <a:t>2.1. Предсказание нефтедобычи.</a:t>
            </a:r>
          </a:p>
          <a:p>
            <a:pPr marL="0" indent="0" algn="just">
              <a:buNone/>
            </a:pPr>
            <a:r>
              <a:rPr lang="ru-RU" sz="1600" b="1" dirty="0">
                <a:ea typeface="+mn-lt"/>
                <a:cs typeface="+mn-lt"/>
              </a:rPr>
              <a:t>2.2. Предсказание нефтяных резервуаров.</a:t>
            </a:r>
            <a:endParaRPr lang="ru-RU" sz="1600" b="1" dirty="0">
              <a:cs typeface="Calibri"/>
            </a:endParaRPr>
          </a:p>
          <a:p>
            <a:pPr marL="0" indent="0" algn="just">
              <a:buNone/>
            </a:pPr>
            <a:r>
              <a:rPr lang="ru-RU" sz="1600" b="1" dirty="0">
                <a:cs typeface="Calibri"/>
              </a:rPr>
              <a:t>2.3. Разработка нефтяных месторождений</a:t>
            </a:r>
          </a:p>
          <a:p>
            <a:pPr marL="0" indent="0" algn="just">
              <a:buNone/>
            </a:pPr>
            <a:endParaRPr lang="ru-RU" sz="1600">
              <a:cs typeface="Calibri"/>
            </a:endParaRPr>
          </a:p>
          <a:p>
            <a:pPr marL="0" indent="0" algn="just">
              <a:buNone/>
            </a:pP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62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7" y="95859"/>
            <a:ext cx="9010651" cy="430823"/>
          </a:xfrm>
        </p:spPr>
        <p:txBody>
          <a:bodyPr>
            <a:normAutofit fontScale="90000"/>
          </a:bodyPr>
          <a:lstStyle/>
          <a:p>
            <a:r>
              <a:rPr lang="ru-RU" dirty="0"/>
              <a:t>Динамические системы. Начало.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7" y="624155"/>
            <a:ext cx="9008999" cy="20844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500" dirty="0">
                <a:ea typeface="+mn-lt"/>
                <a:cs typeface="+mn-lt"/>
              </a:rPr>
              <a:t>Формально динамические системы связаны с анализом, прогнозированием поведения </a:t>
            </a:r>
            <a:r>
              <a:rPr lang="ru-RU" sz="1500" b="1" dirty="0">
                <a:ea typeface="+mn-lt"/>
                <a:cs typeface="+mn-lt"/>
              </a:rPr>
              <a:t>систем дифференциальных уравнений</a:t>
            </a:r>
            <a:r>
              <a:rPr lang="ru-RU" sz="1500" dirty="0">
                <a:ea typeface="+mn-lt"/>
                <a:cs typeface="+mn-lt"/>
              </a:rPr>
              <a:t> или итерационных </a:t>
            </a:r>
            <a:r>
              <a:rPr lang="ru-RU" sz="1500" b="1" dirty="0">
                <a:ea typeface="+mn-lt"/>
                <a:cs typeface="+mn-lt"/>
              </a:rPr>
              <a:t>отображений</a:t>
            </a:r>
            <a:r>
              <a:rPr lang="ru-RU" sz="1500" dirty="0">
                <a:ea typeface="+mn-lt"/>
                <a:cs typeface="+mn-lt"/>
              </a:rPr>
              <a:t>, которые описывают эволюцию состояния системы (классические механические системы, электрические цепи, климатология, экология и почти все другие системы, которые развиваются во времени). Динамические системы представляют собой одну из наиболее полных и хорошо связанных областей математики, объединяющую различные темы от </a:t>
            </a:r>
            <a:r>
              <a:rPr lang="ru-RU" sz="1500" b="1" dirty="0">
                <a:ea typeface="+mn-lt"/>
                <a:cs typeface="+mn-lt"/>
              </a:rPr>
              <a:t>линейной алгебры</a:t>
            </a:r>
            <a:r>
              <a:rPr lang="ru-RU" sz="1500" dirty="0">
                <a:ea typeface="+mn-lt"/>
                <a:cs typeface="+mn-lt"/>
              </a:rPr>
              <a:t> и </a:t>
            </a:r>
            <a:r>
              <a:rPr lang="ru-RU" sz="1500" b="1" dirty="0">
                <a:ea typeface="+mn-lt"/>
                <a:cs typeface="+mn-lt"/>
              </a:rPr>
              <a:t>дифференциальных уравнений</a:t>
            </a:r>
            <a:r>
              <a:rPr lang="ru-RU" sz="1500" dirty="0">
                <a:ea typeface="+mn-lt"/>
                <a:cs typeface="+mn-lt"/>
              </a:rPr>
              <a:t> до топологии, численного анализа и геометрии.  В данном курсе будет рассмотрена ключевая задача обнаружения динамики на основе данных и поиска представлений, основанных на данных, которые делают нелинейные системы поддающимися линейному анализу.</a:t>
            </a:r>
            <a:endParaRPr lang="ru-RU" sz="150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3</a:t>
            </a:fld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9CF8D6A-EC8A-4B84-A3F4-D7F026CA4C9D}"/>
              </a:ext>
            </a:extLst>
          </p:cNvPr>
          <p:cNvSpPr txBox="1">
            <a:spLocks/>
          </p:cNvSpPr>
          <p:nvPr/>
        </p:nvSpPr>
        <p:spPr>
          <a:xfrm>
            <a:off x="414700" y="2722324"/>
            <a:ext cx="2576150" cy="1682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Пайплайн моделирования динамических систем.</a:t>
            </a:r>
            <a:endParaRPr lang="ru-RU" sz="1400" dirty="0">
              <a:cs typeface="Calibri"/>
            </a:endParaRPr>
          </a:p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1.Сбор данных во времени</a:t>
            </a:r>
          </a:p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2.Извлечение признаков </a:t>
            </a:r>
          </a:p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(SSA,</a:t>
            </a:r>
            <a:r>
              <a:rPr lang="en-US" sz="1400" b="1" dirty="0">
                <a:cs typeface="Calibri"/>
              </a:rPr>
              <a:t> </a:t>
            </a:r>
            <a:r>
              <a:rPr lang="ru-RU" sz="1400" b="1" dirty="0">
                <a:cs typeface="Calibri"/>
              </a:rPr>
              <a:t>DMD и прочее)</a:t>
            </a:r>
            <a:endParaRPr lang="ru-RU" dirty="0"/>
          </a:p>
          <a:p>
            <a:pPr marL="0" indent="0" algn="just">
              <a:buNone/>
            </a:pPr>
            <a:r>
              <a:rPr lang="ru-RU" sz="1400" b="1" dirty="0">
                <a:cs typeface="Calibri"/>
              </a:rPr>
              <a:t>3. Постановка и решение ML задачи</a:t>
            </a:r>
          </a:p>
          <a:p>
            <a:pPr marL="0" indent="0" algn="just">
              <a:buNone/>
            </a:pPr>
            <a:endParaRPr lang="ru-RU" sz="1400" b="1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5AF7654-7C71-495D-9912-2D0B314F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62" y="2539746"/>
            <a:ext cx="5527429" cy="24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7" y="66551"/>
            <a:ext cx="6475535" cy="489438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Динамические системы управляемые данными.</a:t>
            </a:r>
            <a:endParaRPr lang="ru-RU" dirty="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59" y="719405"/>
            <a:ext cx="4349077" cy="36963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  <a:buChar char="•"/>
            </a:pPr>
            <a:r>
              <a:rPr lang="ru-RU" sz="1400" dirty="0">
                <a:ea typeface="+mn-lt"/>
                <a:cs typeface="+mn-lt"/>
              </a:rPr>
              <a:t>Современные динамические системы в настоящее время переживают ренессанс, когда аналитические выводы и модели уступают место подходам, основанным на данных. Классические геометрические и статистические взгляды на динамические системы дополняются третьей теоретико-операторной перспективой, основанной на эволюции измерений системы. </a:t>
            </a:r>
            <a:endParaRPr lang="ru-RU" sz="1600" dirty="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ru-RU" sz="1400" dirty="0">
                <a:ea typeface="+mn-lt"/>
                <a:cs typeface="+mn-lt"/>
              </a:rPr>
              <a:t>Эта так называемая </a:t>
            </a:r>
            <a:r>
              <a:rPr lang="ru-RU" sz="1400" b="1" dirty="0">
                <a:ea typeface="+mn-lt"/>
                <a:cs typeface="+mn-lt"/>
              </a:rPr>
              <a:t>теория операторов</a:t>
            </a:r>
            <a:r>
              <a:rPr lang="ru-RU" sz="1400" dirty="0">
                <a:ea typeface="+mn-lt"/>
                <a:cs typeface="+mn-lt"/>
              </a:rPr>
              <a:t> Купмана. Она предоставляет аппарат для определения внутренних систем координат для представления </a:t>
            </a:r>
            <a:r>
              <a:rPr lang="ru-RU" sz="1400" b="1" dirty="0">
                <a:ea typeface="+mn-lt"/>
                <a:cs typeface="+mn-lt"/>
              </a:rPr>
              <a:t>нелинейной динамики в линейной структуре</a:t>
            </a:r>
            <a:r>
              <a:rPr lang="ru-RU" sz="1400" dirty="0">
                <a:ea typeface="+mn-lt"/>
                <a:cs typeface="+mn-lt"/>
              </a:rPr>
              <a:t>. Получение линейных представлений сильно нелинейных систем может революционизировать нашу способность прогнозировать и управлять этими системами. </a:t>
            </a:r>
            <a:endParaRPr lang="ru-RU" sz="14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4</a:t>
            </a:fld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9CF8D6A-EC8A-4B84-A3F4-D7F026CA4C9D}"/>
              </a:ext>
            </a:extLst>
          </p:cNvPr>
          <p:cNvSpPr txBox="1">
            <a:spLocks/>
          </p:cNvSpPr>
          <p:nvPr/>
        </p:nvSpPr>
        <p:spPr>
          <a:xfrm>
            <a:off x="4371237" y="3740767"/>
            <a:ext cx="4700959" cy="11978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1400" b="1" dirty="0">
                <a:ea typeface="+mn-lt"/>
                <a:cs typeface="+mn-lt"/>
              </a:rPr>
              <a:t>Визуализация трехмерной линейной системы </a:t>
            </a:r>
            <a:r>
              <a:rPr lang="ru-RU" sz="1400" b="1" dirty="0" err="1">
                <a:ea typeface="+mn-lt"/>
                <a:cs typeface="+mn-lt"/>
              </a:rPr>
              <a:t>Купмана</a:t>
            </a:r>
            <a:r>
              <a:rPr lang="ru-RU" sz="1400" b="1" dirty="0">
                <a:ea typeface="+mn-lt"/>
                <a:cs typeface="+mn-lt"/>
              </a:rPr>
              <a:t>. Красная область - аттрактор с "медленной динамикой", граничные условия показаны синим цветом, а нестабильное подпространство с "медленной динамикой" показано зеленым цветом.</a:t>
            </a:r>
            <a:endParaRPr lang="ru-RU" sz="1400" b="1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41394D-4B50-4A31-B936-C490AB2F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46" y="699345"/>
            <a:ext cx="4648200" cy="29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>
            <a:normAutofit fontScale="90000"/>
          </a:bodyPr>
          <a:lstStyle/>
          <a:p>
            <a:r>
              <a:rPr lang="ru-RU"/>
              <a:t>Математическая преамбула. Пространство.</a:t>
            </a:r>
            <a:br>
              <a:rPr lang="en-US" dirty="0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4716456" cy="38251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Векторное</a:t>
            </a:r>
            <a:r>
              <a:rPr lang="ru-RU" sz="1400" dirty="0">
                <a:ea typeface="+mn-lt"/>
                <a:cs typeface="+mn-lt"/>
              </a:rPr>
              <a:t> (</a:t>
            </a:r>
            <a:r>
              <a:rPr lang="ru-RU" sz="1400" b="1" dirty="0">
                <a:ea typeface="+mn-lt"/>
                <a:cs typeface="+mn-lt"/>
              </a:rPr>
              <a:t>линейное</a:t>
            </a:r>
            <a:r>
              <a:rPr lang="ru-RU" sz="1400" dirty="0">
                <a:ea typeface="+mn-lt"/>
                <a:cs typeface="+mn-lt"/>
              </a:rPr>
              <a:t>) </a:t>
            </a:r>
            <a:r>
              <a:rPr lang="ru-RU" sz="1400" b="1" dirty="0">
                <a:ea typeface="+mn-lt"/>
                <a:cs typeface="+mn-lt"/>
              </a:rPr>
              <a:t>пространство </a:t>
            </a:r>
            <a:r>
              <a:rPr lang="ru-RU" sz="1400" dirty="0">
                <a:ea typeface="+mn-lt"/>
                <a:cs typeface="+mn-lt"/>
              </a:rPr>
              <a:t>—  набор элементов, называемых векторами, для которых определены операции сложения друг с другом и умножения на число — скаляр. Эти операции подчинены восьми аксиомам. При этом вектор как элемент векторного пространства не обязательно должен быть задан в виде направленного отрезка (например</a:t>
            </a:r>
            <a:r>
              <a:rPr lang="ru-RU" sz="1400" b="1" dirty="0">
                <a:ea typeface="+mn-lt"/>
                <a:cs typeface="+mn-lt"/>
              </a:rPr>
              <a:t> функция</a:t>
            </a:r>
            <a:r>
              <a:rPr lang="ru-RU" sz="1400" dirty="0">
                <a:ea typeface="+mn-lt"/>
                <a:cs typeface="+mn-lt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Скаляры</a:t>
            </a:r>
            <a:r>
              <a:rPr lang="ru-RU" sz="1400" dirty="0">
                <a:ea typeface="+mn-lt"/>
                <a:cs typeface="+mn-lt"/>
              </a:rPr>
              <a:t>- элементы какого-то поля чисел. 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b="1" dirty="0">
                <a:ea typeface="+mn-lt"/>
                <a:cs typeface="+mn-lt"/>
              </a:rPr>
              <a:t>Важно! Размерность пространства</a:t>
            </a:r>
            <a:r>
              <a:rPr lang="ru-RU" sz="1400" dirty="0">
                <a:ea typeface="+mn-lt"/>
                <a:cs typeface="+mn-lt"/>
              </a:rPr>
              <a:t> представляет собой максимальное число </a:t>
            </a:r>
            <a:r>
              <a:rPr lang="ru-RU" sz="1400" b="1" dirty="0">
                <a:ea typeface="+mn-lt"/>
                <a:cs typeface="+mn-lt"/>
              </a:rPr>
              <a:t>линейно независимых</a:t>
            </a:r>
            <a:r>
              <a:rPr lang="ru-RU" sz="1400" dirty="0">
                <a:ea typeface="+mn-lt"/>
                <a:cs typeface="+mn-lt"/>
              </a:rPr>
              <a:t> элементов пространства. </a:t>
            </a: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+mn-lt"/>
              </a:rPr>
              <a:t>Векторное пространство можно наделить дополнительными структурами, например, </a:t>
            </a:r>
            <a:r>
              <a:rPr lang="ru-RU" sz="1400" b="1" dirty="0">
                <a:ea typeface="+mn-lt"/>
                <a:cs typeface="+mn-lt"/>
              </a:rPr>
              <a:t>нормой </a:t>
            </a:r>
            <a:r>
              <a:rPr lang="ru-RU" sz="1400" dirty="0">
                <a:ea typeface="+mn-lt"/>
                <a:cs typeface="+mn-lt"/>
              </a:rPr>
              <a:t>или </a:t>
            </a:r>
            <a:r>
              <a:rPr lang="ru-RU" sz="1400" b="1" dirty="0">
                <a:ea typeface="+mn-lt"/>
                <a:cs typeface="+mn-lt"/>
              </a:rPr>
              <a:t>скалярным произведением</a:t>
            </a:r>
            <a:r>
              <a:rPr lang="ru-RU" sz="1400" dirty="0">
                <a:ea typeface="+mn-lt"/>
                <a:cs typeface="+mn-lt"/>
              </a:rPr>
              <a:t>. 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+mn-lt"/>
              </a:rPr>
              <a:t>Топология пространства позволяет определить понятия </a:t>
            </a:r>
            <a:r>
              <a:rPr lang="ru-RU" sz="1400" b="1" dirty="0">
                <a:ea typeface="+mn-lt"/>
                <a:cs typeface="+mn-lt"/>
              </a:rPr>
              <a:t>близости и непрерывности</a:t>
            </a:r>
            <a:r>
              <a:rPr lang="ru-RU" sz="1400" dirty="0">
                <a:ea typeface="+mn-lt"/>
                <a:cs typeface="+mn-lt"/>
              </a:rPr>
              <a:t>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5</a:t>
            </a:fld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9CF8D6A-EC8A-4B84-A3F4-D7F026CA4C9D}"/>
              </a:ext>
            </a:extLst>
          </p:cNvPr>
          <p:cNvSpPr txBox="1">
            <a:spLocks/>
          </p:cNvSpPr>
          <p:nvPr/>
        </p:nvSpPr>
        <p:spPr>
          <a:xfrm>
            <a:off x="7506106" y="2982106"/>
            <a:ext cx="1493272" cy="1349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>
                <a:solidFill>
                  <a:srgbClr val="222222"/>
                </a:solidFill>
                <a:cs typeface="Calibri"/>
              </a:rPr>
              <a:t>Классификация и частный </a:t>
            </a: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пример векторного пространства</a:t>
            </a:r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34C5815-AD03-47A1-99A6-FA5988CD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45" y="2775837"/>
            <a:ext cx="2743200" cy="196574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5425ACB-38DF-413B-8CD5-B80119C08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324" y="648549"/>
            <a:ext cx="3468564" cy="21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  Скалярное произведение.</a:t>
            </a:r>
            <a:br>
              <a:rPr lang="en-US" sz="1600" dirty="0"/>
            </a:br>
            <a:endParaRPr lang="ru-RU" sz="16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6299071" cy="38105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/>
              <a:t>Скалярное произведение </a:t>
            </a:r>
            <a:r>
              <a:rPr lang="ru-RU" sz="1600" dirty="0"/>
              <a:t>-</a:t>
            </a:r>
            <a:r>
              <a:rPr lang="ru-RU" sz="1600" dirty="0">
                <a:ea typeface="+mn-lt"/>
                <a:cs typeface="+mn-lt"/>
              </a:rPr>
              <a:t> результат операции над двумя векторами, являющийся скаляром, который не зависит от выбора системы координат. Используется в определении </a:t>
            </a:r>
            <a:r>
              <a:rPr lang="ru-RU" sz="1600" b="1" dirty="0">
                <a:ea typeface="+mn-lt"/>
                <a:cs typeface="+mn-lt"/>
              </a:rPr>
              <a:t>длины векторов и угла</a:t>
            </a:r>
            <a:r>
              <a:rPr lang="ru-RU" sz="1600" dirty="0">
                <a:ea typeface="+mn-lt"/>
                <a:cs typeface="+mn-lt"/>
              </a:rPr>
              <a:t> между ними.</a:t>
            </a:r>
            <a:endParaRPr lang="ru-RU" sz="16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Длина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Угол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Ортогональность -</a:t>
            </a:r>
            <a:r>
              <a:rPr lang="ru-RU" sz="1600" dirty="0">
                <a:ea typeface="+mn-lt"/>
                <a:cs typeface="+mn-lt"/>
              </a:rPr>
              <a:t>  скалярное произведение которых равно нулю. Это определение применимо к любым пространствам с положительно определённым скалярным произведением. 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6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57A157D-AB91-4BFB-9CE9-9B2B0AA3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957" y="882454"/>
            <a:ext cx="2743200" cy="217697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5BB2754-A6C5-44A2-99F0-85B640793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5" y="1920020"/>
            <a:ext cx="929054" cy="343633"/>
          </a:xfrm>
          <a:prstGeom prst="rect">
            <a:avLst/>
          </a:prstGeom>
        </p:spPr>
      </p:pic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789A8847-06C3-4B9A-9F40-E82E61EB6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72" y="2528155"/>
            <a:ext cx="1663212" cy="49749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DA6C66D-AE98-4C4D-996D-77EFCEC1D5BD}"/>
              </a:ext>
            </a:extLst>
          </p:cNvPr>
          <p:cNvSpPr txBox="1">
            <a:spLocks/>
          </p:cNvSpPr>
          <p:nvPr/>
        </p:nvSpPr>
        <p:spPr>
          <a:xfrm>
            <a:off x="6304490" y="3260529"/>
            <a:ext cx="2614291" cy="624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Скалярное произведение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422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 Норма.</a:t>
            </a:r>
            <a:br>
              <a:rPr lang="en-US" sz="1600" dirty="0"/>
            </a:br>
            <a:endParaRPr lang="ru-RU" sz="16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6870571" cy="38105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Нормированное пространство </a:t>
            </a:r>
            <a:r>
              <a:rPr lang="ru-RU" sz="1600" dirty="0">
                <a:ea typeface="+mn-lt"/>
                <a:cs typeface="+mn-lt"/>
              </a:rPr>
              <a:t>-  векторное пространство с заданной на нем </a:t>
            </a:r>
            <a:r>
              <a:rPr lang="ru-RU" sz="1600" b="1" dirty="0">
                <a:ea typeface="+mn-lt"/>
                <a:cs typeface="+mn-lt"/>
              </a:rPr>
              <a:t>нормой</a:t>
            </a:r>
            <a:r>
              <a:rPr lang="ru-RU" sz="1600" dirty="0">
                <a:ea typeface="+mn-lt"/>
                <a:cs typeface="+mn-lt"/>
              </a:rPr>
              <a:t>. </a:t>
            </a:r>
            <a:r>
              <a:rPr lang="ru-RU" sz="1600" b="1" dirty="0">
                <a:ea typeface="+mn-lt"/>
                <a:cs typeface="+mn-lt"/>
              </a:rPr>
              <a:t>Норма</a:t>
            </a:r>
            <a:r>
              <a:rPr lang="ru-RU" sz="1600" dirty="0">
                <a:ea typeface="+mn-lt"/>
                <a:cs typeface="+mn-lt"/>
              </a:rPr>
              <a:t> это такое отображение из пространства в множество вещественных чисел, такое что: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Норма</a:t>
            </a:r>
            <a:r>
              <a:rPr lang="ru-RU" sz="1600" dirty="0">
                <a:ea typeface="+mn-lt"/>
                <a:cs typeface="+mn-lt"/>
              </a:rPr>
              <a:t> является естественным обобщением понятия </a:t>
            </a:r>
            <a:r>
              <a:rPr lang="ru-RU" sz="1600" b="1" dirty="0">
                <a:ea typeface="+mn-lt"/>
                <a:cs typeface="+mn-lt"/>
              </a:rPr>
              <a:t>длины вектора</a:t>
            </a:r>
            <a:r>
              <a:rPr lang="ru-RU" sz="1600" dirty="0">
                <a:ea typeface="+mn-lt"/>
                <a:cs typeface="+mn-lt"/>
              </a:rPr>
              <a:t>. Нормированные пространства — векторные пространства, оснащённые возможностью определения </a:t>
            </a:r>
            <a:r>
              <a:rPr lang="ru-RU" sz="1600" b="1" dirty="0">
                <a:ea typeface="+mn-lt"/>
                <a:cs typeface="+mn-lt"/>
              </a:rPr>
              <a:t>длины вектора.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7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BCFBB64-458B-4868-93DB-72CA7A5A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471247"/>
            <a:ext cx="904875" cy="2667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A9BFFF6-AAE7-4A4F-9F16-1E2680BD7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2260722"/>
            <a:ext cx="1914525" cy="314325"/>
          </a:xfrm>
          <a:prstGeom prst="rect">
            <a:avLst/>
          </a:prstGeom>
        </p:spPr>
      </p:pic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1CC4F201-3C2E-477B-81E5-273EF8F52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52" y="2590067"/>
            <a:ext cx="1162050" cy="285750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BAC3BA8E-B88B-441D-91F1-6DB35E5E0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31" y="1794364"/>
            <a:ext cx="1438275" cy="323850"/>
          </a:xfrm>
          <a:prstGeom prst="rect">
            <a:avLst/>
          </a:prstGeom>
        </p:spPr>
      </p:pic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E802500E-DF9B-40B4-B35E-18E4A8FAB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4835" y="675542"/>
            <a:ext cx="125233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/>
              <a:t>Математическая преамбула.  Метрика.</a:t>
            </a:r>
            <a:br>
              <a:rPr lang="en-US" sz="1600" dirty="0"/>
            </a:br>
            <a:endParaRPr lang="ru-RU" sz="160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8917620" cy="38105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/>
              <a:t>Метрическое пространство</a:t>
            </a:r>
            <a:r>
              <a:rPr lang="ru-RU" sz="1600" dirty="0"/>
              <a:t> - </a:t>
            </a:r>
            <a:r>
              <a:rPr lang="ru-RU" sz="1600" dirty="0">
                <a:ea typeface="+mn-lt"/>
                <a:cs typeface="+mn-lt"/>
              </a:rPr>
              <a:t> между любой парой элементов, обладающих определенными свойствами, определено расстояние, называемое</a:t>
            </a:r>
            <a:r>
              <a:rPr lang="ru-RU" sz="1600" b="1" dirty="0">
                <a:ea typeface="+mn-lt"/>
                <a:cs typeface="+mn-lt"/>
              </a:rPr>
              <a:t> метрика</a:t>
            </a:r>
            <a:r>
              <a:rPr lang="ru-RU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Метрика</a:t>
            </a:r>
            <a:r>
              <a:rPr lang="ru-RU" sz="1600" dirty="0">
                <a:ea typeface="+mn-lt"/>
                <a:cs typeface="+mn-lt"/>
              </a:rPr>
              <a:t> – это  числовая функция, которая определена на декартовом произведении и принимает значения в множестве неотрицательных вещественных чисел.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202122"/>
                </a:solidFill>
                <a:latin typeface="+mj-lt"/>
              </a:rPr>
              <a:t>Свойства метрики(аксиомы расстояния)</a:t>
            </a:r>
            <a:endParaRPr lang="ru-RU" sz="1600" b="1" dirty="0"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Если </a:t>
            </a:r>
            <a:r>
              <a:rPr lang="en-US" sz="1600" dirty="0">
                <a:ea typeface="+mn-lt"/>
                <a:cs typeface="+mn-lt"/>
              </a:rPr>
              <a:t>x </a:t>
            </a:r>
            <a:r>
              <a:rPr lang="ru-RU" sz="1600" dirty="0">
                <a:ea typeface="+mn-lt"/>
                <a:cs typeface="+mn-lt"/>
              </a:rPr>
              <a:t>и </a:t>
            </a:r>
            <a:r>
              <a:rPr lang="en-US" sz="1600" dirty="0" err="1">
                <a:ea typeface="+mn-lt"/>
                <a:cs typeface="+mn-lt"/>
              </a:rPr>
              <a:t>x</a:t>
            </a:r>
            <a:r>
              <a:rPr lang="en-US" sz="1600" baseline="-25000" dirty="0" err="1">
                <a:ea typeface="+mn-lt"/>
                <a:cs typeface="+mn-lt"/>
              </a:rPr>
              <a:t>n</a:t>
            </a:r>
            <a:r>
              <a:rPr lang="en-US" sz="1600" baseline="-25000" dirty="0">
                <a:ea typeface="+mn-lt"/>
                <a:cs typeface="+mn-lt"/>
              </a:rPr>
              <a:t> </a:t>
            </a:r>
            <a:r>
              <a:rPr lang="ru-RU" sz="1600" baseline="-25000" dirty="0">
                <a:ea typeface="+mn-lt"/>
                <a:cs typeface="+mn-lt"/>
              </a:rPr>
              <a:t> </a:t>
            </a:r>
            <a:r>
              <a:rPr lang="ru-RU" sz="1600" dirty="0">
                <a:ea typeface="+mn-lt"/>
                <a:cs typeface="+mn-lt"/>
              </a:rPr>
              <a:t>,принадлежащие одному пространству Х и их метрика стремится к нулю при </a:t>
            </a:r>
            <a:r>
              <a:rPr lang="en-US" sz="1600" dirty="0">
                <a:ea typeface="+mn-lt"/>
                <a:cs typeface="+mn-lt"/>
              </a:rPr>
              <a:t>n </a:t>
            </a:r>
            <a:r>
              <a:rPr lang="ru-RU" sz="1600" dirty="0">
                <a:ea typeface="+mn-lt"/>
                <a:cs typeface="+mn-lt"/>
              </a:rPr>
              <a:t>стремящимся к бесконечности, то говорят о том что </a:t>
            </a:r>
            <a:r>
              <a:rPr lang="en-US" sz="1600" dirty="0" err="1">
                <a:ea typeface="+mn-lt"/>
                <a:cs typeface="+mn-lt"/>
              </a:rPr>
              <a:t>x</a:t>
            </a:r>
            <a:r>
              <a:rPr lang="en-US" sz="1600" baseline="-25000" dirty="0" err="1">
                <a:ea typeface="+mn-lt"/>
                <a:cs typeface="+mn-lt"/>
              </a:rPr>
              <a:t>n</a:t>
            </a:r>
            <a:r>
              <a:rPr lang="en-US" sz="1600" baseline="-25000" dirty="0">
                <a:ea typeface="+mn-lt"/>
                <a:cs typeface="+mn-lt"/>
              </a:rPr>
              <a:t> </a:t>
            </a:r>
            <a:r>
              <a:rPr lang="ru-RU" sz="1600" b="1" dirty="0">
                <a:ea typeface="+mn-lt"/>
                <a:cs typeface="+mn-lt"/>
              </a:rPr>
              <a:t>сходится</a:t>
            </a:r>
            <a:r>
              <a:rPr lang="ru-RU" sz="1600" dirty="0">
                <a:ea typeface="+mn-lt"/>
                <a:cs typeface="+mn-lt"/>
              </a:rPr>
              <a:t> к </a:t>
            </a:r>
            <a:r>
              <a:rPr lang="en-US" sz="1600" dirty="0">
                <a:ea typeface="+mn-lt"/>
                <a:cs typeface="+mn-lt"/>
              </a:rPr>
              <a:t>x</a:t>
            </a:r>
            <a:r>
              <a:rPr lang="ru-RU" sz="1600" dirty="0">
                <a:ea typeface="+mn-lt"/>
                <a:cs typeface="+mn-lt"/>
              </a:rPr>
              <a:t>. Метрическое пространство называется </a:t>
            </a:r>
            <a:r>
              <a:rPr lang="ru-RU" sz="1600" b="1" dirty="0">
                <a:ea typeface="+mn-lt"/>
                <a:cs typeface="+mn-lt"/>
              </a:rPr>
              <a:t>полным</a:t>
            </a:r>
            <a:r>
              <a:rPr lang="ru-RU" sz="1600" dirty="0">
                <a:ea typeface="+mn-lt"/>
                <a:cs typeface="+mn-lt"/>
              </a:rPr>
              <a:t> если любая </a:t>
            </a:r>
            <a:r>
              <a:rPr lang="ru-RU" sz="1600" b="1" dirty="0">
                <a:ea typeface="+mn-lt"/>
                <a:cs typeface="+mn-lt"/>
              </a:rPr>
              <a:t>фундаментальня последовательность</a:t>
            </a:r>
            <a:r>
              <a:rPr lang="ru-RU" sz="1600" dirty="0">
                <a:ea typeface="+mn-lt"/>
                <a:cs typeface="+mn-lt"/>
              </a:rPr>
              <a:t> сходится к элементу этого пространства.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8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FBFDBC-58F4-43A0-A8C5-EA3DA29D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" y="2107621"/>
            <a:ext cx="1657581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79774-3D0C-4950-93E0-941D0B902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0" t="11432"/>
          <a:stretch/>
        </p:blipFill>
        <p:spPr>
          <a:xfrm>
            <a:off x="471531" y="2462065"/>
            <a:ext cx="1191302" cy="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490BB-CF28-49C0-8309-9BEFA9F6B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1" y="2841076"/>
            <a:ext cx="180047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4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A12A-DEF1-4877-BB3C-725F979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333"/>
            <a:ext cx="7952509" cy="620483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Математическая преамбула. Евклидово пространство.</a:t>
            </a:r>
            <a:br>
              <a:rPr lang="en-US" dirty="0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2CF8E-A808-47E5-A936-821A089C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68" y="624156"/>
            <a:ext cx="5326764" cy="38251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b="1" dirty="0">
                <a:ea typeface="+mn-lt"/>
                <a:cs typeface="+mn-lt"/>
              </a:rPr>
              <a:t>Евклидово пространство</a:t>
            </a:r>
            <a:r>
              <a:rPr lang="ru-RU" sz="1600" dirty="0">
                <a:ea typeface="+mn-lt"/>
                <a:cs typeface="+mn-lt"/>
              </a:rPr>
              <a:t> - это пространство, свойства которого описываются </a:t>
            </a:r>
            <a:r>
              <a:rPr lang="ru-RU" sz="1600" b="1" dirty="0">
                <a:ea typeface="+mn-lt"/>
                <a:cs typeface="+mn-lt"/>
              </a:rPr>
              <a:t>аксиомами евклидовой геометрии (трехмерное пространство)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В современном понимании -  конечномерное вещественное </a:t>
            </a:r>
            <a:r>
              <a:rPr lang="ru-RU" sz="1600" b="1" dirty="0">
                <a:ea typeface="+mn-lt"/>
                <a:cs typeface="+mn-lt"/>
              </a:rPr>
              <a:t>векторное пространство</a:t>
            </a:r>
            <a:r>
              <a:rPr lang="ru-RU" sz="1600" dirty="0">
                <a:ea typeface="+mn-lt"/>
                <a:cs typeface="+mn-lt"/>
              </a:rPr>
              <a:t> с введённым на нём положительно определённым </a:t>
            </a:r>
            <a:r>
              <a:rPr lang="ru-RU" sz="1600" b="1" dirty="0">
                <a:ea typeface="+mn-lt"/>
                <a:cs typeface="+mn-lt"/>
              </a:rPr>
              <a:t>скалярным произведением</a:t>
            </a:r>
            <a:r>
              <a:rPr lang="ru-RU" sz="1600" dirty="0">
                <a:ea typeface="+mn-lt"/>
                <a:cs typeface="+mn-lt"/>
              </a:rPr>
              <a:t> или </a:t>
            </a:r>
            <a:r>
              <a:rPr lang="ru-RU" sz="1600" b="1" dirty="0">
                <a:ea typeface="+mn-lt"/>
                <a:cs typeface="+mn-lt"/>
              </a:rPr>
              <a:t>метрическое пространство</a:t>
            </a:r>
            <a:r>
              <a:rPr lang="ru-RU" sz="1600" dirty="0">
                <a:ea typeface="+mn-lt"/>
                <a:cs typeface="+mn-lt"/>
              </a:rPr>
              <a:t>, соответствующее такому векторному пространству. </a:t>
            </a:r>
            <a:endParaRPr lang="ru-RU" sz="20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ea typeface="+mn-lt"/>
                <a:cs typeface="+mn-lt"/>
              </a:rPr>
              <a:t>Иногда ставят знак равенства между </a:t>
            </a:r>
            <a:r>
              <a:rPr lang="ru-RU" sz="1600" b="1" dirty="0">
                <a:ea typeface="+mn-lt"/>
                <a:cs typeface="+mn-lt"/>
              </a:rPr>
              <a:t>евклидовым</a:t>
            </a:r>
            <a:r>
              <a:rPr lang="ru-RU" sz="1600" dirty="0">
                <a:ea typeface="+mn-lt"/>
                <a:cs typeface="+mn-lt"/>
              </a:rPr>
              <a:t> и </a:t>
            </a:r>
            <a:r>
              <a:rPr lang="ru-RU" sz="1600" b="1" dirty="0" err="1">
                <a:ea typeface="+mn-lt"/>
                <a:cs typeface="+mn-lt"/>
              </a:rPr>
              <a:t>предгильбертвовым</a:t>
            </a:r>
            <a:r>
              <a:rPr lang="ru-RU" sz="1600" b="1" dirty="0">
                <a:ea typeface="+mn-lt"/>
                <a:cs typeface="+mn-lt"/>
              </a:rPr>
              <a:t> пространством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 i="1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1600" dirty="0"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8D2A2D-6F93-43ED-B319-310B4378B48E}"/>
              </a:ext>
            </a:extLst>
          </p:cNvPr>
          <p:cNvSpPr/>
          <p:nvPr/>
        </p:nvSpPr>
        <p:spPr>
          <a:xfrm>
            <a:off x="4868918" y="4794693"/>
            <a:ext cx="3810737" cy="274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390B6C6-8E65-45F3-A6F6-A6FEFB509804}"/>
              </a:ext>
            </a:extLst>
          </p:cNvPr>
          <p:cNvSpPr txBox="1">
            <a:spLocks/>
          </p:cNvSpPr>
          <p:nvPr/>
        </p:nvSpPr>
        <p:spPr>
          <a:xfrm>
            <a:off x="7086600" y="4865117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5D4CD52-28D4-43D9-BFC4-329BA5B9DE0C}" type="slidenum">
              <a:rPr lang="ru-RU" smtClean="0"/>
              <a:pPr algn="r"/>
              <a:t>9</a:t>
            </a:fld>
            <a:endParaRPr lang="ru-RU" dirty="0"/>
          </a:p>
        </p:txBody>
      </p:sp>
      <p:cxnSp>
        <p:nvCxn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61633503-6355-4331-BE3D-6C47E9B77378}"/>
              </a:ext>
            </a:extLst>
          </p:cNvPr>
          <p:cNvCxnSpPr>
            <a:cxnSpLocks/>
          </p:cNvCxnSpPr>
          <p:nvPr/>
        </p:nvCxnSpPr>
        <p:spPr>
          <a:xfrm>
            <a:off x="1781080" y="4862399"/>
            <a:ext cx="73307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0E1D94B4-AB97-49C0-8397-A47CCCE4E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97" y="831482"/>
            <a:ext cx="2743200" cy="290903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4226CB22-643C-4E11-B6E0-CE273D5CA9DC}"/>
              </a:ext>
            </a:extLst>
          </p:cNvPr>
          <p:cNvSpPr txBox="1">
            <a:spLocks/>
          </p:cNvSpPr>
          <p:nvPr/>
        </p:nvSpPr>
        <p:spPr>
          <a:xfrm>
            <a:off x="6135971" y="3875990"/>
            <a:ext cx="2614291" cy="624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baseline="30000" dirty="0">
                <a:solidFill>
                  <a:srgbClr val="222222"/>
                </a:solidFill>
                <a:cs typeface="Calibri"/>
              </a:rPr>
              <a:t>Евклидово пространство с ортонормированным базисом</a:t>
            </a:r>
          </a:p>
        </p:txBody>
      </p:sp>
    </p:spTree>
    <p:extLst>
      <p:ext uri="{BB962C8B-B14F-4D97-AF65-F5344CB8AC3E}">
        <p14:creationId xmlns:p14="http://schemas.microsoft.com/office/powerpoint/2010/main" val="25708572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3089E62E4849049B99449ACB9BB387D" ma:contentTypeVersion="9" ma:contentTypeDescription="Создание документа." ma:contentTypeScope="" ma:versionID="23367d0f9ed7a2d7677163729fc40d75">
  <xsd:schema xmlns:xsd="http://www.w3.org/2001/XMLSchema" xmlns:xs="http://www.w3.org/2001/XMLSchema" xmlns:p="http://schemas.microsoft.com/office/2006/metadata/properties" xmlns:ns3="ff978696-f20d-4c7e-b8de-fa05da287761" xmlns:ns4="19eaa6ad-ec31-471b-832d-8446d40b586e" targetNamespace="http://schemas.microsoft.com/office/2006/metadata/properties" ma:root="true" ma:fieldsID="b41a3d7328c08e5e2c28ce80256ef7f5" ns3:_="" ns4:_="">
    <xsd:import namespace="ff978696-f20d-4c7e-b8de-fa05da287761"/>
    <xsd:import namespace="19eaa6ad-ec31-471b-832d-8446d40b58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8696-f20d-4c7e-b8de-fa05da2877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aa6ad-ec31-471b-832d-8446d40b5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5F254-33A0-452F-82EB-A4EB08F9D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38E2CE-D552-4668-8F45-B00D452CE505}">
  <ds:schemaRefs>
    <ds:schemaRef ds:uri="19eaa6ad-ec31-471b-832d-8446d40b586e"/>
    <ds:schemaRef ds:uri="ff978696-f20d-4c7e-b8de-fa05da287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ED337E-803D-4804-87F5-88828A611DF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9eaa6ad-ec31-471b-832d-8446d40b586e"/>
    <ds:schemaRef ds:uri="ff978696-f20d-4c7e-b8de-fa05da28776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</TotalTime>
  <Words>1256</Words>
  <Application>Microsoft Office PowerPoint</Application>
  <PresentationFormat>On-screen Show (16:9)</PresentationFormat>
  <Paragraphs>126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Cover</vt:lpstr>
      <vt:lpstr>1_Cover</vt:lpstr>
      <vt:lpstr>2_Cover</vt:lpstr>
      <vt:lpstr>3_Cover</vt:lpstr>
      <vt:lpstr>Методы машинного обучения для анализа геопространственных данных Лекция 1. Введение.</vt:lpstr>
      <vt:lpstr>План курса</vt:lpstr>
      <vt:lpstr>Динамические системы. Начало.</vt:lpstr>
      <vt:lpstr>Динамические системы управляемые данными.</vt:lpstr>
      <vt:lpstr>Математическая преамбула. Пространство. </vt:lpstr>
      <vt:lpstr>Математическая преамбула.  Скалярное произведение. </vt:lpstr>
      <vt:lpstr>Математическая преамбула. Норма. </vt:lpstr>
      <vt:lpstr>Математическая преамбула.  Метрика. </vt:lpstr>
      <vt:lpstr>Математическая преамбула. Евклидово пространство. </vt:lpstr>
      <vt:lpstr>Математическая преамбула. Полное метрическое пространство. </vt:lpstr>
      <vt:lpstr>Математическая преамбула. Гильбертово пространство. </vt:lpstr>
      <vt:lpstr>Математическая преамбула. Определение Динамической системы. </vt:lpstr>
      <vt:lpstr>Математическая преамбула. Определение Динамической системы. 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Ilia Revin</cp:lastModifiedBy>
  <cp:revision>797</cp:revision>
  <dcterms:created xsi:type="dcterms:W3CDTF">2014-06-27T12:30:22Z</dcterms:created>
  <dcterms:modified xsi:type="dcterms:W3CDTF">2021-09-20T10:22:05Z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0x01010043089E62E4849049B99449ACB9BB387D</vt:lpwstr>
  </property>
</Properties>
</file>