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698" r:id="rId5"/>
    <p:sldMasterId id="2147483706" r:id="rId6"/>
    <p:sldMasterId id="2147483716" r:id="rId7"/>
  </p:sldMasterIdLst>
  <p:notesMasterIdLst>
    <p:notesMasterId r:id="rId18"/>
  </p:notesMasterIdLst>
  <p:handoutMasterIdLst>
    <p:handoutMasterId r:id="rId19"/>
  </p:handoutMasterIdLst>
  <p:sldIdLst>
    <p:sldId id="562" r:id="rId8"/>
    <p:sldId id="549" r:id="rId9"/>
    <p:sldId id="597" r:id="rId10"/>
    <p:sldId id="589" r:id="rId11"/>
    <p:sldId id="612" r:id="rId12"/>
    <p:sldId id="602" r:id="rId13"/>
    <p:sldId id="611" r:id="rId14"/>
    <p:sldId id="606" r:id="rId15"/>
    <p:sldId id="572" r:id="rId16"/>
    <p:sldId id="56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FF0D6E"/>
    <a:srgbClr val="FB8A69"/>
    <a:srgbClr val="F94E1F"/>
    <a:srgbClr val="001F36"/>
    <a:srgbClr val="0088EE"/>
    <a:srgbClr val="1E4649"/>
    <a:srgbClr val="BBE0E3"/>
    <a:srgbClr val="45686C"/>
    <a:srgbClr val="283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" dt="2021-03-09T16:54:52.163"/>
    <p1510:client id="{0DD456E7-360D-0886-C4AA-E046EDDECCD7}" v="726" dt="2021-03-10T11:49:20.483"/>
    <p1510:client id="{2104B46B-7F05-14A5-3E76-1DD292BAC16C}" v="160" dt="2021-03-09T17:16:07.593"/>
    <p1510:client id="{63EAD77F-AD3A-4E47-8ED6-5EDEE291F48D}" v="1676" dt="2021-09-12T19:19:18.904"/>
    <p1510:client id="{67387ED7-1355-4F7E-B2BA-0E986E7D10D1}" v="1184" dt="2021-09-12T11:49:43.855"/>
    <p1510:client id="{A8168E78-E92C-08E5-8C38-B6EA6466EBA7}" v="1936" dt="2021-03-09T16:54:28.195"/>
    <p1510:client id="{B84B9262-8BDA-F641-DF51-F00708027D68}" v="1139" dt="2021-03-09T17:15:05.812"/>
    <p1510:client id="{BD0562D6-B684-4B9F-969E-D4D08FDD0742}" v="1637" dt="2021-03-05T13:06:36.582"/>
    <p1510:client id="{D7BC669B-6B45-035C-065E-08F3AE2079D9}" v="1183" dt="2021-03-05T12:24:05.895"/>
    <p1510:client id="{DDF32306-8343-2CD6-0986-D24A373BAB3F}" v="11" dt="2021-03-09T15:38:15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46" y="11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711C-DB87-6342-8123-FE7E39EB0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7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23861F46-9953-43D2-8E3D-810C4D55B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8635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87049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53028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562147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9972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32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11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C56D6056-77A6-41FE-9E13-12EA1402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105FB-4397-4E92-A822-4C02A96B8037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0230AC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0230AC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3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2B432-ACDA-4023-A761-2BAB76577B6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230AC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30AC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0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32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11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7" y="997422"/>
            <a:ext cx="5965439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701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23F08567-14FC-4C45-9E82-0C97077E8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3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85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37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566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754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9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34F55-2989-4C22-920B-7B47DE95B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45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5CDF8F6A-0AEE-46BF-8FF7-76552A99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8975" y="47790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A10AB-D6DC-47DA-BBBF-C0573C27F36D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1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B3D561EE-2ECB-4733-B7D7-1E80C135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8975" y="47790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A10AB-D6DC-47DA-BBBF-C0573C27F36D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8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0469C9-FC9F-404A-BE17-50EA5F91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C7D61CC-AD21-4D8F-8948-577AA787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3D6FC1C-6710-4541-B001-EB6AE7F4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cap="none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8243456" cy="40553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58963D0-6968-4EB2-A004-6C00666AA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3084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746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256"/>
            <a:ext cx="8229600" cy="366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035FD-C9E6-4C2E-86CD-7DFD5CFF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0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2110"/>
            <a:ext cx="8229600" cy="365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235527" y="4405745"/>
            <a:ext cx="1454728" cy="563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7E75E028-3CC0-440A-84C7-5E9965156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7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54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2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34959"/>
            <a:ext cx="9144000" cy="2030261"/>
          </a:xfrm>
        </p:spPr>
        <p:txBody>
          <a:bodyPr>
            <a:noAutofit/>
          </a:bodyPr>
          <a:lstStyle/>
          <a:p>
            <a:pPr algn="ctr"/>
            <a:r>
              <a:rPr lang="ru-RU" sz="1800" b="0" dirty="0">
                <a:solidFill>
                  <a:schemeClr val="bg1"/>
                </a:solidFill>
                <a:cs typeface="Calibri"/>
              </a:rPr>
              <a:t>Методы машинного обучения для анализа геопространственных данных</a:t>
            </a:r>
            <a:br>
              <a:rPr lang="ru-RU" sz="2800" dirty="0">
                <a:solidFill>
                  <a:schemeClr val="bg1"/>
                </a:solidFill>
                <a:cs typeface="Calibri"/>
              </a:rPr>
            </a:br>
            <a:r>
              <a:rPr lang="ru-RU" sz="1800" b="0" dirty="0">
                <a:solidFill>
                  <a:schemeClr val="bg1"/>
                </a:solidFill>
                <a:cs typeface="Calibri"/>
              </a:rPr>
              <a:t>Лекция </a:t>
            </a:r>
            <a:r>
              <a:rPr lang="en-US" sz="1800" b="0" dirty="0">
                <a:solidFill>
                  <a:schemeClr val="bg1"/>
                </a:solidFill>
                <a:cs typeface="Calibri"/>
              </a:rPr>
              <a:t>2</a:t>
            </a:r>
            <a:r>
              <a:rPr lang="ru-RU" sz="1800" b="0" dirty="0">
                <a:solidFill>
                  <a:schemeClr val="bg1"/>
                </a:solidFill>
                <a:cs typeface="Calibri"/>
              </a:rPr>
              <a:t>.</a:t>
            </a:r>
            <a:r>
              <a:rPr lang="en-US" sz="1800" b="0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1800" b="0" dirty="0">
                <a:solidFill>
                  <a:schemeClr val="bg1"/>
                </a:solidFill>
                <a:cs typeface="Calibri"/>
              </a:rPr>
              <a:t>Тензора 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9104D7-052A-4C7A-9962-E342FB275898}"/>
              </a:ext>
            </a:extLst>
          </p:cNvPr>
          <p:cNvSpPr/>
          <p:nvPr/>
        </p:nvSpPr>
        <p:spPr>
          <a:xfrm>
            <a:off x="1" y="388527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Ревин</a:t>
            </a:r>
            <a: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инженер Национального Центра Когнитивных Разработок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60B6F7-D141-42A4-A080-08316869B289}"/>
              </a:ext>
            </a:extLst>
          </p:cNvPr>
          <p:cNvSpPr/>
          <p:nvPr/>
        </p:nvSpPr>
        <p:spPr>
          <a:xfrm>
            <a:off x="0" y="4751651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Санкт-Петербург - 2021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3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42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0" y="2701979"/>
            <a:ext cx="9144000" cy="594122"/>
          </a:xfrm>
        </p:spPr>
        <p:txBody>
          <a:bodyPr>
            <a:noAutofit/>
          </a:bodyPr>
          <a:lstStyle/>
          <a:p>
            <a:r>
              <a:rPr lang="ru-RU" dirty="0" err="1"/>
              <a:t>Ревин</a:t>
            </a:r>
            <a:r>
              <a:rPr lang="ru-RU" dirty="0"/>
              <a:t> Илья</a:t>
            </a:r>
          </a:p>
          <a:p>
            <a:r>
              <a:rPr lang="en-US" dirty="0">
                <a:solidFill>
                  <a:schemeClr val="bg1"/>
                </a:solidFill>
              </a:rPr>
              <a:t>ierevin@itmo.ru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7" y="95859"/>
            <a:ext cx="9010651" cy="430823"/>
          </a:xfrm>
        </p:spPr>
        <p:txBody>
          <a:bodyPr>
            <a:normAutofit fontScale="90000"/>
          </a:bodyPr>
          <a:lstStyle/>
          <a:p>
            <a:r>
              <a:rPr lang="ru-RU" dirty="0"/>
              <a:t>От матриц к </a:t>
            </a:r>
            <a:r>
              <a:rPr lang="en-US" dirty="0"/>
              <a:t>n-</a:t>
            </a:r>
            <a:r>
              <a:rPr lang="ru-RU" dirty="0"/>
              <a:t>мерным массивам.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7" y="624155"/>
            <a:ext cx="9008999" cy="2084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1500" dirty="0">
                <a:ea typeface="+mn-lt"/>
                <a:cs typeface="+mn-lt"/>
              </a:rPr>
              <a:t>Разложения низкого ранга могут быть обобщены за пределы матриц. Это важно, поскольку SVD требует, чтобы разрозненные типы данных были сведены в единый вектор для оценки коррелированных структур. Например, различные временные снимки (столбцы) матрицы могут включать такие различные измерения, как температура, давление, концентрация вещества и т.д. Кроме того, могут быть категориальные данные. Векторизация этих данных, как правило, не имеет смысла. В конечном счете, желательно сохранить различные структуры и типы данных в своих собственных, независимых направлениях. Матрицы могут быть обобщены на N-образные массивы, или тензоры, где данные расположены более подходящим образом, без принудительного процесса векторизации. </a:t>
            </a:r>
            <a:endParaRPr lang="ru-RU" sz="15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2</a:t>
            </a:fld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9CF8D6A-EC8A-4B84-A3F4-D7F026CA4C9D}"/>
              </a:ext>
            </a:extLst>
          </p:cNvPr>
          <p:cNvSpPr txBox="1">
            <a:spLocks/>
          </p:cNvSpPr>
          <p:nvPr/>
        </p:nvSpPr>
        <p:spPr>
          <a:xfrm>
            <a:off x="62134" y="2570496"/>
            <a:ext cx="4589959" cy="1175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Сравнение SVD и тензорного разложения. Оба метода дают приближение к исходной матрице данных. В частности, тензорная декомпозиция обобщает концепцию SVD на N-образные массивы данных без необходимости векторизации данных.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EE31-A618-4B29-98D9-676747E2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54" y="2321632"/>
            <a:ext cx="4021279" cy="25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7" y="66551"/>
            <a:ext cx="6475535" cy="489438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Визуальное представление тензора .</a:t>
            </a:r>
            <a:endParaRPr lang="ru-RU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3</a:t>
            </a:fld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A1C7B66D-3960-4F74-B5EB-96B6763DC7AD}"/>
              </a:ext>
            </a:extLst>
          </p:cNvPr>
          <p:cNvSpPr txBox="1">
            <a:spLocks/>
          </p:cNvSpPr>
          <p:nvPr/>
        </p:nvSpPr>
        <p:spPr>
          <a:xfrm>
            <a:off x="4868918" y="659192"/>
            <a:ext cx="3568768" cy="544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Каждый узел в этой сети-матрица. Каждое ребро- операция произведения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94EC2-7BA8-45B8-8484-7F93C5B7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53148"/>
            <a:ext cx="4318327" cy="1027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E23E0-9764-4D24-B014-45E3C06E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" y="608473"/>
            <a:ext cx="4128574" cy="33578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0DE41-9707-46A9-81A6-160ECE30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828" y="1145806"/>
            <a:ext cx="2824948" cy="2283177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9DF987C4-778F-4538-8ED0-3D43D42F3F2A}"/>
              </a:ext>
            </a:extLst>
          </p:cNvPr>
          <p:cNvSpPr txBox="1">
            <a:spLocks/>
          </p:cNvSpPr>
          <p:nvPr/>
        </p:nvSpPr>
        <p:spPr>
          <a:xfrm>
            <a:off x="221683" y="3794481"/>
            <a:ext cx="3568768" cy="544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Визуализация данных при повышении размерности.</a:t>
            </a:r>
          </a:p>
        </p:txBody>
      </p:sp>
    </p:spTree>
    <p:extLst>
      <p:ext uri="{BB962C8B-B14F-4D97-AF65-F5344CB8AC3E}">
        <p14:creationId xmlns:p14="http://schemas.microsoft.com/office/powerpoint/2010/main" val="30306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Математическая преамбула. Моды.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793737"/>
            <a:ext cx="3390623" cy="4055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Первый срез тензора</a:t>
            </a:r>
            <a:endParaRPr lang="ru-RU" sz="14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Второй срез тензора</a:t>
            </a:r>
            <a:endParaRPr lang="ru-RU" sz="14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Чтение по первой моде</a:t>
            </a:r>
            <a:endParaRPr lang="ru-RU" sz="1400" dirty="0">
              <a:cs typeface="Calibri"/>
            </a:endParaRPr>
          </a:p>
          <a:p>
            <a:pPr marL="0" indent="0" algn="just">
              <a:buNone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Чтение по второй моде</a:t>
            </a:r>
            <a:endParaRPr lang="ru-RU" sz="1400" dirty="0">
              <a:cs typeface="Calibri"/>
            </a:endParaRPr>
          </a:p>
          <a:p>
            <a:pPr marL="0" indent="0" algn="just">
              <a:buNone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b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Чтение по третьей моде</a:t>
            </a:r>
            <a:endParaRPr lang="ru-RU" sz="14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4</a:t>
            </a:fld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9CF8D6A-EC8A-4B84-A3F4-D7F026CA4C9D}"/>
              </a:ext>
            </a:extLst>
          </p:cNvPr>
          <p:cNvSpPr txBox="1">
            <a:spLocks/>
          </p:cNvSpPr>
          <p:nvPr/>
        </p:nvSpPr>
        <p:spPr>
          <a:xfrm>
            <a:off x="5513098" y="2438728"/>
            <a:ext cx="3453558" cy="799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Чтение данных по модам тензора. Выполняется путем считывания элемента определенным образом, чтобы получить матрицу вместо тензора.</a:t>
            </a:r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786D3B-A23A-4EED-B7D0-38D13918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38" y="776980"/>
            <a:ext cx="3810737" cy="1532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2604E-B930-4AFD-A89E-54C767E7A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082" y="676291"/>
            <a:ext cx="1386443" cy="57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81A7B-D235-4744-8A2B-09BAEEC653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9" t="12974"/>
          <a:stretch/>
        </p:blipFill>
        <p:spPr>
          <a:xfrm>
            <a:off x="2675685" y="1487216"/>
            <a:ext cx="1254874" cy="456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666A3-1465-4B4D-8DA0-EB580C8569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08"/>
          <a:stretch/>
        </p:blipFill>
        <p:spPr>
          <a:xfrm>
            <a:off x="2670955" y="2174946"/>
            <a:ext cx="2072531" cy="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B242E5-3B56-447E-A35B-8D8E38FD7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908" y="2968554"/>
            <a:ext cx="1796018" cy="73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5B9711-371B-426B-A7C6-3D9D4DDAE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0955" y="4027250"/>
            <a:ext cx="3085703" cy="4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  Сжатие тензора.</a:t>
            </a:r>
            <a:br>
              <a:rPr lang="en-US" sz="1600" dirty="0"/>
            </a:br>
            <a:endParaRPr lang="ru-RU" sz="1600" dirty="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6299071" cy="38105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Сжатие тензора </a:t>
            </a:r>
            <a:r>
              <a:rPr lang="ru-RU" sz="1600" dirty="0"/>
              <a:t>–</a:t>
            </a:r>
            <a:r>
              <a:rPr lang="ru-RU" sz="1600" dirty="0">
                <a:ea typeface="+mn-lt"/>
                <a:cs typeface="+mn-lt"/>
              </a:rPr>
              <a:t> аналог скалярного произведение. Это естественное обобщение матрично-векторного и матрично-матричного произведения. При умножении тензора на матрицу или вектор нужно выбрать </a:t>
            </a:r>
            <a:r>
              <a:rPr lang="ru-RU" sz="1600" b="1" i="1" dirty="0">
                <a:ea typeface="+mn-lt"/>
                <a:cs typeface="+mn-lt"/>
              </a:rPr>
              <a:t>моду</a:t>
            </a:r>
            <a:r>
              <a:rPr lang="ru-RU" sz="1600" dirty="0">
                <a:ea typeface="+mn-lt"/>
                <a:cs typeface="+mn-lt"/>
              </a:rPr>
              <a:t>, по которой следует выполнить умножение.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Умножение тензора на матрицу. В этом случае мы выполняем операцию, аналогичную умножению матрицы на </a:t>
            </a:r>
            <a:r>
              <a:rPr lang="en-US" sz="1600" b="1" dirty="0">
                <a:ea typeface="+mn-lt"/>
                <a:cs typeface="+mn-lt"/>
              </a:rPr>
              <a:t>n-</a:t>
            </a:r>
            <a:r>
              <a:rPr lang="ru-RU" sz="1600" b="1" dirty="0">
                <a:ea typeface="+mn-lt"/>
                <a:cs typeface="+mn-lt"/>
              </a:rPr>
              <a:t>ую моду.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Умножение тензора на вектор. </a:t>
            </a:r>
            <a:r>
              <a:rPr lang="ru-RU" sz="1600" dirty="0">
                <a:ea typeface="+mn-lt"/>
                <a:cs typeface="+mn-lt"/>
              </a:rPr>
              <a:t>В этом случае мы извлекаем </a:t>
            </a:r>
            <a:r>
              <a:rPr lang="en-US" sz="1600" dirty="0">
                <a:ea typeface="+mn-lt"/>
                <a:cs typeface="+mn-lt"/>
              </a:rPr>
              <a:t>n-</a:t>
            </a:r>
            <a:r>
              <a:rPr lang="ru-RU" sz="1600" dirty="0">
                <a:ea typeface="+mn-lt"/>
                <a:cs typeface="+mn-lt"/>
              </a:rPr>
              <a:t>ую моду, умножая ее на вектор.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5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A6C66D-AE98-4C4D-996D-77EFCEC1D5BD}"/>
              </a:ext>
            </a:extLst>
          </p:cNvPr>
          <p:cNvSpPr txBox="1">
            <a:spLocks/>
          </p:cNvSpPr>
          <p:nvPr/>
        </p:nvSpPr>
        <p:spPr>
          <a:xfrm>
            <a:off x="6633609" y="743269"/>
            <a:ext cx="2170909" cy="274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Сжатие тензора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327F54-B8C5-490C-925D-A89F5A52C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6" r="5051"/>
          <a:stretch/>
        </p:blipFill>
        <p:spPr>
          <a:xfrm>
            <a:off x="6497529" y="965493"/>
            <a:ext cx="2614291" cy="2292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087A8-5C6E-40C8-AB57-B33260CE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" y="3157581"/>
            <a:ext cx="3314721" cy="1137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EBBCA9-6C35-4C59-98C9-DF667F92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403" y="2980477"/>
            <a:ext cx="2490989" cy="1393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7AEFBC-CCAB-406E-B875-DC07703CC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431" y="3277601"/>
            <a:ext cx="2402979" cy="854489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038657E3-DB0B-459F-8E77-344DB208786F}"/>
              </a:ext>
            </a:extLst>
          </p:cNvPr>
          <p:cNvSpPr txBox="1">
            <a:spLocks/>
          </p:cNvSpPr>
          <p:nvPr/>
        </p:nvSpPr>
        <p:spPr>
          <a:xfrm>
            <a:off x="4627937" y="4416597"/>
            <a:ext cx="2170909" cy="274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Разложение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28422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Разложение тензоров. С</a:t>
            </a:r>
            <a:r>
              <a:rPr lang="en-US" sz="1600" dirty="0"/>
              <a:t>P </a:t>
            </a:r>
            <a:r>
              <a:rPr lang="ru-RU" sz="1600" dirty="0"/>
              <a:t>разложение.</a:t>
            </a:r>
            <a:br>
              <a:rPr lang="en-US" sz="1600" dirty="0"/>
            </a:br>
            <a:endParaRPr lang="ru-RU" sz="1600" dirty="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9" y="624156"/>
            <a:ext cx="4565876" cy="38105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Одной</a:t>
            </a:r>
            <a:r>
              <a:rPr lang="ru-RU" sz="1600" b="1" dirty="0">
                <a:ea typeface="+mn-lt"/>
                <a:cs typeface="+mn-lt"/>
              </a:rPr>
              <a:t> </a:t>
            </a:r>
            <a:r>
              <a:rPr lang="ru-RU" sz="1600" dirty="0">
                <a:ea typeface="+mn-lt"/>
                <a:cs typeface="+mn-lt"/>
              </a:rPr>
              <a:t>из самых замечательных особенностей тензоров является то, что они могут быть компактно представлены в разложенном виде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Точно так же, как матрицу можно выразить как сумму произведений </a:t>
            </a:r>
            <a:r>
              <a:rPr lang="ru-RU" sz="1600" b="1" dirty="0">
                <a:ea typeface="+mn-lt"/>
                <a:cs typeface="+mn-lt"/>
              </a:rPr>
              <a:t>двух</a:t>
            </a:r>
            <a:r>
              <a:rPr lang="ru-RU" sz="1600" dirty="0">
                <a:ea typeface="+mn-lt"/>
                <a:cs typeface="+mn-lt"/>
              </a:rPr>
              <a:t> векторов, тензор третьего порядка может быть выражен как сумма произведений </a:t>
            </a:r>
            <a:r>
              <a:rPr lang="ru-RU" sz="1600" b="1" dirty="0">
                <a:ea typeface="+mn-lt"/>
                <a:cs typeface="+mn-lt"/>
              </a:rPr>
              <a:t>трех</a:t>
            </a:r>
            <a:r>
              <a:rPr lang="ru-RU" sz="1600" dirty="0">
                <a:ea typeface="+mn-lt"/>
                <a:cs typeface="+mn-lt"/>
              </a:rPr>
              <a:t> векторов. Число членов в сумме затем называется рангом Крускала тензора.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Разложение CP состоит в том, чтобы разложить тензор в сумму одноранговых тензоров. Можно рассматривать CP разложение как расширение </a:t>
            </a:r>
            <a:r>
              <a:rPr lang="ru-RU" sz="1600" b="1" dirty="0">
                <a:ea typeface="+mn-lt"/>
                <a:cs typeface="+mn-lt"/>
              </a:rPr>
              <a:t>метода </a:t>
            </a:r>
            <a:r>
              <a:rPr lang="en-US" sz="1600" b="1" dirty="0">
                <a:ea typeface="+mn-lt"/>
                <a:cs typeface="+mn-lt"/>
              </a:rPr>
              <a:t>SVD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ru-RU" sz="1600" dirty="0">
                <a:ea typeface="+mn-lt"/>
                <a:cs typeface="+mn-lt"/>
              </a:rPr>
              <a:t>для более высокого порядка.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6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843B65-9E44-43F4-AF3C-553332116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6" t="4325"/>
          <a:stretch/>
        </p:blipFill>
        <p:spPr>
          <a:xfrm>
            <a:off x="4747885" y="820522"/>
            <a:ext cx="4269300" cy="1989320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1A4F0F06-E9DB-4058-9A88-B2258AEFD451}"/>
              </a:ext>
            </a:extLst>
          </p:cNvPr>
          <p:cNvSpPr txBox="1">
            <a:spLocks/>
          </p:cNvSpPr>
          <p:nvPr/>
        </p:nvSpPr>
        <p:spPr>
          <a:xfrm>
            <a:off x="5679442" y="4486204"/>
            <a:ext cx="2067749" cy="274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baseline="30000" dirty="0">
                <a:solidFill>
                  <a:srgbClr val="222222"/>
                </a:solidFill>
                <a:cs typeface="Calibri"/>
              </a:rPr>
              <a:t>CP </a:t>
            </a: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разложение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9E8474-874C-4ED4-A329-53892A35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948" y="3160223"/>
            <a:ext cx="3932675" cy="9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Разложение Такера.</a:t>
            </a:r>
            <a:br>
              <a:rPr lang="en-US" sz="1600" dirty="0"/>
            </a:br>
            <a:endParaRPr lang="ru-RU" sz="1600" dirty="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4466300" cy="41705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Форму Такера можно рассматривать как обобщение формы Крускала. Затем тензор выражается в виде </a:t>
            </a:r>
            <a:r>
              <a:rPr lang="ru-RU" sz="1600" b="1" dirty="0"/>
              <a:t>ядра</a:t>
            </a:r>
            <a:r>
              <a:rPr lang="ru-RU" sz="1600" dirty="0"/>
              <a:t> и набора проекционных матриц для каждой </a:t>
            </a:r>
            <a:r>
              <a:rPr lang="ru-RU" sz="1600" b="1" dirty="0"/>
              <a:t>моды</a:t>
            </a:r>
            <a:r>
              <a:rPr lang="ru-RU" sz="1600" dirty="0"/>
              <a:t>. Тензор Крускала - это тензор Такера с </a:t>
            </a:r>
            <a:r>
              <a:rPr lang="ru-RU" sz="1600" b="1" dirty="0"/>
              <a:t>диагональным ядром</a:t>
            </a:r>
            <a:r>
              <a:rPr lang="ru-RU" sz="1600" dirty="0"/>
              <a:t>.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На практике разложение Такера используется в качестве инструмента моделирования.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Например, он используется для моделирования трехмерных данных с помощью относительно небольшого числа компонентов для каждого из трех мод, и компоненты связаны друг с другом с помощью </a:t>
            </a:r>
            <a:r>
              <a:rPr lang="ru-RU" sz="1600" b="1" dirty="0">
                <a:ea typeface="+mn-lt"/>
                <a:cs typeface="+mn-lt"/>
              </a:rPr>
              <a:t>трехмерного ядра</a:t>
            </a:r>
            <a:r>
              <a:rPr lang="ru-RU" sz="1600" dirty="0">
                <a:ea typeface="+mn-lt"/>
                <a:cs typeface="+mn-lt"/>
              </a:rPr>
              <a:t>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7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A3205D3-EB63-4349-B760-AA382DBC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3" y="840786"/>
            <a:ext cx="4506987" cy="2910061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6582D09A-EA5A-4243-A09A-9E005D2D7C34}"/>
              </a:ext>
            </a:extLst>
          </p:cNvPr>
          <p:cNvSpPr txBox="1">
            <a:spLocks/>
          </p:cNvSpPr>
          <p:nvPr/>
        </p:nvSpPr>
        <p:spPr>
          <a:xfrm>
            <a:off x="4868918" y="870968"/>
            <a:ext cx="1371695" cy="430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baseline="30000" dirty="0">
                <a:solidFill>
                  <a:srgbClr val="222222"/>
                </a:solidFill>
                <a:cs typeface="Calibri"/>
              </a:rPr>
              <a:t>Разложение Такера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C3563-9558-490A-A2FA-8A1A9AF9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037" y="3378824"/>
            <a:ext cx="1564822" cy="1382015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6D3B6524-C421-467F-8E58-F40A9D66C9CA}"/>
              </a:ext>
            </a:extLst>
          </p:cNvPr>
          <p:cNvSpPr txBox="1">
            <a:spLocks/>
          </p:cNvSpPr>
          <p:nvPr/>
        </p:nvSpPr>
        <p:spPr>
          <a:xfrm>
            <a:off x="6249728" y="4167948"/>
            <a:ext cx="2170909" cy="274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Диагональное ядро</a:t>
            </a:r>
          </a:p>
        </p:txBody>
      </p:sp>
    </p:spTree>
    <p:extLst>
      <p:ext uri="{BB962C8B-B14F-4D97-AF65-F5344CB8AC3E}">
        <p14:creationId xmlns:p14="http://schemas.microsoft.com/office/powerpoint/2010/main" val="385834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Различия двух методов разложения.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8810828" cy="38251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Основное отличие - </a:t>
            </a:r>
            <a:r>
              <a:rPr lang="ru-RU" sz="1600" b="1" dirty="0">
                <a:ea typeface="+mn-lt"/>
                <a:cs typeface="+mn-lt"/>
              </a:rPr>
              <a:t>тензор-ядро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Результат разложения Такера формирует </a:t>
            </a:r>
            <a:r>
              <a:rPr lang="ru-RU" sz="1600" b="1" dirty="0">
                <a:ea typeface="+mn-lt"/>
                <a:cs typeface="+mn-lt"/>
              </a:rPr>
              <a:t>тензор-ядро</a:t>
            </a:r>
            <a:r>
              <a:rPr lang="ru-RU" sz="1600" dirty="0">
                <a:ea typeface="+mn-lt"/>
                <a:cs typeface="+mn-lt"/>
              </a:rPr>
              <a:t>, (аналог главных компонент в PCA), для представления основных свойств исходного тензора.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Уникальность разложения </a:t>
            </a:r>
            <a:r>
              <a:rPr lang="ru-RU" sz="1600" b="1" dirty="0">
                <a:ea typeface="+mn-lt"/>
                <a:cs typeface="+mn-lt"/>
              </a:rPr>
              <a:t>не гарантируется</a:t>
            </a:r>
            <a:r>
              <a:rPr lang="ru-RU" sz="1600" dirty="0">
                <a:ea typeface="+mn-lt"/>
                <a:cs typeface="+mn-lt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Разложенение Такера можно рассматривать как многомерную версию PCA, поэтому ее можно использовать для уменьшения размерности данных и извлечения признаков. Например, приближение тензора низкого ранга может выполнять некоторые операции по шумоподавлению.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CP разложение широко используется в обработке сигналов, обработке видео, обработке речи, компьютерном зрении, машинном обучении и других областях.</a:t>
            </a:r>
            <a:endParaRPr lang="ru-RU" sz="16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8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26CB22-643C-4E11-B6E0-CE273D5CA9DC}"/>
              </a:ext>
            </a:extLst>
          </p:cNvPr>
          <p:cNvSpPr txBox="1">
            <a:spLocks/>
          </p:cNvSpPr>
          <p:nvPr/>
        </p:nvSpPr>
        <p:spPr>
          <a:xfrm>
            <a:off x="5338217" y="3548242"/>
            <a:ext cx="2614291" cy="624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Переход от </a:t>
            </a:r>
            <a:r>
              <a:rPr lang="en-US" sz="2000" b="1" baseline="30000" dirty="0">
                <a:solidFill>
                  <a:srgbClr val="222222"/>
                </a:solidFill>
                <a:cs typeface="Calibri"/>
              </a:rPr>
              <a:t>CP </a:t>
            </a: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разложения к разложению Такера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7D05C-831C-480B-9AC8-B822712816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83"/>
          <a:stretch/>
        </p:blipFill>
        <p:spPr>
          <a:xfrm>
            <a:off x="480561" y="3429813"/>
            <a:ext cx="4332554" cy="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13F41D-28A6-4633-81A9-42EA28EE9D8B}"/>
              </a:ext>
            </a:extLst>
          </p:cNvPr>
          <p:cNvSpPr/>
          <p:nvPr/>
        </p:nvSpPr>
        <p:spPr>
          <a:xfrm>
            <a:off x="-8916" y="4307036"/>
            <a:ext cx="3331134" cy="83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>
              <a:solidFill>
                <a:srgbClr val="F5F5F5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4C14-A9A9-4DF8-A554-2BF2DBD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77120"/>
            <a:ext cx="9144000" cy="34426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Определили понятия тензора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Дали обобщение для таких методов как </a:t>
            </a:r>
            <a:r>
              <a:rPr lang="en-US" b="1" dirty="0"/>
              <a:t>SVD </a:t>
            </a:r>
            <a:r>
              <a:rPr lang="ru-RU" b="1" dirty="0"/>
              <a:t>и </a:t>
            </a:r>
            <a:r>
              <a:rPr lang="en-US" b="1" dirty="0"/>
              <a:t>PCA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Рассмотрели два основных разложения </a:t>
            </a:r>
            <a:r>
              <a:rPr lang="en-US" b="1" dirty="0"/>
              <a:t>CP</a:t>
            </a:r>
            <a:r>
              <a:rPr lang="ru-RU" b="1" dirty="0"/>
              <a:t> и Такера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Связали эти понятия между собой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50000"/>
              </a:lnSpc>
            </a:pPr>
            <a:endParaRPr lang="ru-RU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FB74274F-595B-4EB6-A3C3-14B2C9683E07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466921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3089E62E4849049B99449ACB9BB387D" ma:contentTypeVersion="9" ma:contentTypeDescription="Создание документа." ma:contentTypeScope="" ma:versionID="23367d0f9ed7a2d7677163729fc40d75">
  <xsd:schema xmlns:xsd="http://www.w3.org/2001/XMLSchema" xmlns:xs="http://www.w3.org/2001/XMLSchema" xmlns:p="http://schemas.microsoft.com/office/2006/metadata/properties" xmlns:ns3="ff978696-f20d-4c7e-b8de-fa05da287761" xmlns:ns4="19eaa6ad-ec31-471b-832d-8446d40b586e" targetNamespace="http://schemas.microsoft.com/office/2006/metadata/properties" ma:root="true" ma:fieldsID="b41a3d7328c08e5e2c28ce80256ef7f5" ns3:_="" ns4:_="">
    <xsd:import namespace="ff978696-f20d-4c7e-b8de-fa05da287761"/>
    <xsd:import namespace="19eaa6ad-ec31-471b-832d-8446d40b58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8696-f20d-4c7e-b8de-fa05da2877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aa6ad-ec31-471b-832d-8446d40b5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38E2CE-D552-4668-8F45-B00D452CE505}">
  <ds:schemaRefs>
    <ds:schemaRef ds:uri="19eaa6ad-ec31-471b-832d-8446d40b586e"/>
    <ds:schemaRef ds:uri="ff978696-f20d-4c7e-b8de-fa05da287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B5F254-33A0-452F-82EB-A4EB08F9D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D337E-803D-4804-87F5-88828A611DF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9eaa6ad-ec31-471b-832d-8446d40b586e"/>
    <ds:schemaRef ds:uri="ff978696-f20d-4c7e-b8de-fa05da28776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8598</TotalTime>
  <Words>652</Words>
  <Application>Microsoft Office PowerPoint</Application>
  <PresentationFormat>On-screen Show (16:9)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Cover</vt:lpstr>
      <vt:lpstr>1_Cover</vt:lpstr>
      <vt:lpstr>2_Cover</vt:lpstr>
      <vt:lpstr>3_Cover</vt:lpstr>
      <vt:lpstr>Методы машинного обучения для анализа геопространственных данных Лекция 2. Тензора .</vt:lpstr>
      <vt:lpstr>От матриц к n-мерным массивам.</vt:lpstr>
      <vt:lpstr>Визуальное представление тензора .</vt:lpstr>
      <vt:lpstr>Математическая преамбула. Моды. </vt:lpstr>
      <vt:lpstr>Математическая преамбула.  Сжатие тензора. </vt:lpstr>
      <vt:lpstr>Разложение тензоров. СP разложение. </vt:lpstr>
      <vt:lpstr>Разложение Такера. </vt:lpstr>
      <vt:lpstr>Различия двух методов разложения. 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Ilia Revin</cp:lastModifiedBy>
  <cp:revision>799</cp:revision>
  <dcterms:created xsi:type="dcterms:W3CDTF">2014-06-27T12:30:22Z</dcterms:created>
  <dcterms:modified xsi:type="dcterms:W3CDTF">2021-10-04T17:56:31Z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0x01010043089E62E4849049B99449ACB9BB387D</vt:lpwstr>
  </property>
</Properties>
</file>