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3894" y="1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E5275-33A5-48AA-9EE1-38E08383A242}" type="datetimeFigureOut">
              <a:rPr lang="it-IT" smtClean="0"/>
              <a:t>13/07/2022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6BAD1-43F0-43B1-94A6-F315BBC912A5}" type="slidenum">
              <a:rPr lang="it-IT" smtClean="0"/>
              <a:t>‹N›</a:t>
            </a:fld>
            <a:endParaRPr lang="it-IT"/>
          </a:p>
        </p:txBody>
      </p:sp>
    </p:spTree>
    <p:extLst>
      <p:ext uri="{BB962C8B-B14F-4D97-AF65-F5344CB8AC3E}">
        <p14:creationId xmlns:p14="http://schemas.microsoft.com/office/powerpoint/2010/main" val="42345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a:t>
            </a:fld>
            <a:endParaRPr lang="it-IT"/>
          </a:p>
        </p:txBody>
      </p:sp>
    </p:spTree>
    <p:extLst>
      <p:ext uri="{BB962C8B-B14F-4D97-AF65-F5344CB8AC3E}">
        <p14:creationId xmlns:p14="http://schemas.microsoft.com/office/powerpoint/2010/main" val="269550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a grandi linee i due profili utente</a:t>
            </a:r>
          </a:p>
        </p:txBody>
      </p:sp>
      <p:sp>
        <p:nvSpPr>
          <p:cNvPr id="4" name="Segnaposto numero diapositiva 3"/>
          <p:cNvSpPr>
            <a:spLocks noGrp="1"/>
          </p:cNvSpPr>
          <p:nvPr>
            <p:ph type="sldNum" sz="quarter" idx="5"/>
          </p:nvPr>
        </p:nvSpPr>
        <p:spPr/>
        <p:txBody>
          <a:bodyPr/>
          <a:lstStyle/>
          <a:p>
            <a:fld id="{3E16BAD1-43F0-43B1-94A6-F315BBC912A5}" type="slidenum">
              <a:rPr lang="it-IT" smtClean="0"/>
              <a:t>15</a:t>
            </a:fld>
            <a:endParaRPr lang="it-IT"/>
          </a:p>
        </p:txBody>
      </p:sp>
    </p:spTree>
    <p:extLst>
      <p:ext uri="{BB962C8B-B14F-4D97-AF65-F5344CB8AC3E}">
        <p14:creationId xmlns:p14="http://schemas.microsoft.com/office/powerpoint/2010/main" val="1075279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16</a:t>
            </a:fld>
            <a:endParaRPr lang="it-IT"/>
          </a:p>
        </p:txBody>
      </p:sp>
    </p:spTree>
    <p:extLst>
      <p:ext uri="{BB962C8B-B14F-4D97-AF65-F5344CB8AC3E}">
        <p14:creationId xmlns:p14="http://schemas.microsoft.com/office/powerpoint/2010/main" val="3112172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17</a:t>
            </a:fld>
            <a:endParaRPr lang="it-IT"/>
          </a:p>
        </p:txBody>
      </p:sp>
    </p:spTree>
    <p:extLst>
      <p:ext uri="{BB962C8B-B14F-4D97-AF65-F5344CB8AC3E}">
        <p14:creationId xmlns:p14="http://schemas.microsoft.com/office/powerpoint/2010/main" val="177485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18</a:t>
            </a:fld>
            <a:endParaRPr lang="it-IT"/>
          </a:p>
        </p:txBody>
      </p:sp>
    </p:spTree>
    <p:extLst>
      <p:ext uri="{BB962C8B-B14F-4D97-AF65-F5344CB8AC3E}">
        <p14:creationId xmlns:p14="http://schemas.microsoft.com/office/powerpoint/2010/main" val="226779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19</a:t>
            </a:fld>
            <a:endParaRPr lang="it-IT"/>
          </a:p>
        </p:txBody>
      </p:sp>
    </p:spTree>
    <p:extLst>
      <p:ext uri="{BB962C8B-B14F-4D97-AF65-F5344CB8AC3E}">
        <p14:creationId xmlns:p14="http://schemas.microsoft.com/office/powerpoint/2010/main" val="176849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20</a:t>
            </a:fld>
            <a:endParaRPr lang="it-IT"/>
          </a:p>
        </p:txBody>
      </p:sp>
    </p:spTree>
    <p:extLst>
      <p:ext uri="{BB962C8B-B14F-4D97-AF65-F5344CB8AC3E}">
        <p14:creationId xmlns:p14="http://schemas.microsoft.com/office/powerpoint/2010/main" val="256727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21</a:t>
            </a:fld>
            <a:endParaRPr lang="it-IT"/>
          </a:p>
        </p:txBody>
      </p:sp>
    </p:spTree>
    <p:extLst>
      <p:ext uri="{BB962C8B-B14F-4D97-AF65-F5344CB8AC3E}">
        <p14:creationId xmlns:p14="http://schemas.microsoft.com/office/powerpoint/2010/main" val="3539232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22</a:t>
            </a:fld>
            <a:endParaRPr lang="it-IT"/>
          </a:p>
        </p:txBody>
      </p:sp>
    </p:spTree>
    <p:extLst>
      <p:ext uri="{BB962C8B-B14F-4D97-AF65-F5344CB8AC3E}">
        <p14:creationId xmlns:p14="http://schemas.microsoft.com/office/powerpoint/2010/main" val="282187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23</a:t>
            </a:fld>
            <a:endParaRPr lang="it-IT"/>
          </a:p>
        </p:txBody>
      </p:sp>
    </p:spTree>
    <p:extLst>
      <p:ext uri="{BB962C8B-B14F-4D97-AF65-F5344CB8AC3E}">
        <p14:creationId xmlns:p14="http://schemas.microsoft.com/office/powerpoint/2010/main" val="193915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tutti i prototipi sono su Assignments. Sottolineare che sono numerose.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24</a:t>
            </a:fld>
            <a:endParaRPr lang="it-IT"/>
          </a:p>
        </p:txBody>
      </p:sp>
    </p:spTree>
    <p:extLst>
      <p:ext uri="{BB962C8B-B14F-4D97-AF65-F5344CB8AC3E}">
        <p14:creationId xmlns:p14="http://schemas.microsoft.com/office/powerpoint/2010/main" val="218029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Accennare al fatto che il questionario è stato sottomesso ad amici e familiari</a:t>
            </a:r>
          </a:p>
        </p:txBody>
      </p:sp>
      <p:sp>
        <p:nvSpPr>
          <p:cNvPr id="4" name="Segnaposto numero diapositiva 3"/>
          <p:cNvSpPr>
            <a:spLocks noGrp="1"/>
          </p:cNvSpPr>
          <p:nvPr>
            <p:ph type="sldNum" sz="quarter" idx="5"/>
          </p:nvPr>
        </p:nvSpPr>
        <p:spPr/>
        <p:txBody>
          <a:bodyPr/>
          <a:lstStyle/>
          <a:p>
            <a:fld id="{3E16BAD1-43F0-43B1-94A6-F315BBC912A5}" type="slidenum">
              <a:rPr lang="it-IT" smtClean="0"/>
              <a:t>3</a:t>
            </a:fld>
            <a:endParaRPr lang="it-IT"/>
          </a:p>
        </p:txBody>
      </p:sp>
    </p:spTree>
    <p:extLst>
      <p:ext uri="{BB962C8B-B14F-4D97-AF65-F5344CB8AC3E}">
        <p14:creationId xmlns:p14="http://schemas.microsoft.com/office/powerpoint/2010/main" val="1563582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25</a:t>
            </a:fld>
            <a:endParaRPr lang="it-IT"/>
          </a:p>
        </p:txBody>
      </p:sp>
    </p:spTree>
    <p:extLst>
      <p:ext uri="{BB962C8B-B14F-4D97-AF65-F5344CB8AC3E}">
        <p14:creationId xmlns:p14="http://schemas.microsoft.com/office/powerpoint/2010/main" val="320283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verbalmente.</a:t>
            </a:r>
          </a:p>
        </p:txBody>
      </p:sp>
      <p:sp>
        <p:nvSpPr>
          <p:cNvPr id="4" name="Segnaposto numero diapositiva 3"/>
          <p:cNvSpPr>
            <a:spLocks noGrp="1"/>
          </p:cNvSpPr>
          <p:nvPr>
            <p:ph type="sldNum" sz="quarter" idx="5"/>
          </p:nvPr>
        </p:nvSpPr>
        <p:spPr/>
        <p:txBody>
          <a:bodyPr/>
          <a:lstStyle/>
          <a:p>
            <a:fld id="{3E16BAD1-43F0-43B1-94A6-F315BBC912A5}" type="slidenum">
              <a:rPr lang="it-IT" smtClean="0"/>
              <a:t>26</a:t>
            </a:fld>
            <a:endParaRPr lang="it-IT"/>
          </a:p>
        </p:txBody>
      </p:sp>
    </p:spTree>
    <p:extLst>
      <p:ext uri="{BB962C8B-B14F-4D97-AF65-F5344CB8AC3E}">
        <p14:creationId xmlns:p14="http://schemas.microsoft.com/office/powerpoint/2010/main" val="1611924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27</a:t>
            </a:fld>
            <a:endParaRPr lang="it-IT"/>
          </a:p>
        </p:txBody>
      </p:sp>
    </p:spTree>
    <p:extLst>
      <p:ext uri="{BB962C8B-B14F-4D97-AF65-F5344CB8AC3E}">
        <p14:creationId xmlns:p14="http://schemas.microsoft.com/office/powerpoint/2010/main" val="3127662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28</a:t>
            </a:fld>
            <a:endParaRPr lang="it-IT"/>
          </a:p>
        </p:txBody>
      </p:sp>
    </p:spTree>
    <p:extLst>
      <p:ext uri="{BB962C8B-B14F-4D97-AF65-F5344CB8AC3E}">
        <p14:creationId xmlns:p14="http://schemas.microsoft.com/office/powerpoint/2010/main" val="2813778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29</a:t>
            </a:fld>
            <a:endParaRPr lang="it-IT"/>
          </a:p>
        </p:txBody>
      </p:sp>
    </p:spTree>
    <p:extLst>
      <p:ext uri="{BB962C8B-B14F-4D97-AF65-F5344CB8AC3E}">
        <p14:creationId xmlns:p14="http://schemas.microsoft.com/office/powerpoint/2010/main" val="3477260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30</a:t>
            </a:fld>
            <a:endParaRPr lang="it-IT"/>
          </a:p>
        </p:txBody>
      </p:sp>
    </p:spTree>
    <p:extLst>
      <p:ext uri="{BB962C8B-B14F-4D97-AF65-F5344CB8AC3E}">
        <p14:creationId xmlns:p14="http://schemas.microsoft.com/office/powerpoint/2010/main" val="2777233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31</a:t>
            </a:fld>
            <a:endParaRPr lang="it-IT"/>
          </a:p>
        </p:txBody>
      </p:sp>
    </p:spTree>
    <p:extLst>
      <p:ext uri="{BB962C8B-B14F-4D97-AF65-F5344CB8AC3E}">
        <p14:creationId xmlns:p14="http://schemas.microsoft.com/office/powerpoint/2010/main" val="2455240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32</a:t>
            </a:fld>
            <a:endParaRPr lang="it-IT"/>
          </a:p>
        </p:txBody>
      </p:sp>
    </p:spTree>
    <p:extLst>
      <p:ext uri="{BB962C8B-B14F-4D97-AF65-F5344CB8AC3E}">
        <p14:creationId xmlns:p14="http://schemas.microsoft.com/office/powerpoint/2010/main" val="3029947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33</a:t>
            </a:fld>
            <a:endParaRPr lang="it-IT"/>
          </a:p>
        </p:txBody>
      </p:sp>
    </p:spTree>
    <p:extLst>
      <p:ext uri="{BB962C8B-B14F-4D97-AF65-F5344CB8AC3E}">
        <p14:creationId xmlns:p14="http://schemas.microsoft.com/office/powerpoint/2010/main" val="1042972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34</a:t>
            </a:fld>
            <a:endParaRPr lang="it-IT"/>
          </a:p>
        </p:txBody>
      </p:sp>
    </p:spTree>
    <p:extLst>
      <p:ext uri="{BB962C8B-B14F-4D97-AF65-F5344CB8AC3E}">
        <p14:creationId xmlns:p14="http://schemas.microsoft.com/office/powerpoint/2010/main" val="425452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la presente è solo una bozza. I testi dei profili utenti sono molto narrativi e di soddisfacente lunghezza</a:t>
            </a:r>
          </a:p>
        </p:txBody>
      </p:sp>
      <p:sp>
        <p:nvSpPr>
          <p:cNvPr id="4" name="Segnaposto numero diapositiva 3"/>
          <p:cNvSpPr>
            <a:spLocks noGrp="1"/>
          </p:cNvSpPr>
          <p:nvPr>
            <p:ph type="sldNum" sz="quarter" idx="5"/>
          </p:nvPr>
        </p:nvSpPr>
        <p:spPr/>
        <p:txBody>
          <a:bodyPr/>
          <a:lstStyle/>
          <a:p>
            <a:fld id="{3E16BAD1-43F0-43B1-94A6-F315BBC912A5}" type="slidenum">
              <a:rPr lang="it-IT" smtClean="0"/>
              <a:t>8</a:t>
            </a:fld>
            <a:endParaRPr lang="it-IT"/>
          </a:p>
        </p:txBody>
      </p:sp>
    </p:spTree>
    <p:extLst>
      <p:ext uri="{BB962C8B-B14F-4D97-AF65-F5344CB8AC3E}">
        <p14:creationId xmlns:p14="http://schemas.microsoft.com/office/powerpoint/2010/main" val="3125891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35</a:t>
            </a:fld>
            <a:endParaRPr lang="it-IT"/>
          </a:p>
        </p:txBody>
      </p:sp>
    </p:spTree>
    <p:extLst>
      <p:ext uri="{BB962C8B-B14F-4D97-AF65-F5344CB8AC3E}">
        <p14:creationId xmlns:p14="http://schemas.microsoft.com/office/powerpoint/2010/main" val="1682456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36</a:t>
            </a:fld>
            <a:endParaRPr lang="it-IT"/>
          </a:p>
        </p:txBody>
      </p:sp>
    </p:spTree>
    <p:extLst>
      <p:ext uri="{BB962C8B-B14F-4D97-AF65-F5344CB8AC3E}">
        <p14:creationId xmlns:p14="http://schemas.microsoft.com/office/powerpoint/2010/main" val="43975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Aprire manualmente lo screen della homepage</a:t>
            </a:r>
          </a:p>
        </p:txBody>
      </p:sp>
      <p:sp>
        <p:nvSpPr>
          <p:cNvPr id="4" name="Segnaposto numero diapositiva 3"/>
          <p:cNvSpPr>
            <a:spLocks noGrp="1"/>
          </p:cNvSpPr>
          <p:nvPr>
            <p:ph type="sldNum" sz="quarter" idx="5"/>
          </p:nvPr>
        </p:nvSpPr>
        <p:spPr/>
        <p:txBody>
          <a:bodyPr/>
          <a:lstStyle/>
          <a:p>
            <a:fld id="{3E16BAD1-43F0-43B1-94A6-F315BBC912A5}" type="slidenum">
              <a:rPr lang="it-IT" smtClean="0"/>
              <a:t>37</a:t>
            </a:fld>
            <a:endParaRPr lang="it-IT"/>
          </a:p>
        </p:txBody>
      </p:sp>
    </p:spTree>
    <p:extLst>
      <p:ext uri="{BB962C8B-B14F-4D97-AF65-F5344CB8AC3E}">
        <p14:creationId xmlns:p14="http://schemas.microsoft.com/office/powerpoint/2010/main" val="2972130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verbalmente e sottolineare che questo è solo uno spezzone e che il cognitive </a:t>
            </a:r>
            <a:r>
              <a:rPr lang="it-IT" dirty="0" err="1"/>
              <a:t>walkthrough</a:t>
            </a:r>
            <a:r>
              <a:rPr lang="it-IT" dirty="0"/>
              <a:t> è più di 10 pagine. Ed è stato fatto per ogni task.</a:t>
            </a:r>
          </a:p>
        </p:txBody>
      </p:sp>
      <p:sp>
        <p:nvSpPr>
          <p:cNvPr id="4" name="Segnaposto numero diapositiva 3"/>
          <p:cNvSpPr>
            <a:spLocks noGrp="1"/>
          </p:cNvSpPr>
          <p:nvPr>
            <p:ph type="sldNum" sz="quarter" idx="5"/>
          </p:nvPr>
        </p:nvSpPr>
        <p:spPr/>
        <p:txBody>
          <a:bodyPr/>
          <a:lstStyle/>
          <a:p>
            <a:fld id="{3E16BAD1-43F0-43B1-94A6-F315BBC912A5}" type="slidenum">
              <a:rPr lang="it-IT" smtClean="0"/>
              <a:t>38</a:t>
            </a:fld>
            <a:endParaRPr lang="it-IT"/>
          </a:p>
        </p:txBody>
      </p:sp>
    </p:spTree>
    <p:extLst>
      <p:ext uri="{BB962C8B-B14F-4D97-AF65-F5344CB8AC3E}">
        <p14:creationId xmlns:p14="http://schemas.microsoft.com/office/powerpoint/2010/main" val="3621335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Parlare a grandi linee di quanto svolto nell’</a:t>
            </a:r>
            <a:r>
              <a:rPr lang="it-IT" dirty="0" err="1"/>
              <a:t>assignment</a:t>
            </a:r>
            <a:r>
              <a:rPr lang="it-IT" dirty="0"/>
              <a:t> 4. Dire che l’implementazione è su GitHub ed è stata fatta in HTML/CSS.</a:t>
            </a:r>
          </a:p>
        </p:txBody>
      </p:sp>
      <p:sp>
        <p:nvSpPr>
          <p:cNvPr id="4" name="Segnaposto numero diapositiva 3"/>
          <p:cNvSpPr>
            <a:spLocks noGrp="1"/>
          </p:cNvSpPr>
          <p:nvPr>
            <p:ph type="sldNum" sz="quarter" idx="5"/>
          </p:nvPr>
        </p:nvSpPr>
        <p:spPr/>
        <p:txBody>
          <a:bodyPr/>
          <a:lstStyle/>
          <a:p>
            <a:fld id="{3E16BAD1-43F0-43B1-94A6-F315BBC912A5}" type="slidenum">
              <a:rPr lang="it-IT" smtClean="0"/>
              <a:t>39</a:t>
            </a:fld>
            <a:endParaRPr lang="it-IT"/>
          </a:p>
        </p:txBody>
      </p:sp>
    </p:spTree>
    <p:extLst>
      <p:ext uri="{BB962C8B-B14F-4D97-AF65-F5344CB8AC3E}">
        <p14:creationId xmlns:p14="http://schemas.microsoft.com/office/powerpoint/2010/main" val="4121663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Parlare a grandi linee di quanto svolto nell’</a:t>
            </a:r>
            <a:r>
              <a:rPr lang="it-IT" dirty="0" err="1"/>
              <a:t>assignment</a:t>
            </a:r>
            <a:r>
              <a:rPr lang="it-IT" dirty="0"/>
              <a:t> 4. Dire che l’implementazione è su GitHub ed è stata fatta in HTML/CSS.</a:t>
            </a:r>
          </a:p>
        </p:txBody>
      </p:sp>
      <p:sp>
        <p:nvSpPr>
          <p:cNvPr id="4" name="Segnaposto numero diapositiva 3"/>
          <p:cNvSpPr>
            <a:spLocks noGrp="1"/>
          </p:cNvSpPr>
          <p:nvPr>
            <p:ph type="sldNum" sz="quarter" idx="5"/>
          </p:nvPr>
        </p:nvSpPr>
        <p:spPr/>
        <p:txBody>
          <a:bodyPr/>
          <a:lstStyle/>
          <a:p>
            <a:fld id="{3E16BAD1-43F0-43B1-94A6-F315BBC912A5}" type="slidenum">
              <a:rPr lang="it-IT" smtClean="0"/>
              <a:t>40</a:t>
            </a:fld>
            <a:endParaRPr lang="it-IT"/>
          </a:p>
        </p:txBody>
      </p:sp>
    </p:spTree>
    <p:extLst>
      <p:ext uri="{BB962C8B-B14F-4D97-AF65-F5344CB8AC3E}">
        <p14:creationId xmlns:p14="http://schemas.microsoft.com/office/powerpoint/2010/main" val="234277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9</a:t>
            </a:fld>
            <a:endParaRPr lang="it-IT"/>
          </a:p>
        </p:txBody>
      </p:sp>
    </p:spTree>
    <p:extLst>
      <p:ext uri="{BB962C8B-B14F-4D97-AF65-F5344CB8AC3E}">
        <p14:creationId xmlns:p14="http://schemas.microsoft.com/office/powerpoint/2010/main" val="337757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10</a:t>
            </a:fld>
            <a:endParaRPr lang="it-IT"/>
          </a:p>
        </p:txBody>
      </p:sp>
    </p:spTree>
    <p:extLst>
      <p:ext uri="{BB962C8B-B14F-4D97-AF65-F5344CB8AC3E}">
        <p14:creationId xmlns:p14="http://schemas.microsoft.com/office/powerpoint/2010/main" val="348952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E16BAD1-43F0-43B1-94A6-F315BBC912A5}" type="slidenum">
              <a:rPr lang="it-IT" smtClean="0"/>
              <a:t>11</a:t>
            </a:fld>
            <a:endParaRPr lang="it-IT"/>
          </a:p>
        </p:txBody>
      </p:sp>
    </p:spTree>
    <p:extLst>
      <p:ext uri="{BB962C8B-B14F-4D97-AF65-F5344CB8AC3E}">
        <p14:creationId xmlns:p14="http://schemas.microsoft.com/office/powerpoint/2010/main" val="372527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sono stati stilati vari scenari, corposi ed esaurienti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12</a:t>
            </a:fld>
            <a:endParaRPr lang="it-IT"/>
          </a:p>
        </p:txBody>
      </p:sp>
    </p:spTree>
    <p:extLst>
      <p:ext uri="{BB962C8B-B14F-4D97-AF65-F5344CB8AC3E}">
        <p14:creationId xmlns:p14="http://schemas.microsoft.com/office/powerpoint/2010/main" val="809914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sono stati stilati vari scenari, corposi ed esaurienti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13</a:t>
            </a:fld>
            <a:endParaRPr lang="it-IT"/>
          </a:p>
        </p:txBody>
      </p:sp>
    </p:spTree>
    <p:extLst>
      <p:ext uri="{BB962C8B-B14F-4D97-AF65-F5344CB8AC3E}">
        <p14:creationId xmlns:p14="http://schemas.microsoft.com/office/powerpoint/2010/main" val="250529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che negli assignments, per ogni analisi comparativa è presente una descrizione del sito comparato e di cosa si può discernere per quelli che sono i nostri obiettivi</a:t>
            </a:r>
          </a:p>
        </p:txBody>
      </p:sp>
      <p:sp>
        <p:nvSpPr>
          <p:cNvPr id="4" name="Segnaposto numero diapositiva 3"/>
          <p:cNvSpPr>
            <a:spLocks noGrp="1"/>
          </p:cNvSpPr>
          <p:nvPr>
            <p:ph type="sldNum" sz="quarter" idx="5"/>
          </p:nvPr>
        </p:nvSpPr>
        <p:spPr/>
        <p:txBody>
          <a:bodyPr/>
          <a:lstStyle/>
          <a:p>
            <a:fld id="{3E16BAD1-43F0-43B1-94A6-F315BBC912A5}" type="slidenum">
              <a:rPr lang="it-IT" smtClean="0"/>
              <a:t>14</a:t>
            </a:fld>
            <a:endParaRPr lang="it-IT"/>
          </a:p>
        </p:txBody>
      </p:sp>
    </p:spTree>
    <p:extLst>
      <p:ext uri="{BB962C8B-B14F-4D97-AF65-F5344CB8AC3E}">
        <p14:creationId xmlns:p14="http://schemas.microsoft.com/office/powerpoint/2010/main" val="384362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FCDFB-F946-4D70-F637-ED3D5AF854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859BBE-AF2F-1AA0-ECBA-F570F2C812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D958B4D-72F4-0EAA-F02B-EBC1DA747404}"/>
              </a:ext>
            </a:extLst>
          </p:cNvPr>
          <p:cNvSpPr>
            <a:spLocks noGrp="1"/>
          </p:cNvSpPr>
          <p:nvPr>
            <p:ph type="dt" sz="half" idx="10"/>
          </p:nvPr>
        </p:nvSpPr>
        <p:spPr/>
        <p:txBody>
          <a:bodyPr/>
          <a:lstStyle/>
          <a:p>
            <a:fld id="{FEC8B477-8A51-40C7-A507-5EEEFFED324B}" type="datetime1">
              <a:rPr lang="it-IT" smtClean="0"/>
              <a:t>13/07/2022</a:t>
            </a:fld>
            <a:endParaRPr lang="it-IT"/>
          </a:p>
        </p:txBody>
      </p:sp>
      <p:sp>
        <p:nvSpPr>
          <p:cNvPr id="5" name="Segnaposto piè di pagina 4">
            <a:extLst>
              <a:ext uri="{FF2B5EF4-FFF2-40B4-BE49-F238E27FC236}">
                <a16:creationId xmlns:a16="http://schemas.microsoft.com/office/drawing/2014/main" id="{DA46F52B-EF4A-D14F-9BF7-41860F0C4F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46F7FC-6B7A-0CC2-832F-DF06BC74C454}"/>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06464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8DB24-86A5-34F2-78A5-314FE5C1896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E4C10C4-D918-A2F1-EC74-FCB710D7BF8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85F5B6-629F-0344-73DB-ACF515910A25}"/>
              </a:ext>
            </a:extLst>
          </p:cNvPr>
          <p:cNvSpPr>
            <a:spLocks noGrp="1"/>
          </p:cNvSpPr>
          <p:nvPr>
            <p:ph type="dt" sz="half" idx="10"/>
          </p:nvPr>
        </p:nvSpPr>
        <p:spPr/>
        <p:txBody>
          <a:bodyPr/>
          <a:lstStyle/>
          <a:p>
            <a:fld id="{4EE1D305-F8FB-47D7-8167-8671C653D72B}" type="datetime1">
              <a:rPr lang="it-IT" smtClean="0"/>
              <a:t>13/07/2022</a:t>
            </a:fld>
            <a:endParaRPr lang="it-IT"/>
          </a:p>
        </p:txBody>
      </p:sp>
      <p:sp>
        <p:nvSpPr>
          <p:cNvPr id="5" name="Segnaposto piè di pagina 4">
            <a:extLst>
              <a:ext uri="{FF2B5EF4-FFF2-40B4-BE49-F238E27FC236}">
                <a16:creationId xmlns:a16="http://schemas.microsoft.com/office/drawing/2014/main" id="{6086E3F0-1C3C-B5A4-E26E-6900B93620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66D76B-0F88-6401-56F2-D72FCA9D67B4}"/>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3307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F28F45A-3D70-0469-E055-DD444F54E68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3BFE02-A0DE-F095-FC0D-DC30526470D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350AA49-E2CE-84D6-D234-1BD4CA1682CC}"/>
              </a:ext>
            </a:extLst>
          </p:cNvPr>
          <p:cNvSpPr>
            <a:spLocks noGrp="1"/>
          </p:cNvSpPr>
          <p:nvPr>
            <p:ph type="dt" sz="half" idx="10"/>
          </p:nvPr>
        </p:nvSpPr>
        <p:spPr/>
        <p:txBody>
          <a:bodyPr/>
          <a:lstStyle/>
          <a:p>
            <a:fld id="{60B3684C-E05C-4410-9DF2-919C923303A7}" type="datetime1">
              <a:rPr lang="it-IT" smtClean="0"/>
              <a:t>13/07/2022</a:t>
            </a:fld>
            <a:endParaRPr lang="it-IT"/>
          </a:p>
        </p:txBody>
      </p:sp>
      <p:sp>
        <p:nvSpPr>
          <p:cNvPr id="5" name="Segnaposto piè di pagina 4">
            <a:extLst>
              <a:ext uri="{FF2B5EF4-FFF2-40B4-BE49-F238E27FC236}">
                <a16:creationId xmlns:a16="http://schemas.microsoft.com/office/drawing/2014/main" id="{4452E60A-A71A-1DEE-EBD6-682A61F3A4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51AF35E-6C86-69A1-0972-A35C26A9E897}"/>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43123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6DEEF-C5CC-C217-BC17-35B1AAE1C6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AA3FF5-E710-8D08-FBFF-3BB60A4092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F7AF28-2A37-ABE8-6F81-69B3F45D6848}"/>
              </a:ext>
            </a:extLst>
          </p:cNvPr>
          <p:cNvSpPr>
            <a:spLocks noGrp="1"/>
          </p:cNvSpPr>
          <p:nvPr>
            <p:ph type="dt" sz="half" idx="10"/>
          </p:nvPr>
        </p:nvSpPr>
        <p:spPr/>
        <p:txBody>
          <a:bodyPr/>
          <a:lstStyle/>
          <a:p>
            <a:fld id="{5DAAD006-FAF9-488E-9114-4EF3BA2F5D94}" type="datetime1">
              <a:rPr lang="it-IT" smtClean="0"/>
              <a:t>13/07/2022</a:t>
            </a:fld>
            <a:endParaRPr lang="it-IT"/>
          </a:p>
        </p:txBody>
      </p:sp>
      <p:sp>
        <p:nvSpPr>
          <p:cNvPr id="5" name="Segnaposto piè di pagina 4">
            <a:extLst>
              <a:ext uri="{FF2B5EF4-FFF2-40B4-BE49-F238E27FC236}">
                <a16:creationId xmlns:a16="http://schemas.microsoft.com/office/drawing/2014/main" id="{DCA1C08F-BBAA-75CD-8C8E-0D127F6418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E20E40-7ADC-D763-8458-703065B88173}"/>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4495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267C6-EE80-A79B-1294-15DEA265BAA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2068974-21C8-7E8F-F3E9-D8DA0AA56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CA9DE2E-3BB1-359A-9D64-5B630F389D22}"/>
              </a:ext>
            </a:extLst>
          </p:cNvPr>
          <p:cNvSpPr>
            <a:spLocks noGrp="1"/>
          </p:cNvSpPr>
          <p:nvPr>
            <p:ph type="dt" sz="half" idx="10"/>
          </p:nvPr>
        </p:nvSpPr>
        <p:spPr/>
        <p:txBody>
          <a:bodyPr/>
          <a:lstStyle/>
          <a:p>
            <a:fld id="{F7352839-AEB5-4E5B-991B-8F1107C211CA}" type="datetime1">
              <a:rPr lang="it-IT" smtClean="0"/>
              <a:t>13/07/2022</a:t>
            </a:fld>
            <a:endParaRPr lang="it-IT"/>
          </a:p>
        </p:txBody>
      </p:sp>
      <p:sp>
        <p:nvSpPr>
          <p:cNvPr id="5" name="Segnaposto piè di pagina 4">
            <a:extLst>
              <a:ext uri="{FF2B5EF4-FFF2-40B4-BE49-F238E27FC236}">
                <a16:creationId xmlns:a16="http://schemas.microsoft.com/office/drawing/2014/main" id="{BE85266F-859C-2135-B2E0-253CAF549C1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A15FE-7FBF-69D7-41AC-6C101646D5E8}"/>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5079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6F95E-0BD3-38DC-64EC-34BCDE0630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AE3311B-00B8-8473-4E7C-AE6CB59FA1E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D9533F8-4FD7-F3D6-588C-C4F7D410349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FEEF239-232D-CD05-8169-6D21E6C2FD0A}"/>
              </a:ext>
            </a:extLst>
          </p:cNvPr>
          <p:cNvSpPr>
            <a:spLocks noGrp="1"/>
          </p:cNvSpPr>
          <p:nvPr>
            <p:ph type="dt" sz="half" idx="10"/>
          </p:nvPr>
        </p:nvSpPr>
        <p:spPr/>
        <p:txBody>
          <a:bodyPr/>
          <a:lstStyle/>
          <a:p>
            <a:fld id="{F09F4DC0-B37C-4260-9BFC-71BA2C9F52C9}" type="datetime1">
              <a:rPr lang="it-IT" smtClean="0"/>
              <a:t>13/07/2022</a:t>
            </a:fld>
            <a:endParaRPr lang="it-IT"/>
          </a:p>
        </p:txBody>
      </p:sp>
      <p:sp>
        <p:nvSpPr>
          <p:cNvPr id="6" name="Segnaposto piè di pagina 5">
            <a:extLst>
              <a:ext uri="{FF2B5EF4-FFF2-40B4-BE49-F238E27FC236}">
                <a16:creationId xmlns:a16="http://schemas.microsoft.com/office/drawing/2014/main" id="{956BECFF-AE6E-894B-87DB-943411B5550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27A11C1-7242-C1C8-04C2-A2933BA72ECE}"/>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79975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A1AFF1-8046-B138-AB21-E90131B149F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46BC10-A0E5-C3BC-9B05-996499B5B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EA7A869-B40F-FF9A-EE86-87A330F3BD2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DF4656F-6C1D-5287-5EAE-19144C76B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37DE460-DCD4-BF3A-F33B-D19D5539935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25E2CF5-AF4E-8575-30FB-AF5544FAD7AD}"/>
              </a:ext>
            </a:extLst>
          </p:cNvPr>
          <p:cNvSpPr>
            <a:spLocks noGrp="1"/>
          </p:cNvSpPr>
          <p:nvPr>
            <p:ph type="dt" sz="half" idx="10"/>
          </p:nvPr>
        </p:nvSpPr>
        <p:spPr/>
        <p:txBody>
          <a:bodyPr/>
          <a:lstStyle/>
          <a:p>
            <a:fld id="{AE45C72E-E087-404D-A58C-1A1733E7C072}" type="datetime1">
              <a:rPr lang="it-IT" smtClean="0"/>
              <a:t>13/07/2022</a:t>
            </a:fld>
            <a:endParaRPr lang="it-IT"/>
          </a:p>
        </p:txBody>
      </p:sp>
      <p:sp>
        <p:nvSpPr>
          <p:cNvPr id="8" name="Segnaposto piè di pagina 7">
            <a:extLst>
              <a:ext uri="{FF2B5EF4-FFF2-40B4-BE49-F238E27FC236}">
                <a16:creationId xmlns:a16="http://schemas.microsoft.com/office/drawing/2014/main" id="{0B63B213-BA33-A3C2-9F36-6175FDC912F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00D9F94-6952-367E-54DD-C5B5FF25EF16}"/>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81170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0A97D-F39A-C346-2D93-0B061027177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867719D-FF79-E31B-CD00-A8C66EFAF2FA}"/>
              </a:ext>
            </a:extLst>
          </p:cNvPr>
          <p:cNvSpPr>
            <a:spLocks noGrp="1"/>
          </p:cNvSpPr>
          <p:nvPr>
            <p:ph type="dt" sz="half" idx="10"/>
          </p:nvPr>
        </p:nvSpPr>
        <p:spPr/>
        <p:txBody>
          <a:bodyPr/>
          <a:lstStyle/>
          <a:p>
            <a:fld id="{355FFB4E-3D61-461C-9DC2-4EB29F860F48}" type="datetime1">
              <a:rPr lang="it-IT" smtClean="0"/>
              <a:t>13/07/2022</a:t>
            </a:fld>
            <a:endParaRPr lang="it-IT"/>
          </a:p>
        </p:txBody>
      </p:sp>
      <p:sp>
        <p:nvSpPr>
          <p:cNvPr id="4" name="Segnaposto piè di pagina 3">
            <a:extLst>
              <a:ext uri="{FF2B5EF4-FFF2-40B4-BE49-F238E27FC236}">
                <a16:creationId xmlns:a16="http://schemas.microsoft.com/office/drawing/2014/main" id="{5DA46BA2-C476-5CB0-37F6-16ED3252D26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B77C378-BDCF-917E-ED00-D5DA895DF1B8}"/>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15989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FFD34A-FE3C-7F58-148B-CD0973A21215}"/>
              </a:ext>
            </a:extLst>
          </p:cNvPr>
          <p:cNvSpPr>
            <a:spLocks noGrp="1"/>
          </p:cNvSpPr>
          <p:nvPr>
            <p:ph type="dt" sz="half" idx="10"/>
          </p:nvPr>
        </p:nvSpPr>
        <p:spPr/>
        <p:txBody>
          <a:bodyPr/>
          <a:lstStyle/>
          <a:p>
            <a:fld id="{63C41B7A-A997-44A4-83D6-440247118224}" type="datetime1">
              <a:rPr lang="it-IT" smtClean="0"/>
              <a:t>13/07/2022</a:t>
            </a:fld>
            <a:endParaRPr lang="it-IT"/>
          </a:p>
        </p:txBody>
      </p:sp>
      <p:sp>
        <p:nvSpPr>
          <p:cNvPr id="3" name="Segnaposto piè di pagina 2">
            <a:extLst>
              <a:ext uri="{FF2B5EF4-FFF2-40B4-BE49-F238E27FC236}">
                <a16:creationId xmlns:a16="http://schemas.microsoft.com/office/drawing/2014/main" id="{2207914B-3F70-715E-4FDC-BFAD847670A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0917918-4ED3-CEE8-D099-71B0907D9BFD}"/>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290921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5059F3-C8D0-D194-C9DF-63D52EFF829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29F125-9148-A339-D859-19651BCAA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10F7108-217D-17A1-40E8-7D0C796EC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ADDEC4-5F0E-AE0C-577D-34E055A9BE73}"/>
              </a:ext>
            </a:extLst>
          </p:cNvPr>
          <p:cNvSpPr>
            <a:spLocks noGrp="1"/>
          </p:cNvSpPr>
          <p:nvPr>
            <p:ph type="dt" sz="half" idx="10"/>
          </p:nvPr>
        </p:nvSpPr>
        <p:spPr/>
        <p:txBody>
          <a:bodyPr/>
          <a:lstStyle/>
          <a:p>
            <a:fld id="{577B4FF3-D776-4974-88D4-3DE5C1F57D70}" type="datetime1">
              <a:rPr lang="it-IT" smtClean="0"/>
              <a:t>13/07/2022</a:t>
            </a:fld>
            <a:endParaRPr lang="it-IT"/>
          </a:p>
        </p:txBody>
      </p:sp>
      <p:sp>
        <p:nvSpPr>
          <p:cNvPr id="6" name="Segnaposto piè di pagina 5">
            <a:extLst>
              <a:ext uri="{FF2B5EF4-FFF2-40B4-BE49-F238E27FC236}">
                <a16:creationId xmlns:a16="http://schemas.microsoft.com/office/drawing/2014/main" id="{41243F55-1FDD-734A-16DE-ADA2B014E0C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27A758D-F2B7-DD05-433F-05D1F607731E}"/>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198642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F05ED-DF71-CDDB-E939-76E06160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84F2B87-063D-F694-24B4-32AB58860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0337977-F2A1-D96E-25E9-7D545E1F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CDEFEAD-2374-2833-5C34-1D66D6AD355F}"/>
              </a:ext>
            </a:extLst>
          </p:cNvPr>
          <p:cNvSpPr>
            <a:spLocks noGrp="1"/>
          </p:cNvSpPr>
          <p:nvPr>
            <p:ph type="dt" sz="half" idx="10"/>
          </p:nvPr>
        </p:nvSpPr>
        <p:spPr/>
        <p:txBody>
          <a:bodyPr/>
          <a:lstStyle/>
          <a:p>
            <a:fld id="{231E61ED-FA43-475A-BB64-58BE186B4EBD}" type="datetime1">
              <a:rPr lang="it-IT" smtClean="0"/>
              <a:t>13/07/2022</a:t>
            </a:fld>
            <a:endParaRPr lang="it-IT"/>
          </a:p>
        </p:txBody>
      </p:sp>
      <p:sp>
        <p:nvSpPr>
          <p:cNvPr id="6" name="Segnaposto piè di pagina 5">
            <a:extLst>
              <a:ext uri="{FF2B5EF4-FFF2-40B4-BE49-F238E27FC236}">
                <a16:creationId xmlns:a16="http://schemas.microsoft.com/office/drawing/2014/main" id="{40A022F0-ADE1-21C4-853A-E63DE1EC9DF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0BD5C3A-15AF-6ABD-6AD9-7C5B1C2A9C8C}"/>
              </a:ext>
            </a:extLst>
          </p:cNvPr>
          <p:cNvSpPr>
            <a:spLocks noGrp="1"/>
          </p:cNvSpPr>
          <p:nvPr>
            <p:ph type="sldNum" sz="quarter" idx="12"/>
          </p:nvPr>
        </p:nvSpPr>
        <p:spPr/>
        <p:txBody>
          <a:bodyPr/>
          <a:lstStyle/>
          <a:p>
            <a:fld id="{F4398CFE-663B-48BF-8FDE-A300876CFBDF}" type="slidenum">
              <a:rPr lang="it-IT" smtClean="0"/>
              <a:t>‹N›</a:t>
            </a:fld>
            <a:endParaRPr lang="it-IT"/>
          </a:p>
        </p:txBody>
      </p:sp>
    </p:spTree>
    <p:extLst>
      <p:ext uri="{BB962C8B-B14F-4D97-AF65-F5344CB8AC3E}">
        <p14:creationId xmlns:p14="http://schemas.microsoft.com/office/powerpoint/2010/main" val="7143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514B20E-DC1B-A0AA-A63F-9F37D13C1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2E78889-93F3-032F-6CB4-D075725F9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94E5DF-499B-42DD-9318-D49686C15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2DC17-DD2F-471E-970F-6558B4E4A316}" type="datetime1">
              <a:rPr lang="it-IT" smtClean="0"/>
              <a:t>13/07/2022</a:t>
            </a:fld>
            <a:endParaRPr lang="it-IT"/>
          </a:p>
        </p:txBody>
      </p:sp>
      <p:sp>
        <p:nvSpPr>
          <p:cNvPr id="5" name="Segnaposto piè di pagina 4">
            <a:extLst>
              <a:ext uri="{FF2B5EF4-FFF2-40B4-BE49-F238E27FC236}">
                <a16:creationId xmlns:a16="http://schemas.microsoft.com/office/drawing/2014/main" id="{5AB0D260-318B-929E-422A-B14CCDC63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363E28D-0D74-26A2-9D7D-8585FD160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98CFE-663B-48BF-8FDE-A300876CFBDF}" type="slidenum">
              <a:rPr lang="it-IT" smtClean="0"/>
              <a:t>‹N›</a:t>
            </a:fld>
            <a:endParaRPr lang="it-IT"/>
          </a:p>
        </p:txBody>
      </p:sp>
    </p:spTree>
    <p:extLst>
      <p:ext uri="{BB962C8B-B14F-4D97-AF65-F5344CB8AC3E}">
        <p14:creationId xmlns:p14="http://schemas.microsoft.com/office/powerpoint/2010/main" val="406564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0558C8C-8465-478A-5C7D-1370DFF4F863}"/>
              </a:ext>
            </a:extLst>
          </p:cNvPr>
          <p:cNvSpPr txBox="1"/>
          <p:nvPr/>
        </p:nvSpPr>
        <p:spPr>
          <a:xfrm>
            <a:off x="1850821" y="3563140"/>
            <a:ext cx="4826524" cy="2503249"/>
          </a:xfrm>
          <a:prstGeom prst="rect">
            <a:avLst/>
          </a:prstGeom>
          <a:noFill/>
        </p:spPr>
        <p:txBody>
          <a:bodyPr wrap="square" rtlCol="0">
            <a:spAutoFit/>
          </a:bodyPr>
          <a:lstStyle/>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Antonio Gravino</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Carmine Napolitano</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Carmine Fabbri</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Dario Trinchese</a:t>
            </a:r>
          </a:p>
          <a:p>
            <a:pPr>
              <a:spcAft>
                <a:spcPts val="2000"/>
              </a:spcAft>
            </a:pPr>
            <a:r>
              <a:rPr lang="it-IT" sz="1400" dirty="0">
                <a:solidFill>
                  <a:schemeClr val="bg1"/>
                </a:solidFill>
                <a:latin typeface="Font Awesome 5 Free Solid" panose="02000503000000000000" pitchFamily="50" charset="0"/>
              </a:rPr>
              <a:t></a:t>
            </a:r>
            <a:r>
              <a:rPr lang="it-IT" dirty="0">
                <a:solidFill>
                  <a:schemeClr val="bg1"/>
                </a:solidFill>
              </a:rPr>
              <a:t>  Raffaele Zheng</a:t>
            </a:r>
            <a:endParaRPr lang="en-US" dirty="0">
              <a:solidFill>
                <a:schemeClr val="bg1"/>
              </a:solidFill>
            </a:endParaRPr>
          </a:p>
        </p:txBody>
      </p:sp>
      <p:sp>
        <p:nvSpPr>
          <p:cNvPr id="5" name="CasellaDiTesto 4">
            <a:extLst>
              <a:ext uri="{FF2B5EF4-FFF2-40B4-BE49-F238E27FC236}">
                <a16:creationId xmlns:a16="http://schemas.microsoft.com/office/drawing/2014/main" id="{173DBED1-F154-C76B-C1AC-970C238573D0}"/>
              </a:ext>
            </a:extLst>
          </p:cNvPr>
          <p:cNvSpPr txBox="1"/>
          <p:nvPr/>
        </p:nvSpPr>
        <p:spPr>
          <a:xfrm>
            <a:off x="2126626" y="3097062"/>
            <a:ext cx="2419927" cy="461665"/>
          </a:xfrm>
          <a:prstGeom prst="rect">
            <a:avLst/>
          </a:prstGeom>
          <a:noFill/>
        </p:spPr>
        <p:txBody>
          <a:bodyPr wrap="square" rtlCol="0">
            <a:spAutoFit/>
          </a:bodyPr>
          <a:lstStyle/>
          <a:p>
            <a:r>
              <a:rPr lang="it-IT" sz="2400" dirty="0">
                <a:solidFill>
                  <a:schemeClr val="bg1"/>
                </a:solidFill>
              </a:rPr>
              <a:t>Autori</a:t>
            </a:r>
            <a:endParaRPr lang="en-US" sz="2400" dirty="0">
              <a:solidFill>
                <a:schemeClr val="bg1"/>
              </a:solidFill>
            </a:endParaRPr>
          </a:p>
        </p:txBody>
      </p:sp>
      <p:sp>
        <p:nvSpPr>
          <p:cNvPr id="6" name="CasellaDiTesto 5">
            <a:extLst>
              <a:ext uri="{FF2B5EF4-FFF2-40B4-BE49-F238E27FC236}">
                <a16:creationId xmlns:a16="http://schemas.microsoft.com/office/drawing/2014/main" id="{1105420A-D700-9DB1-3FAB-FA68E1097D97}"/>
              </a:ext>
            </a:extLst>
          </p:cNvPr>
          <p:cNvSpPr txBox="1"/>
          <p:nvPr/>
        </p:nvSpPr>
        <p:spPr>
          <a:xfrm>
            <a:off x="2126626" y="3818797"/>
            <a:ext cx="3048000" cy="261610"/>
          </a:xfrm>
          <a:prstGeom prst="rect">
            <a:avLst/>
          </a:prstGeom>
          <a:noFill/>
        </p:spPr>
        <p:txBody>
          <a:bodyPr wrap="square" rtlCol="0">
            <a:spAutoFit/>
          </a:bodyPr>
          <a:lstStyle/>
          <a:p>
            <a:r>
              <a:rPr lang="it-IT" sz="1100" dirty="0">
                <a:solidFill>
                  <a:schemeClr val="bg1">
                    <a:lumMod val="50000"/>
                  </a:schemeClr>
                </a:solidFill>
              </a:rPr>
              <a:t>05121 07161</a:t>
            </a:r>
            <a:endParaRPr lang="en-US" sz="1100" dirty="0">
              <a:solidFill>
                <a:schemeClr val="bg1">
                  <a:lumMod val="50000"/>
                </a:schemeClr>
              </a:solidFill>
            </a:endParaRPr>
          </a:p>
        </p:txBody>
      </p:sp>
      <p:sp>
        <p:nvSpPr>
          <p:cNvPr id="7" name="CasellaDiTesto 6">
            <a:extLst>
              <a:ext uri="{FF2B5EF4-FFF2-40B4-BE49-F238E27FC236}">
                <a16:creationId xmlns:a16="http://schemas.microsoft.com/office/drawing/2014/main" id="{DDD63D39-2BE4-7C11-11A8-21562E2D40D3}"/>
              </a:ext>
            </a:extLst>
          </p:cNvPr>
          <p:cNvSpPr txBox="1"/>
          <p:nvPr/>
        </p:nvSpPr>
        <p:spPr>
          <a:xfrm>
            <a:off x="2126626" y="4350634"/>
            <a:ext cx="3048000" cy="261610"/>
          </a:xfrm>
          <a:prstGeom prst="rect">
            <a:avLst/>
          </a:prstGeom>
          <a:noFill/>
        </p:spPr>
        <p:txBody>
          <a:bodyPr wrap="square" rtlCol="0">
            <a:spAutoFit/>
          </a:bodyPr>
          <a:lstStyle/>
          <a:p>
            <a:r>
              <a:rPr lang="it-IT" sz="1100" dirty="0">
                <a:solidFill>
                  <a:schemeClr val="bg1">
                    <a:lumMod val="50000"/>
                  </a:schemeClr>
                </a:solidFill>
              </a:rPr>
              <a:t>05121 06417</a:t>
            </a:r>
            <a:endParaRPr lang="en-US" sz="1100" dirty="0">
              <a:solidFill>
                <a:schemeClr val="bg1">
                  <a:lumMod val="50000"/>
                </a:schemeClr>
              </a:solidFill>
            </a:endParaRPr>
          </a:p>
        </p:txBody>
      </p:sp>
      <p:sp>
        <p:nvSpPr>
          <p:cNvPr id="8" name="CasellaDiTesto 7">
            <a:extLst>
              <a:ext uri="{FF2B5EF4-FFF2-40B4-BE49-F238E27FC236}">
                <a16:creationId xmlns:a16="http://schemas.microsoft.com/office/drawing/2014/main" id="{486E4713-E951-2108-D761-268423B0581D}"/>
              </a:ext>
            </a:extLst>
          </p:cNvPr>
          <p:cNvSpPr txBox="1"/>
          <p:nvPr/>
        </p:nvSpPr>
        <p:spPr>
          <a:xfrm>
            <a:off x="2126626" y="5953307"/>
            <a:ext cx="3048000" cy="261610"/>
          </a:xfrm>
          <a:prstGeom prst="rect">
            <a:avLst/>
          </a:prstGeom>
          <a:noFill/>
        </p:spPr>
        <p:txBody>
          <a:bodyPr wrap="square" rtlCol="0">
            <a:spAutoFit/>
          </a:bodyPr>
          <a:lstStyle/>
          <a:p>
            <a:r>
              <a:rPr lang="it-IT" sz="1100" dirty="0">
                <a:solidFill>
                  <a:schemeClr val="bg1">
                    <a:lumMod val="50000"/>
                  </a:schemeClr>
                </a:solidFill>
              </a:rPr>
              <a:t>05121 09015</a:t>
            </a:r>
            <a:endParaRPr lang="en-US" sz="1100" dirty="0">
              <a:solidFill>
                <a:schemeClr val="bg1">
                  <a:lumMod val="50000"/>
                </a:schemeClr>
              </a:solidFill>
            </a:endParaRPr>
          </a:p>
        </p:txBody>
      </p:sp>
      <p:sp>
        <p:nvSpPr>
          <p:cNvPr id="9" name="CasellaDiTesto 8">
            <a:extLst>
              <a:ext uri="{FF2B5EF4-FFF2-40B4-BE49-F238E27FC236}">
                <a16:creationId xmlns:a16="http://schemas.microsoft.com/office/drawing/2014/main" id="{23F3F56E-0ABF-F0F2-E952-8DD8938CB166}"/>
              </a:ext>
            </a:extLst>
          </p:cNvPr>
          <p:cNvSpPr txBox="1"/>
          <p:nvPr/>
        </p:nvSpPr>
        <p:spPr>
          <a:xfrm>
            <a:off x="2126626" y="4900507"/>
            <a:ext cx="8522494" cy="261610"/>
          </a:xfrm>
          <a:prstGeom prst="rect">
            <a:avLst/>
          </a:prstGeom>
          <a:noFill/>
        </p:spPr>
        <p:txBody>
          <a:bodyPr wrap="square">
            <a:spAutoFit/>
          </a:bodyPr>
          <a:lstStyle/>
          <a:p>
            <a:r>
              <a:rPr lang="it-IT" sz="1100" dirty="0">
                <a:solidFill>
                  <a:schemeClr val="bg1">
                    <a:lumMod val="50000"/>
                  </a:schemeClr>
                </a:solidFill>
              </a:rPr>
              <a:t>05121 07353</a:t>
            </a:r>
            <a:endParaRPr lang="en-US" sz="1100" dirty="0">
              <a:solidFill>
                <a:schemeClr val="bg1">
                  <a:lumMod val="50000"/>
                </a:schemeClr>
              </a:solidFill>
            </a:endParaRPr>
          </a:p>
        </p:txBody>
      </p:sp>
      <p:sp>
        <p:nvSpPr>
          <p:cNvPr id="10" name="CasellaDiTesto 9">
            <a:extLst>
              <a:ext uri="{FF2B5EF4-FFF2-40B4-BE49-F238E27FC236}">
                <a16:creationId xmlns:a16="http://schemas.microsoft.com/office/drawing/2014/main" id="{96FBDB42-8AA6-3A35-87BC-2BB341CAFAB0}"/>
              </a:ext>
            </a:extLst>
          </p:cNvPr>
          <p:cNvSpPr txBox="1"/>
          <p:nvPr/>
        </p:nvSpPr>
        <p:spPr>
          <a:xfrm>
            <a:off x="2126626" y="5422256"/>
            <a:ext cx="980702" cy="261610"/>
          </a:xfrm>
          <a:prstGeom prst="rect">
            <a:avLst/>
          </a:prstGeom>
          <a:noFill/>
        </p:spPr>
        <p:txBody>
          <a:bodyPr wrap="square">
            <a:spAutoFit/>
          </a:bodyPr>
          <a:lstStyle/>
          <a:p>
            <a:r>
              <a:rPr lang="it-IT" sz="1100" dirty="0">
                <a:solidFill>
                  <a:schemeClr val="bg1">
                    <a:lumMod val="50000"/>
                  </a:schemeClr>
                </a:solidFill>
              </a:rPr>
              <a:t>05121 07479</a:t>
            </a:r>
            <a:endParaRPr lang="en-US" sz="1100" dirty="0">
              <a:solidFill>
                <a:schemeClr val="bg1">
                  <a:lumMod val="50000"/>
                </a:schemeClr>
              </a:solidFill>
            </a:endParaRPr>
          </a:p>
        </p:txBody>
      </p:sp>
      <p:sp>
        <p:nvSpPr>
          <p:cNvPr id="11" name="CasellaDiTesto 10">
            <a:extLst>
              <a:ext uri="{FF2B5EF4-FFF2-40B4-BE49-F238E27FC236}">
                <a16:creationId xmlns:a16="http://schemas.microsoft.com/office/drawing/2014/main" id="{D4EA294F-7475-7FB3-7052-39C572EEC263}"/>
              </a:ext>
            </a:extLst>
          </p:cNvPr>
          <p:cNvSpPr txBox="1"/>
          <p:nvPr/>
        </p:nvSpPr>
        <p:spPr>
          <a:xfrm>
            <a:off x="6387873" y="3688914"/>
            <a:ext cx="5746738" cy="1323439"/>
          </a:xfrm>
          <a:prstGeom prst="rect">
            <a:avLst/>
          </a:prstGeom>
          <a:noFill/>
        </p:spPr>
        <p:txBody>
          <a:bodyPr wrap="square" rtlCol="0">
            <a:spAutoFit/>
          </a:bodyPr>
          <a:lstStyle/>
          <a:p>
            <a:r>
              <a:rPr lang="it-IT" dirty="0">
                <a:solidFill>
                  <a:schemeClr val="bg1"/>
                </a:solidFill>
              </a:rPr>
              <a:t>Progetto di </a:t>
            </a:r>
            <a:r>
              <a:rPr lang="it-IT" i="1" dirty="0">
                <a:solidFill>
                  <a:schemeClr val="bg1"/>
                </a:solidFill>
              </a:rPr>
              <a:t>Interazione Uomo-Macchina</a:t>
            </a:r>
            <a:br>
              <a:rPr lang="it-IT" i="1" dirty="0">
                <a:solidFill>
                  <a:schemeClr val="bg1"/>
                </a:solidFill>
              </a:rPr>
            </a:br>
            <a:r>
              <a:rPr lang="it-IT" sz="1600" dirty="0">
                <a:solidFill>
                  <a:schemeClr val="bg1"/>
                </a:solidFill>
              </a:rPr>
              <a:t>Prof.ssa G. Vitiello</a:t>
            </a:r>
            <a:br>
              <a:rPr lang="it-IT" sz="1600" dirty="0">
                <a:solidFill>
                  <a:schemeClr val="bg1"/>
                </a:solidFill>
              </a:rPr>
            </a:br>
            <a:r>
              <a:rPr lang="it-IT" sz="1600" dirty="0">
                <a:solidFill>
                  <a:schemeClr val="bg1"/>
                </a:solidFill>
              </a:rPr>
              <a:t>Università degli Studi di Salerno</a:t>
            </a:r>
            <a:br>
              <a:rPr lang="it-IT" sz="1600" dirty="0">
                <a:solidFill>
                  <a:schemeClr val="bg1"/>
                </a:solidFill>
              </a:rPr>
            </a:br>
            <a:br>
              <a:rPr lang="it-IT" sz="1600" dirty="0">
                <a:solidFill>
                  <a:schemeClr val="bg1"/>
                </a:solidFill>
              </a:rPr>
            </a:br>
            <a:r>
              <a:rPr lang="it-IT" sz="1400" dirty="0">
                <a:solidFill>
                  <a:schemeClr val="bg1"/>
                </a:solidFill>
              </a:rPr>
              <a:t>a.a. 2021/2022</a:t>
            </a:r>
            <a:endParaRPr lang="en-US" dirty="0">
              <a:solidFill>
                <a:schemeClr val="bg1"/>
              </a:solidFill>
            </a:endParaRPr>
          </a:p>
        </p:txBody>
      </p:sp>
      <p:sp>
        <p:nvSpPr>
          <p:cNvPr id="12" name="CasellaDiTesto 11">
            <a:extLst>
              <a:ext uri="{FF2B5EF4-FFF2-40B4-BE49-F238E27FC236}">
                <a16:creationId xmlns:a16="http://schemas.microsoft.com/office/drawing/2014/main" id="{6B43B2EA-A175-2613-0B0C-B7B5806DD726}"/>
              </a:ext>
            </a:extLst>
          </p:cNvPr>
          <p:cNvSpPr txBox="1"/>
          <p:nvPr/>
        </p:nvSpPr>
        <p:spPr>
          <a:xfrm>
            <a:off x="6439437" y="5275699"/>
            <a:ext cx="4447592" cy="338554"/>
          </a:xfrm>
          <a:prstGeom prst="rect">
            <a:avLst/>
          </a:prstGeom>
          <a:noFill/>
        </p:spPr>
        <p:txBody>
          <a:bodyPr wrap="square" rtlCol="0">
            <a:spAutoFit/>
          </a:bodyPr>
          <a:lstStyle/>
          <a:p>
            <a:r>
              <a:rPr lang="it-IT" sz="1400" dirty="0">
                <a:solidFill>
                  <a:schemeClr val="bg1"/>
                </a:solidFill>
                <a:latin typeface="Font Awesome 5 Brands Regular" panose="02000503000000000000" pitchFamily="50" charset="0"/>
              </a:rPr>
              <a:t></a:t>
            </a:r>
            <a:r>
              <a:rPr lang="it-IT" sz="1600" dirty="0">
                <a:solidFill>
                  <a:schemeClr val="bg1"/>
                </a:solidFill>
                <a:latin typeface="Font Awesome 5 Brands Regular" panose="02000503000000000000" pitchFamily="50" charset="0"/>
              </a:rPr>
              <a:t> </a:t>
            </a:r>
            <a:r>
              <a:rPr lang="it-IT" sz="1400" dirty="0">
                <a:solidFill>
                  <a:schemeClr val="bg1"/>
                </a:solidFill>
                <a:latin typeface="Hack Nerd Font" panose="020B0609030202020204" pitchFamily="50" charset="0"/>
                <a:ea typeface="Hack Nerd Font" panose="020B0609030202020204" pitchFamily="50" charset="0"/>
                <a:cs typeface="Hack Nerd Font" panose="020B0609030202020204" pitchFamily="50" charset="0"/>
              </a:rPr>
              <a:t>/Gruppo5-IUM-Hybro/</a:t>
            </a:r>
          </a:p>
        </p:txBody>
      </p:sp>
      <p:pic>
        <p:nvPicPr>
          <p:cNvPr id="3" name="Immagine 2" descr="Immagine che contiene testo, clipart&#10;&#10;Descrizione generata automaticamente">
            <a:extLst>
              <a:ext uri="{FF2B5EF4-FFF2-40B4-BE49-F238E27FC236}">
                <a16:creationId xmlns:a16="http://schemas.microsoft.com/office/drawing/2014/main" id="{F515A1A4-91DD-6842-8C21-B4E7324A0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10" y="643083"/>
            <a:ext cx="6166580" cy="2124619"/>
          </a:xfrm>
          <a:prstGeom prst="rect">
            <a:avLst/>
          </a:prstGeom>
        </p:spPr>
      </p:pic>
    </p:spTree>
    <p:extLst>
      <p:ext uri="{BB962C8B-B14F-4D97-AF65-F5344CB8AC3E}">
        <p14:creationId xmlns:p14="http://schemas.microsoft.com/office/powerpoint/2010/main" val="231424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10</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Identificare i task</a:t>
            </a:r>
          </a:p>
        </p:txBody>
      </p:sp>
      <p:pic>
        <p:nvPicPr>
          <p:cNvPr id="3" name="Immagine 2">
            <a:extLst>
              <a:ext uri="{FF2B5EF4-FFF2-40B4-BE49-F238E27FC236}">
                <a16:creationId xmlns:a16="http://schemas.microsoft.com/office/drawing/2014/main" id="{C68638EE-9360-3DA7-1BD3-BD4521545126}"/>
              </a:ext>
            </a:extLst>
          </p:cNvPr>
          <p:cNvPicPr>
            <a:picLocks noChangeAspect="1"/>
          </p:cNvPicPr>
          <p:nvPr/>
        </p:nvPicPr>
        <p:blipFill>
          <a:blip r:embed="rId5"/>
          <a:stretch>
            <a:fillRect/>
          </a:stretch>
        </p:blipFill>
        <p:spPr>
          <a:xfrm>
            <a:off x="2444997" y="1982013"/>
            <a:ext cx="7302005" cy="2751912"/>
          </a:xfrm>
          <a:prstGeom prst="rect">
            <a:avLst/>
          </a:prstGeom>
        </p:spPr>
      </p:pic>
    </p:spTree>
    <p:extLst>
      <p:ext uri="{BB962C8B-B14F-4D97-AF65-F5344CB8AC3E}">
        <p14:creationId xmlns:p14="http://schemas.microsoft.com/office/powerpoint/2010/main" val="273773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11</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569747"/>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Obiettivi di empowerment</a:t>
            </a:r>
          </a:p>
        </p:txBody>
      </p:sp>
      <p:pic>
        <p:nvPicPr>
          <p:cNvPr id="4" name="Immagine 3">
            <a:extLst>
              <a:ext uri="{FF2B5EF4-FFF2-40B4-BE49-F238E27FC236}">
                <a16:creationId xmlns:a16="http://schemas.microsoft.com/office/drawing/2014/main" id="{D90DEA48-D04B-1C82-6057-FA3DE2C55C1F}"/>
              </a:ext>
            </a:extLst>
          </p:cNvPr>
          <p:cNvPicPr>
            <a:picLocks noChangeAspect="1"/>
          </p:cNvPicPr>
          <p:nvPr/>
        </p:nvPicPr>
        <p:blipFill>
          <a:blip r:embed="rId5"/>
          <a:stretch>
            <a:fillRect/>
          </a:stretch>
        </p:blipFill>
        <p:spPr>
          <a:xfrm>
            <a:off x="4190861" y="1688422"/>
            <a:ext cx="4076977" cy="2881325"/>
          </a:xfrm>
          <a:prstGeom prst="rect">
            <a:avLst/>
          </a:prstGeom>
        </p:spPr>
      </p:pic>
      <p:sp>
        <p:nvSpPr>
          <p:cNvPr id="6" name="CasellaDiTesto 5">
            <a:extLst>
              <a:ext uri="{FF2B5EF4-FFF2-40B4-BE49-F238E27FC236}">
                <a16:creationId xmlns:a16="http://schemas.microsoft.com/office/drawing/2014/main" id="{62A231D7-B85B-0220-8B71-DC524B808C3A}"/>
              </a:ext>
            </a:extLst>
          </p:cNvPr>
          <p:cNvSpPr txBox="1"/>
          <p:nvPr/>
        </p:nvSpPr>
        <p:spPr>
          <a:xfrm>
            <a:off x="609600" y="4810125"/>
            <a:ext cx="11582399" cy="369332"/>
          </a:xfrm>
          <a:prstGeom prst="rect">
            <a:avLst/>
          </a:prstGeom>
          <a:noFill/>
        </p:spPr>
        <p:txBody>
          <a:bodyPr wrap="square" rtlCol="0">
            <a:spAutoFit/>
          </a:bodyPr>
          <a:lstStyle/>
          <a:p>
            <a:pPr algn="ctr"/>
            <a:r>
              <a:rPr lang="it-IT" i="1" dirty="0">
                <a:latin typeface="Open Sans" pitchFamily="2" charset="0"/>
                <a:ea typeface="Open Sans" pitchFamily="2" charset="0"/>
                <a:cs typeface="Open Sans" pitchFamily="2" charset="0"/>
              </a:rPr>
              <a:t>Nota: file Excel completi consegnati su GitHub assieme agli Assignments.</a:t>
            </a:r>
          </a:p>
        </p:txBody>
      </p:sp>
    </p:spTree>
    <p:extLst>
      <p:ext uri="{BB962C8B-B14F-4D97-AF65-F5344CB8AC3E}">
        <p14:creationId xmlns:p14="http://schemas.microsoft.com/office/powerpoint/2010/main" val="397187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12</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Scenari e casi d’uso</a:t>
            </a:r>
          </a:p>
        </p:txBody>
      </p:sp>
      <p:sp>
        <p:nvSpPr>
          <p:cNvPr id="6" name="CasellaDiTesto 5">
            <a:extLst>
              <a:ext uri="{FF2B5EF4-FFF2-40B4-BE49-F238E27FC236}">
                <a16:creationId xmlns:a16="http://schemas.microsoft.com/office/drawing/2014/main" id="{62A231D7-B85B-0220-8B71-DC524B808C3A}"/>
              </a:ext>
            </a:extLst>
          </p:cNvPr>
          <p:cNvSpPr txBox="1"/>
          <p:nvPr/>
        </p:nvSpPr>
        <p:spPr>
          <a:xfrm>
            <a:off x="1127098" y="1878119"/>
            <a:ext cx="10407678" cy="2893100"/>
          </a:xfrm>
          <a:prstGeom prst="rect">
            <a:avLst/>
          </a:prstGeom>
          <a:noFill/>
        </p:spPr>
        <p:txBody>
          <a:bodyPr wrap="square" rtlCol="0">
            <a:spAutoFit/>
          </a:bodyPr>
          <a:lstStyle/>
          <a:p>
            <a:r>
              <a:rPr lang="it-IT" b="1" dirty="0">
                <a:latin typeface="Open Sans" pitchFamily="2" charset="0"/>
                <a:ea typeface="Open Sans" pitchFamily="2" charset="0"/>
                <a:cs typeface="Open Sans" pitchFamily="2" charset="0"/>
              </a:rPr>
              <a:t>Scenario 5. </a:t>
            </a:r>
            <a:r>
              <a:rPr lang="it-IT" dirty="0">
                <a:latin typeface="Open Sans" pitchFamily="2" charset="0"/>
                <a:ea typeface="Open Sans" pitchFamily="2" charset="0"/>
                <a:cs typeface="Open Sans" pitchFamily="2" charset="0"/>
              </a:rPr>
              <a:t>Tener traccia dei propri sprechi idrici </a:t>
            </a:r>
          </a:p>
          <a:p>
            <a:r>
              <a:rPr lang="it-IT" sz="1600" dirty="0">
                <a:solidFill>
                  <a:schemeClr val="bg1">
                    <a:lumMod val="50000"/>
                  </a:schemeClr>
                </a:solidFill>
                <a:latin typeface="Open Sans" pitchFamily="2" charset="0"/>
                <a:ea typeface="Open Sans" pitchFamily="2" charset="0"/>
                <a:cs typeface="Open Sans" pitchFamily="2" charset="0"/>
              </a:rPr>
              <a:t>(Profili utente che possono eseguire il task: Giulia, Giovanni, Cesare) </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algn="just"/>
            <a:r>
              <a:rPr lang="it-IT" sz="1600" dirty="0">
                <a:latin typeface="Open Sans" pitchFamily="2" charset="0"/>
                <a:ea typeface="Open Sans" pitchFamily="2" charset="0"/>
                <a:cs typeface="Open Sans" pitchFamily="2" charset="0"/>
              </a:rPr>
              <a:t>Giulia è consapevole che la sua famiglia non utilizza l'acqua nella maniera più efficiente possibile; quindi, dopo aver effettuato l’accesso tramite l’apposito form, consulta la pagina che tiene traccia dei propri sprechi, e inizia a indicare i propri consumi domestici. Delinea alcuni dati come il tempo impiegato a farsi una doccia, il numero di docce, quanto tempo si tiene aperto il rubinetto, il numero di volte in cui si usa lo scarico del water e, come risultato, otterrà quanti litri d'acqua utilizza al giorno. Inoltre, il sistema fornirà automaticamente consigli su come risparmiare acqua – in funzione del consumo precedentemente indicato. Giulia, dopo essersi resa conto di quanta acqua spreca al giorno, cerca di convincere i propri familiari ad utilizzare i servizi in modo più consapevole. Infine, esegue il log out dalla piattaforma.</a:t>
            </a:r>
            <a:endParaRPr lang="it-IT" sz="1600" i="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71601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13</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Analisi comparativa</a:t>
            </a:r>
          </a:p>
        </p:txBody>
      </p:sp>
      <p:sp>
        <p:nvSpPr>
          <p:cNvPr id="6" name="CasellaDiTesto 5">
            <a:extLst>
              <a:ext uri="{FF2B5EF4-FFF2-40B4-BE49-F238E27FC236}">
                <a16:creationId xmlns:a16="http://schemas.microsoft.com/office/drawing/2014/main" id="{62A231D7-B85B-0220-8B71-DC524B808C3A}"/>
              </a:ext>
            </a:extLst>
          </p:cNvPr>
          <p:cNvSpPr txBox="1"/>
          <p:nvPr/>
        </p:nvSpPr>
        <p:spPr>
          <a:xfrm>
            <a:off x="1127098" y="1956397"/>
            <a:ext cx="10407678" cy="2400657"/>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Dalle ricerche effettuate è emerso che esistono alcuni siti web ed applicazioni che permettono di informarsi specificamente sulla tematica dello spreco dell’acqua.</a:t>
            </a:r>
          </a:p>
          <a:p>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Applicazione «MARISTANIS – SAVE WATER» (Android, iOS)</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Sito web «ContrattoAcqua»</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sz="1600" i="1" dirty="0">
                <a:latin typeface="Open Sans" pitchFamily="2" charset="0"/>
                <a:ea typeface="Open Sans" pitchFamily="2" charset="0"/>
                <a:cs typeface="Open Sans" pitchFamily="2" charset="0"/>
              </a:rPr>
              <a:t>Specifiche proposte su GoFundMe</a:t>
            </a:r>
          </a:p>
          <a:p>
            <a:pPr marL="285750" indent="-285750">
              <a:buFont typeface="Arial" panose="020B0604020202020204" pitchFamily="34" charset="0"/>
              <a:buChar char="•"/>
            </a:pPr>
            <a:endParaRPr lang="it-IT" sz="1600" i="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702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14</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Analisi comparativa</a:t>
            </a:r>
          </a:p>
        </p:txBody>
      </p:sp>
      <p:pic>
        <p:nvPicPr>
          <p:cNvPr id="3" name="Immagine 2">
            <a:extLst>
              <a:ext uri="{FF2B5EF4-FFF2-40B4-BE49-F238E27FC236}">
                <a16:creationId xmlns:a16="http://schemas.microsoft.com/office/drawing/2014/main" id="{CDC25548-FF15-9F79-1511-F019EFB0B053}"/>
              </a:ext>
            </a:extLst>
          </p:cNvPr>
          <p:cNvPicPr>
            <a:picLocks noChangeAspect="1"/>
          </p:cNvPicPr>
          <p:nvPr/>
        </p:nvPicPr>
        <p:blipFill>
          <a:blip r:embed="rId5"/>
          <a:stretch>
            <a:fillRect/>
          </a:stretch>
        </p:blipFill>
        <p:spPr>
          <a:xfrm>
            <a:off x="1278223" y="1763432"/>
            <a:ext cx="4817777" cy="3551518"/>
          </a:xfrm>
          <a:prstGeom prst="rect">
            <a:avLst/>
          </a:prstGeom>
        </p:spPr>
      </p:pic>
      <p:pic>
        <p:nvPicPr>
          <p:cNvPr id="8" name="Immagine 7">
            <a:extLst>
              <a:ext uri="{FF2B5EF4-FFF2-40B4-BE49-F238E27FC236}">
                <a16:creationId xmlns:a16="http://schemas.microsoft.com/office/drawing/2014/main" id="{CED67143-A925-732B-8A8C-B9740D703093}"/>
              </a:ext>
            </a:extLst>
          </p:cNvPr>
          <p:cNvPicPr>
            <a:picLocks noChangeAspect="1"/>
          </p:cNvPicPr>
          <p:nvPr/>
        </p:nvPicPr>
        <p:blipFill>
          <a:blip r:embed="rId6"/>
          <a:stretch>
            <a:fillRect/>
          </a:stretch>
        </p:blipFill>
        <p:spPr>
          <a:xfrm>
            <a:off x="6096000" y="1763432"/>
            <a:ext cx="3960326" cy="3551518"/>
          </a:xfrm>
          <a:prstGeom prst="rect">
            <a:avLst/>
          </a:prstGeom>
        </p:spPr>
      </p:pic>
    </p:spTree>
    <p:extLst>
      <p:ext uri="{BB962C8B-B14F-4D97-AF65-F5344CB8AC3E}">
        <p14:creationId xmlns:p14="http://schemas.microsoft.com/office/powerpoint/2010/main" val="28453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15</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sp>
        <p:nvSpPr>
          <p:cNvPr id="2" name="CasellaDiTesto 1">
            <a:extLst>
              <a:ext uri="{FF2B5EF4-FFF2-40B4-BE49-F238E27FC236}">
                <a16:creationId xmlns:a16="http://schemas.microsoft.com/office/drawing/2014/main" id="{434D5B0E-904E-6D1F-9DA0-59E49BD4F5D8}"/>
              </a:ext>
            </a:extLst>
          </p:cNvPr>
          <p:cNvSpPr txBox="1"/>
          <p:nvPr/>
        </p:nvSpPr>
        <p:spPr>
          <a:xfrm>
            <a:off x="923925" y="1922619"/>
            <a:ext cx="10725150" cy="646331"/>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In seguito all’analisi comparativa, sono stati individuati due nuovi profili utenti (per un totale di cinque): Matteo e Luisa. Inoltre, sono state identificate 5 ulteriori task.</a:t>
            </a:r>
          </a:p>
        </p:txBody>
      </p:sp>
      <p:pic>
        <p:nvPicPr>
          <p:cNvPr id="6" name="Immagine 5">
            <a:extLst>
              <a:ext uri="{FF2B5EF4-FFF2-40B4-BE49-F238E27FC236}">
                <a16:creationId xmlns:a16="http://schemas.microsoft.com/office/drawing/2014/main" id="{0A8C7129-EC39-8B85-1FD6-BAD2995DCCEA}"/>
              </a:ext>
            </a:extLst>
          </p:cNvPr>
          <p:cNvPicPr>
            <a:picLocks noChangeAspect="1"/>
          </p:cNvPicPr>
          <p:nvPr/>
        </p:nvPicPr>
        <p:blipFill>
          <a:blip r:embed="rId5"/>
          <a:stretch>
            <a:fillRect/>
          </a:stretch>
        </p:blipFill>
        <p:spPr>
          <a:xfrm>
            <a:off x="3457207" y="2790677"/>
            <a:ext cx="2638793" cy="2191056"/>
          </a:xfrm>
          <a:prstGeom prst="rect">
            <a:avLst/>
          </a:prstGeom>
        </p:spPr>
      </p:pic>
      <p:pic>
        <p:nvPicPr>
          <p:cNvPr id="12" name="Immagine 11">
            <a:extLst>
              <a:ext uri="{FF2B5EF4-FFF2-40B4-BE49-F238E27FC236}">
                <a16:creationId xmlns:a16="http://schemas.microsoft.com/office/drawing/2014/main" id="{2FBF1140-7F6B-C09F-2A04-8EC8BCC95A45}"/>
              </a:ext>
            </a:extLst>
          </p:cNvPr>
          <p:cNvPicPr>
            <a:picLocks noChangeAspect="1"/>
          </p:cNvPicPr>
          <p:nvPr/>
        </p:nvPicPr>
        <p:blipFill>
          <a:blip r:embed="rId6"/>
          <a:stretch>
            <a:fillRect/>
          </a:stretch>
        </p:blipFill>
        <p:spPr>
          <a:xfrm>
            <a:off x="6095574" y="2845615"/>
            <a:ext cx="3048425" cy="2114845"/>
          </a:xfrm>
          <a:prstGeom prst="rect">
            <a:avLst/>
          </a:prstGeom>
        </p:spPr>
      </p:pic>
    </p:spTree>
    <p:extLst>
      <p:ext uri="{BB962C8B-B14F-4D97-AF65-F5344CB8AC3E}">
        <p14:creationId xmlns:p14="http://schemas.microsoft.com/office/powerpoint/2010/main" val="322390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16</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sp>
        <p:nvSpPr>
          <p:cNvPr id="2" name="CasellaDiTesto 1">
            <a:extLst>
              <a:ext uri="{FF2B5EF4-FFF2-40B4-BE49-F238E27FC236}">
                <a16:creationId xmlns:a16="http://schemas.microsoft.com/office/drawing/2014/main" id="{434D5B0E-904E-6D1F-9DA0-59E49BD4F5D8}"/>
              </a:ext>
            </a:extLst>
          </p:cNvPr>
          <p:cNvSpPr txBox="1"/>
          <p:nvPr/>
        </p:nvSpPr>
        <p:spPr>
          <a:xfrm>
            <a:off x="2400300" y="2136338"/>
            <a:ext cx="10725150"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T6: </a:t>
            </a:r>
            <a:r>
              <a:rPr lang="it-IT" dirty="0">
                <a:latin typeface="Open Sans" pitchFamily="2" charset="0"/>
                <a:ea typeface="Open Sans" pitchFamily="2" charset="0"/>
                <a:cs typeface="Open Sans" pitchFamily="2" charset="0"/>
              </a:rPr>
              <a:t>Chattare col bot per ottenere consigli su come risparmiare acqua</a:t>
            </a:r>
          </a:p>
          <a:p>
            <a:r>
              <a:rPr lang="it-IT" dirty="0">
                <a:latin typeface="Open Sans" pitchFamily="2" charset="0"/>
                <a:ea typeface="Open Sans" pitchFamily="2" charset="0"/>
                <a:cs typeface="Open Sans" pitchFamily="2" charset="0"/>
              </a:rPr>
              <a:t> </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T7: </a:t>
            </a:r>
            <a:r>
              <a:rPr lang="it-IT" dirty="0">
                <a:latin typeface="Open Sans" pitchFamily="2" charset="0"/>
                <a:ea typeface="Open Sans" pitchFamily="2" charset="0"/>
                <a:cs typeface="Open Sans" pitchFamily="2" charset="0"/>
              </a:rPr>
              <a:t>Leggere e commentare sul blog </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T8: </a:t>
            </a:r>
            <a:r>
              <a:rPr lang="it-IT" dirty="0">
                <a:latin typeface="Open Sans" pitchFamily="2" charset="0"/>
                <a:ea typeface="Open Sans" pitchFamily="2" charset="0"/>
                <a:cs typeface="Open Sans" pitchFamily="2" charset="0"/>
              </a:rPr>
              <a:t>Scrivere articoli sul blog</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T9: </a:t>
            </a:r>
            <a:r>
              <a:rPr lang="it-IT" dirty="0">
                <a:latin typeface="Open Sans" pitchFamily="2" charset="0"/>
                <a:ea typeface="Open Sans" pitchFamily="2" charset="0"/>
                <a:cs typeface="Open Sans" pitchFamily="2" charset="0"/>
              </a:rPr>
              <a:t>Proporsi come articolisti per il blog </a:t>
            </a:r>
          </a:p>
          <a:p>
            <a:pPr marL="285750" indent="-285750">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T10: </a:t>
            </a:r>
            <a:r>
              <a:rPr lang="it-IT" dirty="0">
                <a:latin typeface="Open Sans" pitchFamily="2" charset="0"/>
                <a:ea typeface="Open Sans" pitchFamily="2" charset="0"/>
                <a:cs typeface="Open Sans" pitchFamily="2" charset="0"/>
              </a:rPr>
              <a:t>Proporsi come sponsor di un evento di sensibilizzazione</a:t>
            </a:r>
          </a:p>
        </p:txBody>
      </p:sp>
    </p:spTree>
    <p:extLst>
      <p:ext uri="{BB962C8B-B14F-4D97-AF65-F5344CB8AC3E}">
        <p14:creationId xmlns:p14="http://schemas.microsoft.com/office/powerpoint/2010/main" val="357833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17</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Revisione a personaggi e task</a:t>
            </a:r>
          </a:p>
        </p:txBody>
      </p:sp>
      <p:pic>
        <p:nvPicPr>
          <p:cNvPr id="4" name="Immagine 3">
            <a:extLst>
              <a:ext uri="{FF2B5EF4-FFF2-40B4-BE49-F238E27FC236}">
                <a16:creationId xmlns:a16="http://schemas.microsoft.com/office/drawing/2014/main" id="{4AAF8FF4-5839-86E3-7295-F9F495753D76}"/>
              </a:ext>
            </a:extLst>
          </p:cNvPr>
          <p:cNvPicPr>
            <a:picLocks noChangeAspect="1"/>
          </p:cNvPicPr>
          <p:nvPr/>
        </p:nvPicPr>
        <p:blipFill>
          <a:blip r:embed="rId5"/>
          <a:stretch>
            <a:fillRect/>
          </a:stretch>
        </p:blipFill>
        <p:spPr>
          <a:xfrm>
            <a:off x="2633193" y="1840418"/>
            <a:ext cx="7179499" cy="2932902"/>
          </a:xfrm>
          <a:prstGeom prst="rect">
            <a:avLst/>
          </a:prstGeom>
        </p:spPr>
      </p:pic>
    </p:spTree>
    <p:extLst>
      <p:ext uri="{BB962C8B-B14F-4D97-AF65-F5344CB8AC3E}">
        <p14:creationId xmlns:p14="http://schemas.microsoft.com/office/powerpoint/2010/main" val="110016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18</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sp>
        <p:nvSpPr>
          <p:cNvPr id="2" name="CasellaDiTesto 1">
            <a:extLst>
              <a:ext uri="{FF2B5EF4-FFF2-40B4-BE49-F238E27FC236}">
                <a16:creationId xmlns:a16="http://schemas.microsoft.com/office/drawing/2014/main" id="{CBF1D2CD-E99D-B26E-E197-19C7D9036619}"/>
              </a:ext>
            </a:extLst>
          </p:cNvPr>
          <p:cNvSpPr txBox="1"/>
          <p:nvPr/>
        </p:nvSpPr>
        <p:spPr>
          <a:xfrm>
            <a:off x="1327122" y="1954319"/>
            <a:ext cx="10172700" cy="1754326"/>
          </a:xfrm>
          <a:prstGeom prst="rect">
            <a:avLst/>
          </a:prstGeom>
          <a:noFill/>
        </p:spPr>
        <p:txBody>
          <a:bodyPr wrap="square" rtlCol="0">
            <a:spAutoFit/>
          </a:bodyPr>
          <a:lstStyle/>
          <a:p>
            <a:r>
              <a:rPr lang="it-IT" b="1" dirty="0">
                <a:latin typeface="Open Sans" pitchFamily="2" charset="0"/>
                <a:ea typeface="Open Sans" pitchFamily="2" charset="0"/>
                <a:cs typeface="Open Sans" pitchFamily="2" charset="0"/>
              </a:rPr>
              <a:t>Il gruppo ha utilizzato prevalentemente Figma per delineare delle idee iniziali di progetto e i successivi prototipi. </a:t>
            </a:r>
            <a:r>
              <a:rPr lang="it-IT" dirty="0">
                <a:latin typeface="Open Sans" pitchFamily="2" charset="0"/>
                <a:ea typeface="Open Sans" pitchFamily="2" charset="0"/>
                <a:cs typeface="Open Sans" pitchFamily="2" charset="0"/>
              </a:rPr>
              <a:t>I link delle lavagne collaborative di Figma sono presenti sugli Assignments.</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Sono state prodotte </a:t>
            </a:r>
            <a:r>
              <a:rPr lang="it-IT" b="1" u="sng" dirty="0">
                <a:latin typeface="Open Sans" pitchFamily="2" charset="0"/>
                <a:ea typeface="Open Sans" pitchFamily="2" charset="0"/>
                <a:cs typeface="Open Sans" pitchFamily="2" charset="0"/>
              </a:rPr>
              <a:t>DUE</a:t>
            </a:r>
            <a:r>
              <a:rPr lang="it-IT" u="sng" dirty="0">
                <a:latin typeface="Open Sans" pitchFamily="2" charset="0"/>
                <a:ea typeface="Open Sans" pitchFamily="2" charset="0"/>
                <a:cs typeface="Open Sans" pitchFamily="2" charset="0"/>
              </a:rPr>
              <a:t> idee iniziali di progetto per ogni task</a:t>
            </a:r>
            <a:r>
              <a:rPr lang="it-IT" dirty="0">
                <a:latin typeface="Open Sans" pitchFamily="2" charset="0"/>
                <a:ea typeface="Open Sans" pitchFamily="2" charset="0"/>
                <a:cs typeface="Open Sans" pitchFamily="2" charset="0"/>
              </a:rPr>
              <a:t>, quindi </a:t>
            </a:r>
            <a:r>
              <a:rPr lang="it-IT" b="1" dirty="0">
                <a:latin typeface="Open Sans" pitchFamily="2" charset="0"/>
                <a:ea typeface="Open Sans" pitchFamily="2" charset="0"/>
                <a:cs typeface="Open Sans" pitchFamily="2" charset="0"/>
              </a:rPr>
              <a:t>20 idee iniziali </a:t>
            </a:r>
            <a:r>
              <a:rPr lang="it-IT" dirty="0">
                <a:latin typeface="Open Sans" pitchFamily="2" charset="0"/>
                <a:ea typeface="Open Sans" pitchFamily="2" charset="0"/>
                <a:cs typeface="Open Sans" pitchFamily="2" charset="0"/>
              </a:rPr>
              <a:t>in tutto. Di seguito ne mostriamo alcune delle più rilevanti.</a:t>
            </a:r>
          </a:p>
        </p:txBody>
      </p:sp>
    </p:spTree>
    <p:extLst>
      <p:ext uri="{BB962C8B-B14F-4D97-AF65-F5344CB8AC3E}">
        <p14:creationId xmlns:p14="http://schemas.microsoft.com/office/powerpoint/2010/main" val="344694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19</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4" name="Immagine 3">
            <a:extLst>
              <a:ext uri="{FF2B5EF4-FFF2-40B4-BE49-F238E27FC236}">
                <a16:creationId xmlns:a16="http://schemas.microsoft.com/office/drawing/2014/main" id="{42208BA2-65D4-426D-4735-542BA02C7E55}"/>
              </a:ext>
            </a:extLst>
          </p:cNvPr>
          <p:cNvPicPr>
            <a:picLocks noChangeAspect="1"/>
          </p:cNvPicPr>
          <p:nvPr/>
        </p:nvPicPr>
        <p:blipFill>
          <a:blip r:embed="rId5"/>
          <a:stretch>
            <a:fillRect/>
          </a:stretch>
        </p:blipFill>
        <p:spPr>
          <a:xfrm>
            <a:off x="2452179" y="1781839"/>
            <a:ext cx="7287642" cy="3953427"/>
          </a:xfrm>
          <a:prstGeom prst="rect">
            <a:avLst/>
          </a:prstGeom>
          <a:ln>
            <a:solidFill>
              <a:schemeClr val="tx1"/>
            </a:solidFill>
          </a:ln>
        </p:spPr>
      </p:pic>
    </p:spTree>
    <p:extLst>
      <p:ext uri="{BB962C8B-B14F-4D97-AF65-F5344CB8AC3E}">
        <p14:creationId xmlns:p14="http://schemas.microsoft.com/office/powerpoint/2010/main" val="99066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Il Dominio del Problema</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1252537" y="1878119"/>
            <a:ext cx="9686925" cy="3139321"/>
          </a:xfrm>
          <a:prstGeom prst="rect">
            <a:avLst/>
          </a:prstGeom>
          <a:noFill/>
        </p:spPr>
        <p:txBody>
          <a:bodyPr wrap="square" rtlCol="0">
            <a:spAutoFit/>
          </a:bodyPr>
          <a:lstStyle/>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L’</a:t>
            </a:r>
            <a:r>
              <a:rPr lang="it-IT" b="1" dirty="0">
                <a:latin typeface="Open Sans" pitchFamily="2" charset="0"/>
                <a:ea typeface="Open Sans" pitchFamily="2" charset="0"/>
                <a:cs typeface="Open Sans" pitchFamily="2" charset="0"/>
              </a:rPr>
              <a:t>acqua</a:t>
            </a:r>
            <a:r>
              <a:rPr lang="it-IT" dirty="0">
                <a:latin typeface="Open Sans" pitchFamily="2" charset="0"/>
                <a:ea typeface="Open Sans" pitchFamily="2" charset="0"/>
                <a:cs typeface="Open Sans" pitchFamily="2" charset="0"/>
              </a:rPr>
              <a:t> è disponibile in </a:t>
            </a:r>
            <a:r>
              <a:rPr lang="it-IT" u="sng" dirty="0">
                <a:latin typeface="Open Sans" pitchFamily="2" charset="0"/>
                <a:ea typeface="Open Sans" pitchFamily="2" charset="0"/>
                <a:cs typeface="Open Sans" pitchFamily="2" charset="0"/>
              </a:rPr>
              <a:t>quantità limitata</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b="1" dirty="0">
                <a:latin typeface="Open Sans" pitchFamily="2" charset="0"/>
                <a:ea typeface="Open Sans" pitchFamily="2" charset="0"/>
                <a:cs typeface="Open Sans" pitchFamily="2" charset="0"/>
              </a:rPr>
              <a:t>Cambiamenti climatici</a:t>
            </a:r>
            <a:r>
              <a:rPr lang="it-IT" dirty="0">
                <a:latin typeface="Open Sans" pitchFamily="2" charset="0"/>
                <a:ea typeface="Open Sans" pitchFamily="2" charset="0"/>
                <a:cs typeface="Open Sans" pitchFamily="2" charset="0"/>
              </a:rPr>
              <a:t>, agricoltura industriale, crescita demografica e maggior consumo di carne stanno esacerbando la carenza d’acqua</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Infrastrutture idriche maltenute causano uno </a:t>
            </a:r>
            <a:r>
              <a:rPr lang="it-IT" b="1" dirty="0">
                <a:latin typeface="Open Sans" pitchFamily="2" charset="0"/>
                <a:ea typeface="Open Sans" pitchFamily="2" charset="0"/>
                <a:cs typeface="Open Sans" pitchFamily="2" charset="0"/>
              </a:rPr>
              <a:t>spreco d’acqua pubblico </a:t>
            </a:r>
            <a:r>
              <a:rPr lang="it-IT" dirty="0">
                <a:latin typeface="Open Sans" pitchFamily="2" charset="0"/>
                <a:ea typeface="Open Sans" pitchFamily="2" charset="0"/>
                <a:cs typeface="Open Sans" pitchFamily="2" charset="0"/>
              </a:rPr>
              <a:t>allarmante</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La </a:t>
            </a:r>
            <a:r>
              <a:rPr lang="it-IT" b="1" dirty="0">
                <a:latin typeface="Open Sans" pitchFamily="2" charset="0"/>
                <a:ea typeface="Open Sans" pitchFamily="2" charset="0"/>
                <a:cs typeface="Open Sans" pitchFamily="2" charset="0"/>
              </a:rPr>
              <a:t>siccità</a:t>
            </a:r>
            <a:r>
              <a:rPr lang="it-IT" dirty="0">
                <a:latin typeface="Open Sans" pitchFamily="2" charset="0"/>
                <a:ea typeface="Open Sans" pitchFamily="2" charset="0"/>
                <a:cs typeface="Open Sans" pitchFamily="2" charset="0"/>
              </a:rPr>
              <a:t> è un problema principale, e non laterale</a:t>
            </a:r>
            <a:br>
              <a:rPr lang="it-IT" dirty="0">
                <a:latin typeface="Open Sans" pitchFamily="2" charset="0"/>
                <a:ea typeface="Open Sans" pitchFamily="2" charset="0"/>
                <a:cs typeface="Open Sans" pitchFamily="2" charset="0"/>
              </a:rPr>
            </a:br>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Sprechi e </a:t>
            </a:r>
            <a:r>
              <a:rPr lang="it-IT" b="1" dirty="0">
                <a:latin typeface="Open Sans" pitchFamily="2" charset="0"/>
                <a:ea typeface="Open Sans" pitchFamily="2" charset="0"/>
                <a:cs typeface="Open Sans" pitchFamily="2" charset="0"/>
              </a:rPr>
              <a:t>mancata sensibilizzazione </a:t>
            </a:r>
            <a:r>
              <a:rPr lang="it-IT" dirty="0">
                <a:latin typeface="Open Sans" pitchFamily="2" charset="0"/>
                <a:ea typeface="Open Sans" pitchFamily="2" charset="0"/>
                <a:cs typeface="Open Sans" pitchFamily="2" charset="0"/>
              </a:rPr>
              <a:t>sul tema del disastro idrico porteranno a gravi conseguenze nei prossimi decenni</a:t>
            </a:r>
          </a:p>
        </p:txBody>
      </p:sp>
    </p:spTree>
    <p:extLst>
      <p:ext uri="{BB962C8B-B14F-4D97-AF65-F5344CB8AC3E}">
        <p14:creationId xmlns:p14="http://schemas.microsoft.com/office/powerpoint/2010/main" val="90986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20</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3" name="Immagine 2">
            <a:extLst>
              <a:ext uri="{FF2B5EF4-FFF2-40B4-BE49-F238E27FC236}">
                <a16:creationId xmlns:a16="http://schemas.microsoft.com/office/drawing/2014/main" id="{6383D7D9-8356-7EF3-79C7-BAEA0A542955}"/>
              </a:ext>
            </a:extLst>
          </p:cNvPr>
          <p:cNvPicPr>
            <a:picLocks noChangeAspect="1"/>
          </p:cNvPicPr>
          <p:nvPr/>
        </p:nvPicPr>
        <p:blipFill>
          <a:blip r:embed="rId5"/>
          <a:stretch>
            <a:fillRect/>
          </a:stretch>
        </p:blipFill>
        <p:spPr>
          <a:xfrm>
            <a:off x="2423600" y="1733304"/>
            <a:ext cx="7344800" cy="3524742"/>
          </a:xfrm>
          <a:prstGeom prst="rect">
            <a:avLst/>
          </a:prstGeom>
          <a:ln>
            <a:solidFill>
              <a:schemeClr val="tx1"/>
            </a:solidFill>
          </a:ln>
        </p:spPr>
      </p:pic>
    </p:spTree>
    <p:extLst>
      <p:ext uri="{BB962C8B-B14F-4D97-AF65-F5344CB8AC3E}">
        <p14:creationId xmlns:p14="http://schemas.microsoft.com/office/powerpoint/2010/main" val="406802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21</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Idee iniziali di progetto</a:t>
            </a:r>
          </a:p>
        </p:txBody>
      </p:sp>
      <p:pic>
        <p:nvPicPr>
          <p:cNvPr id="4" name="Immagine 3">
            <a:extLst>
              <a:ext uri="{FF2B5EF4-FFF2-40B4-BE49-F238E27FC236}">
                <a16:creationId xmlns:a16="http://schemas.microsoft.com/office/drawing/2014/main" id="{3C12A59D-6BBA-5289-2B92-7AD4A5ECE74A}"/>
              </a:ext>
            </a:extLst>
          </p:cNvPr>
          <p:cNvPicPr>
            <a:picLocks noChangeAspect="1"/>
          </p:cNvPicPr>
          <p:nvPr/>
        </p:nvPicPr>
        <p:blipFill>
          <a:blip r:embed="rId5"/>
          <a:stretch>
            <a:fillRect/>
          </a:stretch>
        </p:blipFill>
        <p:spPr>
          <a:xfrm>
            <a:off x="2518863" y="1680918"/>
            <a:ext cx="7154273" cy="3496163"/>
          </a:xfrm>
          <a:prstGeom prst="rect">
            <a:avLst/>
          </a:prstGeom>
          <a:ln>
            <a:solidFill>
              <a:schemeClr val="tx1"/>
            </a:solidFill>
          </a:ln>
        </p:spPr>
      </p:pic>
    </p:spTree>
    <p:extLst>
      <p:ext uri="{BB962C8B-B14F-4D97-AF65-F5344CB8AC3E}">
        <p14:creationId xmlns:p14="http://schemas.microsoft.com/office/powerpoint/2010/main" val="28850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22</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a:t>
            </a:r>
          </a:p>
        </p:txBody>
      </p:sp>
      <p:sp>
        <p:nvSpPr>
          <p:cNvPr id="2" name="CasellaDiTesto 1">
            <a:extLst>
              <a:ext uri="{FF2B5EF4-FFF2-40B4-BE49-F238E27FC236}">
                <a16:creationId xmlns:a16="http://schemas.microsoft.com/office/drawing/2014/main" id="{DCD01CF0-7AB1-C027-D101-B0BA7C8A4201}"/>
              </a:ext>
            </a:extLst>
          </p:cNvPr>
          <p:cNvSpPr txBox="1"/>
          <p:nvPr/>
        </p:nvSpPr>
        <p:spPr>
          <a:xfrm>
            <a:off x="4581525" y="2673223"/>
            <a:ext cx="3981450" cy="1938992"/>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 bassa fedeltà (Lo-Fi)</a:t>
            </a:r>
          </a:p>
          <a:p>
            <a:pPr marL="285750" indent="-285750">
              <a:buFont typeface="Wingdings" panose="05000000000000000000" pitchFamily="2" charset="2"/>
              <a:buChar char="§"/>
            </a:pPr>
            <a:endParaRPr lang="it-IT" sz="2000" dirty="0">
              <a:latin typeface="Open Sans" pitchFamily="2" charset="0"/>
              <a:ea typeface="Open Sans" pitchFamily="2" charset="0"/>
              <a:cs typeface="Open Sans" pitchFamily="2" charset="0"/>
            </a:endParaRPr>
          </a:p>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 media fedeltà (Mi-Fi)</a:t>
            </a:r>
          </a:p>
          <a:p>
            <a:endParaRPr lang="it-IT" sz="2000" dirty="0">
              <a:latin typeface="Open Sans" pitchFamily="2" charset="0"/>
              <a:ea typeface="Open Sans" pitchFamily="2" charset="0"/>
              <a:cs typeface="Open Sans" pitchFamily="2" charset="0"/>
            </a:endParaRPr>
          </a:p>
          <a:p>
            <a:pPr marL="285750" indent="-285750">
              <a:buFont typeface="Wingdings" panose="05000000000000000000" pitchFamily="2" charset="2"/>
              <a:buChar char="§"/>
            </a:pPr>
            <a:r>
              <a:rPr lang="it-IT" sz="2000" dirty="0">
                <a:latin typeface="Open Sans" pitchFamily="2" charset="0"/>
                <a:ea typeface="Open Sans" pitchFamily="2" charset="0"/>
                <a:cs typeface="Open Sans" pitchFamily="2" charset="0"/>
              </a:rPr>
              <a:t>Ad alta fedeltà (Hi-Fi)</a:t>
            </a:r>
          </a:p>
          <a:p>
            <a:pPr marL="285750" indent="-285750">
              <a:buFont typeface="Wingdings" panose="05000000000000000000" pitchFamily="2" charset="2"/>
              <a:buChar char="§"/>
            </a:pPr>
            <a:endParaRPr lang="it-IT" sz="2000" dirty="0">
              <a:latin typeface="Open Sans" pitchFamily="2" charset="0"/>
              <a:ea typeface="Open Sans" pitchFamily="2" charset="0"/>
              <a:cs typeface="Open Sans" pitchFamily="2" charset="0"/>
            </a:endParaRPr>
          </a:p>
        </p:txBody>
      </p:sp>
      <p:sp>
        <p:nvSpPr>
          <p:cNvPr id="3" name="CasellaDiTesto 2">
            <a:extLst>
              <a:ext uri="{FF2B5EF4-FFF2-40B4-BE49-F238E27FC236}">
                <a16:creationId xmlns:a16="http://schemas.microsoft.com/office/drawing/2014/main" id="{007EFD17-543C-C17C-DEFE-DD814D0D47FF}"/>
              </a:ext>
            </a:extLst>
          </p:cNvPr>
          <p:cNvSpPr txBox="1"/>
          <p:nvPr/>
        </p:nvSpPr>
        <p:spPr>
          <a:xfrm>
            <a:off x="1157287" y="1816155"/>
            <a:ext cx="10829925" cy="646331"/>
          </a:xfrm>
          <a:prstGeom prst="rect">
            <a:avLst/>
          </a:prstGeom>
          <a:noFill/>
        </p:spPr>
        <p:txBody>
          <a:bodyPr wrap="square" rtlCol="0">
            <a:spAutoFit/>
          </a:bodyPr>
          <a:lstStyle/>
          <a:p>
            <a:r>
              <a:rPr lang="it-IT" dirty="0"/>
              <a:t>I risultati della prototipazione, dai paper sketches ai mockup, sono risultati di numerose sedute di brainstorming collettive.</a:t>
            </a:r>
          </a:p>
        </p:txBody>
      </p:sp>
    </p:spTree>
    <p:extLst>
      <p:ext uri="{BB962C8B-B14F-4D97-AF65-F5344CB8AC3E}">
        <p14:creationId xmlns:p14="http://schemas.microsoft.com/office/powerpoint/2010/main" val="88012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23</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bassa fedeltà</a:t>
            </a:r>
          </a:p>
        </p:txBody>
      </p:sp>
      <p:pic>
        <p:nvPicPr>
          <p:cNvPr id="6" name="Immagine 5">
            <a:extLst>
              <a:ext uri="{FF2B5EF4-FFF2-40B4-BE49-F238E27FC236}">
                <a16:creationId xmlns:a16="http://schemas.microsoft.com/office/drawing/2014/main" id="{6F972136-49B2-DD03-8BD8-0BCCA9EB6FF7}"/>
              </a:ext>
            </a:extLst>
          </p:cNvPr>
          <p:cNvPicPr>
            <a:picLocks noChangeAspect="1"/>
          </p:cNvPicPr>
          <p:nvPr/>
        </p:nvPicPr>
        <p:blipFill>
          <a:blip r:embed="rId5"/>
          <a:stretch>
            <a:fillRect/>
          </a:stretch>
        </p:blipFill>
        <p:spPr>
          <a:xfrm>
            <a:off x="571500" y="1878119"/>
            <a:ext cx="4994387" cy="3266104"/>
          </a:xfrm>
          <a:prstGeom prst="rect">
            <a:avLst/>
          </a:prstGeom>
        </p:spPr>
      </p:pic>
      <p:pic>
        <p:nvPicPr>
          <p:cNvPr id="11" name="Immagine 10">
            <a:extLst>
              <a:ext uri="{FF2B5EF4-FFF2-40B4-BE49-F238E27FC236}">
                <a16:creationId xmlns:a16="http://schemas.microsoft.com/office/drawing/2014/main" id="{FE0FD766-918C-6FAF-6656-7ED2E11241F0}"/>
              </a:ext>
            </a:extLst>
          </p:cNvPr>
          <p:cNvPicPr>
            <a:picLocks noChangeAspect="1"/>
          </p:cNvPicPr>
          <p:nvPr/>
        </p:nvPicPr>
        <p:blipFill>
          <a:blip r:embed="rId6"/>
          <a:stretch>
            <a:fillRect/>
          </a:stretch>
        </p:blipFill>
        <p:spPr>
          <a:xfrm>
            <a:off x="6626115" y="1869333"/>
            <a:ext cx="4794168" cy="3212443"/>
          </a:xfrm>
          <a:prstGeom prst="rect">
            <a:avLst/>
          </a:prstGeom>
        </p:spPr>
      </p:pic>
    </p:spTree>
    <p:extLst>
      <p:ext uri="{BB962C8B-B14F-4D97-AF65-F5344CB8AC3E}">
        <p14:creationId xmlns:p14="http://schemas.microsoft.com/office/powerpoint/2010/main" val="288707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24</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bassa fedeltà</a:t>
            </a:r>
          </a:p>
        </p:txBody>
      </p:sp>
      <p:pic>
        <p:nvPicPr>
          <p:cNvPr id="3" name="Immagine 2">
            <a:extLst>
              <a:ext uri="{FF2B5EF4-FFF2-40B4-BE49-F238E27FC236}">
                <a16:creationId xmlns:a16="http://schemas.microsoft.com/office/drawing/2014/main" id="{AE0905B0-C59B-C65E-F620-33A5B9A65F0F}"/>
              </a:ext>
            </a:extLst>
          </p:cNvPr>
          <p:cNvPicPr>
            <a:picLocks noChangeAspect="1"/>
          </p:cNvPicPr>
          <p:nvPr/>
        </p:nvPicPr>
        <p:blipFill>
          <a:blip r:embed="rId5"/>
          <a:stretch>
            <a:fillRect/>
          </a:stretch>
        </p:blipFill>
        <p:spPr>
          <a:xfrm>
            <a:off x="903433" y="1950484"/>
            <a:ext cx="4662453" cy="3131292"/>
          </a:xfrm>
          <a:prstGeom prst="rect">
            <a:avLst/>
          </a:prstGeom>
        </p:spPr>
      </p:pic>
      <p:pic>
        <p:nvPicPr>
          <p:cNvPr id="8" name="Immagine 7">
            <a:extLst>
              <a:ext uri="{FF2B5EF4-FFF2-40B4-BE49-F238E27FC236}">
                <a16:creationId xmlns:a16="http://schemas.microsoft.com/office/drawing/2014/main" id="{A81695E3-A7E7-0F2D-E481-E759D918594B}"/>
              </a:ext>
            </a:extLst>
          </p:cNvPr>
          <p:cNvPicPr>
            <a:picLocks noChangeAspect="1"/>
          </p:cNvPicPr>
          <p:nvPr/>
        </p:nvPicPr>
        <p:blipFill>
          <a:blip r:embed="rId6"/>
          <a:stretch>
            <a:fillRect/>
          </a:stretch>
        </p:blipFill>
        <p:spPr>
          <a:xfrm>
            <a:off x="6626114" y="1897154"/>
            <a:ext cx="4662453" cy="3184622"/>
          </a:xfrm>
          <a:prstGeom prst="rect">
            <a:avLst/>
          </a:prstGeom>
        </p:spPr>
      </p:pic>
    </p:spTree>
    <p:extLst>
      <p:ext uri="{BB962C8B-B14F-4D97-AF65-F5344CB8AC3E}">
        <p14:creationId xmlns:p14="http://schemas.microsoft.com/office/powerpoint/2010/main" val="317147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25</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Tecnica del Mago di Oz</a:t>
            </a:r>
          </a:p>
        </p:txBody>
      </p:sp>
      <p:sp>
        <p:nvSpPr>
          <p:cNvPr id="2" name="CasellaDiTesto 1">
            <a:extLst>
              <a:ext uri="{FF2B5EF4-FFF2-40B4-BE49-F238E27FC236}">
                <a16:creationId xmlns:a16="http://schemas.microsoft.com/office/drawing/2014/main" id="{BB005188-D06C-1596-53E8-4F2C580B671F}"/>
              </a:ext>
            </a:extLst>
          </p:cNvPr>
          <p:cNvSpPr txBox="1"/>
          <p:nvPr/>
        </p:nvSpPr>
        <p:spPr>
          <a:xfrm>
            <a:off x="1381126" y="2114550"/>
            <a:ext cx="9782174" cy="2308324"/>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Ai fini della </a:t>
            </a:r>
            <a:r>
              <a:rPr lang="it-IT" b="1" dirty="0">
                <a:latin typeface="Open Sans" pitchFamily="2" charset="0"/>
                <a:ea typeface="Open Sans" pitchFamily="2" charset="0"/>
                <a:cs typeface="Open Sans" pitchFamily="2" charset="0"/>
              </a:rPr>
              <a:t>valutazione del prototipo </a:t>
            </a:r>
            <a:r>
              <a:rPr lang="it-IT" dirty="0">
                <a:latin typeface="Open Sans" pitchFamily="2" charset="0"/>
                <a:ea typeface="Open Sans" pitchFamily="2" charset="0"/>
                <a:cs typeface="Open Sans" pitchFamily="2" charset="0"/>
              </a:rPr>
              <a:t>è stata effettuata un’analisi con la </a:t>
            </a:r>
            <a:r>
              <a:rPr lang="it-IT" b="1" dirty="0">
                <a:latin typeface="Open Sans" pitchFamily="2" charset="0"/>
                <a:ea typeface="Open Sans" pitchFamily="2" charset="0"/>
                <a:cs typeface="Open Sans" pitchFamily="2" charset="0"/>
              </a:rPr>
              <a:t>tecnica del Mago di Oz</a:t>
            </a:r>
            <a:r>
              <a:rPr lang="it-IT" dirty="0">
                <a:latin typeface="Open Sans" pitchFamily="2" charset="0"/>
                <a:ea typeface="Open Sans" pitchFamily="2" charset="0"/>
                <a:cs typeface="Open Sans" pitchFamily="2" charset="0"/>
              </a:rPr>
              <a:t>. Mediante tale tecnica si è potuto analizzare l’utilizzo del sistema da parte degli utenti, per capire ed evidenziare aspetti poco comprensibili o addirittura funzionalità mancanti.</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La tecnica è stata applicata alle prime cinque task.</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Di seguito forniamo una delle analisi.</a:t>
            </a:r>
          </a:p>
        </p:txBody>
      </p:sp>
    </p:spTree>
    <p:extLst>
      <p:ext uri="{BB962C8B-B14F-4D97-AF65-F5344CB8AC3E}">
        <p14:creationId xmlns:p14="http://schemas.microsoft.com/office/powerpoint/2010/main" val="111215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26</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Tecnica del Mago di Oz</a:t>
            </a:r>
          </a:p>
        </p:txBody>
      </p:sp>
      <p:pic>
        <p:nvPicPr>
          <p:cNvPr id="4" name="Immagine 3">
            <a:extLst>
              <a:ext uri="{FF2B5EF4-FFF2-40B4-BE49-F238E27FC236}">
                <a16:creationId xmlns:a16="http://schemas.microsoft.com/office/drawing/2014/main" id="{D3429146-DC6E-A1C5-D3CD-2C7C6C799C5C}"/>
              </a:ext>
            </a:extLst>
          </p:cNvPr>
          <p:cNvPicPr>
            <a:picLocks noChangeAspect="1"/>
          </p:cNvPicPr>
          <p:nvPr/>
        </p:nvPicPr>
        <p:blipFill>
          <a:blip r:embed="rId5"/>
          <a:stretch>
            <a:fillRect/>
          </a:stretch>
        </p:blipFill>
        <p:spPr>
          <a:xfrm>
            <a:off x="575832" y="1762788"/>
            <a:ext cx="5378383" cy="3466438"/>
          </a:xfrm>
          <a:prstGeom prst="rect">
            <a:avLst/>
          </a:prstGeom>
          <a:ln>
            <a:solidFill>
              <a:schemeClr val="tx1"/>
            </a:solidFill>
          </a:ln>
        </p:spPr>
      </p:pic>
      <p:pic>
        <p:nvPicPr>
          <p:cNvPr id="8" name="Immagine 7">
            <a:extLst>
              <a:ext uri="{FF2B5EF4-FFF2-40B4-BE49-F238E27FC236}">
                <a16:creationId xmlns:a16="http://schemas.microsoft.com/office/drawing/2014/main" id="{309C4F51-345B-9A91-2D71-5B22710B3A4E}"/>
              </a:ext>
            </a:extLst>
          </p:cNvPr>
          <p:cNvPicPr>
            <a:picLocks noChangeAspect="1"/>
          </p:cNvPicPr>
          <p:nvPr/>
        </p:nvPicPr>
        <p:blipFill>
          <a:blip r:embed="rId6"/>
          <a:stretch>
            <a:fillRect/>
          </a:stretch>
        </p:blipFill>
        <p:spPr>
          <a:xfrm>
            <a:off x="6324198" y="1762788"/>
            <a:ext cx="5313578" cy="3466438"/>
          </a:xfrm>
          <a:prstGeom prst="rect">
            <a:avLst/>
          </a:prstGeom>
          <a:ln>
            <a:solidFill>
              <a:schemeClr val="tx1"/>
            </a:solidFill>
          </a:ln>
        </p:spPr>
      </p:pic>
    </p:spTree>
    <p:extLst>
      <p:ext uri="{BB962C8B-B14F-4D97-AF65-F5344CB8AC3E}">
        <p14:creationId xmlns:p14="http://schemas.microsoft.com/office/powerpoint/2010/main" val="271306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27</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media fedeltà</a:t>
            </a:r>
          </a:p>
        </p:txBody>
      </p:sp>
      <p:sp>
        <p:nvSpPr>
          <p:cNvPr id="2" name="CasellaDiTesto 1">
            <a:extLst>
              <a:ext uri="{FF2B5EF4-FFF2-40B4-BE49-F238E27FC236}">
                <a16:creationId xmlns:a16="http://schemas.microsoft.com/office/drawing/2014/main" id="{25350AEC-E83E-4BA7-E69A-8A9BFDA76315}"/>
              </a:ext>
            </a:extLst>
          </p:cNvPr>
          <p:cNvSpPr txBox="1"/>
          <p:nvPr/>
        </p:nvSpPr>
        <p:spPr>
          <a:xfrm>
            <a:off x="1604962" y="2021089"/>
            <a:ext cx="9267825" cy="2215991"/>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In questa fase abbiamo realizzato il prototipo Mid-Fi (o Mi-Fi) traducendo il prototipo Low-Fi (o Lo-Fi) utilizzando il software Figma. </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Nella realizzazione del prototipo Mi-Fi abbiamo seguito le seguenti convenzioni: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grigio chiaro dai bordi tratteggiati per indicare le immagini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bianco senza bordo per indicare delle generiche aree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grigio scuro senza bordo per indicare bottoni </a:t>
            </a:r>
          </a:p>
          <a:p>
            <a:pPr marL="285750" indent="-285750">
              <a:buFont typeface="Arial" panose="020B0604020202020204" pitchFamily="34" charset="0"/>
              <a:buChar char="•"/>
            </a:pPr>
            <a:r>
              <a:rPr lang="it-IT" sz="1600" dirty="0">
                <a:latin typeface="Open Sans" pitchFamily="2" charset="0"/>
                <a:ea typeface="Open Sans" pitchFamily="2" charset="0"/>
                <a:cs typeface="Open Sans" pitchFamily="2" charset="0"/>
              </a:rPr>
              <a:t>Un rettangolo bianco con bordi neri per indicare segnaposti per testo</a:t>
            </a:r>
          </a:p>
        </p:txBody>
      </p:sp>
    </p:spTree>
    <p:extLst>
      <p:ext uri="{BB962C8B-B14F-4D97-AF65-F5344CB8AC3E}">
        <p14:creationId xmlns:p14="http://schemas.microsoft.com/office/powerpoint/2010/main" val="17769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28</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 media fedeltà</a:t>
            </a:r>
          </a:p>
        </p:txBody>
      </p:sp>
      <p:pic>
        <p:nvPicPr>
          <p:cNvPr id="4" name="Immagine 3">
            <a:extLst>
              <a:ext uri="{FF2B5EF4-FFF2-40B4-BE49-F238E27FC236}">
                <a16:creationId xmlns:a16="http://schemas.microsoft.com/office/drawing/2014/main" id="{A8BB0A66-1B19-9040-DCEE-C6BC419DF336}"/>
              </a:ext>
            </a:extLst>
          </p:cNvPr>
          <p:cNvPicPr>
            <a:picLocks noChangeAspect="1"/>
          </p:cNvPicPr>
          <p:nvPr/>
        </p:nvPicPr>
        <p:blipFill>
          <a:blip r:embed="rId5"/>
          <a:stretch>
            <a:fillRect/>
          </a:stretch>
        </p:blipFill>
        <p:spPr>
          <a:xfrm>
            <a:off x="875457" y="1878119"/>
            <a:ext cx="4689787" cy="3217756"/>
          </a:xfrm>
          <a:prstGeom prst="rect">
            <a:avLst/>
          </a:prstGeom>
          <a:ln>
            <a:solidFill>
              <a:schemeClr val="tx1"/>
            </a:solidFill>
          </a:ln>
        </p:spPr>
      </p:pic>
      <p:pic>
        <p:nvPicPr>
          <p:cNvPr id="8" name="Immagine 7">
            <a:extLst>
              <a:ext uri="{FF2B5EF4-FFF2-40B4-BE49-F238E27FC236}">
                <a16:creationId xmlns:a16="http://schemas.microsoft.com/office/drawing/2014/main" id="{FCBD48F9-A723-17F1-ABEC-4FAEB66DFD66}"/>
              </a:ext>
            </a:extLst>
          </p:cNvPr>
          <p:cNvPicPr>
            <a:picLocks noChangeAspect="1"/>
          </p:cNvPicPr>
          <p:nvPr/>
        </p:nvPicPr>
        <p:blipFill>
          <a:blip r:embed="rId6"/>
          <a:stretch>
            <a:fillRect/>
          </a:stretch>
        </p:blipFill>
        <p:spPr>
          <a:xfrm>
            <a:off x="6440701" y="1820122"/>
            <a:ext cx="4827425" cy="3275753"/>
          </a:xfrm>
          <a:prstGeom prst="rect">
            <a:avLst/>
          </a:prstGeom>
          <a:ln>
            <a:solidFill>
              <a:schemeClr val="tx1"/>
            </a:solidFill>
          </a:ln>
        </p:spPr>
      </p:pic>
    </p:spTree>
    <p:extLst>
      <p:ext uri="{BB962C8B-B14F-4D97-AF65-F5344CB8AC3E}">
        <p14:creationId xmlns:p14="http://schemas.microsoft.com/office/powerpoint/2010/main" val="376028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29</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Confronto fra prototipi Lo-Fi e Mi-Fi</a:t>
            </a:r>
          </a:p>
        </p:txBody>
      </p:sp>
      <p:pic>
        <p:nvPicPr>
          <p:cNvPr id="3" name="Immagine 2">
            <a:extLst>
              <a:ext uri="{FF2B5EF4-FFF2-40B4-BE49-F238E27FC236}">
                <a16:creationId xmlns:a16="http://schemas.microsoft.com/office/drawing/2014/main" id="{D4505ED6-1552-5A70-3C4B-862744E4EE76}"/>
              </a:ext>
            </a:extLst>
          </p:cNvPr>
          <p:cNvPicPr>
            <a:picLocks noChangeAspect="1"/>
          </p:cNvPicPr>
          <p:nvPr/>
        </p:nvPicPr>
        <p:blipFill>
          <a:blip r:embed="rId5"/>
          <a:stretch>
            <a:fillRect/>
          </a:stretch>
        </p:blipFill>
        <p:spPr>
          <a:xfrm>
            <a:off x="697149" y="1878119"/>
            <a:ext cx="5158926" cy="3549794"/>
          </a:xfrm>
          <a:prstGeom prst="rect">
            <a:avLst/>
          </a:prstGeom>
          <a:ln>
            <a:solidFill>
              <a:schemeClr val="tx1"/>
            </a:solidFill>
          </a:ln>
        </p:spPr>
      </p:pic>
      <p:pic>
        <p:nvPicPr>
          <p:cNvPr id="11" name="Immagine 10">
            <a:extLst>
              <a:ext uri="{FF2B5EF4-FFF2-40B4-BE49-F238E27FC236}">
                <a16:creationId xmlns:a16="http://schemas.microsoft.com/office/drawing/2014/main" id="{C6847EE9-A448-54F2-F9C7-F6F75E050D9F}"/>
              </a:ext>
            </a:extLst>
          </p:cNvPr>
          <p:cNvPicPr>
            <a:picLocks noChangeAspect="1"/>
          </p:cNvPicPr>
          <p:nvPr/>
        </p:nvPicPr>
        <p:blipFill>
          <a:blip r:embed="rId6"/>
          <a:stretch>
            <a:fillRect/>
          </a:stretch>
        </p:blipFill>
        <p:spPr>
          <a:xfrm>
            <a:off x="6128154" y="1878119"/>
            <a:ext cx="5366697" cy="3574046"/>
          </a:xfrm>
          <a:prstGeom prst="rect">
            <a:avLst/>
          </a:prstGeom>
          <a:ln>
            <a:solidFill>
              <a:schemeClr val="tx1"/>
            </a:solidFill>
          </a:ln>
        </p:spPr>
      </p:pic>
    </p:spTree>
    <p:extLst>
      <p:ext uri="{BB962C8B-B14F-4D97-AF65-F5344CB8AC3E}">
        <p14:creationId xmlns:p14="http://schemas.microsoft.com/office/powerpoint/2010/main" val="104454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Delineare i profili utente</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1357312" y="1851238"/>
            <a:ext cx="9686925" cy="3416320"/>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Per </a:t>
            </a:r>
            <a:r>
              <a:rPr lang="it-IT" b="1" dirty="0">
                <a:latin typeface="Open Sans" pitchFamily="2" charset="0"/>
                <a:ea typeface="Open Sans" pitchFamily="2" charset="0"/>
                <a:cs typeface="Open Sans" pitchFamily="2" charset="0"/>
              </a:rPr>
              <a:t>delineare con precisione le tipologie di utenti coinvolti</a:t>
            </a:r>
            <a:r>
              <a:rPr lang="it-IT" dirty="0">
                <a:latin typeface="Open Sans" pitchFamily="2" charset="0"/>
                <a:ea typeface="Open Sans" pitchFamily="2" charset="0"/>
                <a:cs typeface="Open Sans" pitchFamily="2" charset="0"/>
              </a:rPr>
              <a:t>, abbiamo definito una serie di domande sottomesse come </a:t>
            </a:r>
            <a:r>
              <a:rPr lang="it-IT" u="sng" dirty="0">
                <a:latin typeface="Open Sans" pitchFamily="2" charset="0"/>
                <a:ea typeface="Open Sans" pitchFamily="2" charset="0"/>
                <a:cs typeface="Open Sans" pitchFamily="2" charset="0"/>
              </a:rPr>
              <a:t>questionario</a:t>
            </a:r>
            <a:r>
              <a:rPr lang="it-IT" dirty="0">
                <a:latin typeface="Open Sans" pitchFamily="2" charset="0"/>
                <a:ea typeface="Open Sans" pitchFamily="2" charset="0"/>
                <a:cs typeface="Open Sans" pitchFamily="2" charset="0"/>
              </a:rPr>
              <a:t> (implementato tramite Google Form) ad un certo numero di utenti. </a:t>
            </a:r>
          </a:p>
          <a:p>
            <a:endParaRPr lang="it-IT" dirty="0">
              <a:latin typeface="Open Sans" pitchFamily="2" charset="0"/>
              <a:ea typeface="Open Sans" pitchFamily="2" charset="0"/>
              <a:cs typeface="Open Sans" pitchFamily="2" charset="0"/>
            </a:endParaRPr>
          </a:p>
          <a:p>
            <a:r>
              <a:rPr lang="it-IT" dirty="0">
                <a:latin typeface="Open Sans" pitchFamily="2" charset="0"/>
                <a:ea typeface="Open Sans" pitchFamily="2" charset="0"/>
                <a:cs typeface="Open Sans" pitchFamily="2" charset="0"/>
              </a:rPr>
              <a:t>Il questionario è stato suddiviso in macrocategorie:</a:t>
            </a:r>
          </a:p>
          <a:p>
            <a:endParaRPr lang="it-IT" dirty="0">
              <a:latin typeface="Open Sans" pitchFamily="2" charset="0"/>
              <a:ea typeface="Open Sans" pitchFamily="2" charset="0"/>
              <a:cs typeface="Open Sans" pitchFamily="2" charset="0"/>
            </a:endParaRP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Informazioni personali</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Conoscenza</a:t>
            </a:r>
            <a:r>
              <a:rPr lang="it-IT" dirty="0">
                <a:latin typeface="Open Sans" pitchFamily="2" charset="0"/>
                <a:ea typeface="Open Sans" pitchFamily="2" charset="0"/>
                <a:cs typeface="Open Sans" pitchFamily="2" charset="0"/>
              </a:rPr>
              <a:t> del problema idrico e della siccità</a:t>
            </a:r>
          </a:p>
          <a:p>
            <a:pPr marL="285750" indent="-285750">
              <a:buFont typeface="Arial" panose="020B0604020202020204" pitchFamily="34" charset="0"/>
              <a:buChar char="•"/>
            </a:pPr>
            <a:r>
              <a:rPr lang="it-IT" b="1" dirty="0">
                <a:latin typeface="Open Sans" pitchFamily="2" charset="0"/>
                <a:ea typeface="Open Sans" pitchFamily="2" charset="0"/>
                <a:cs typeface="Open Sans" pitchFamily="2" charset="0"/>
              </a:rPr>
              <a:t>Sensibilità </a:t>
            </a:r>
            <a:r>
              <a:rPr lang="it-IT" dirty="0">
                <a:latin typeface="Open Sans" pitchFamily="2" charset="0"/>
                <a:ea typeface="Open Sans" pitchFamily="2" charset="0"/>
                <a:cs typeface="Open Sans" pitchFamily="2" charset="0"/>
              </a:rPr>
              <a:t>al problema idrico, spreco d’acqua privata</a:t>
            </a: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Interessamento alle </a:t>
            </a:r>
            <a:r>
              <a:rPr lang="it-IT" b="1" dirty="0">
                <a:latin typeface="Open Sans" pitchFamily="2" charset="0"/>
                <a:ea typeface="Open Sans" pitchFamily="2" charset="0"/>
                <a:cs typeface="Open Sans" pitchFamily="2" charset="0"/>
              </a:rPr>
              <a:t>campagne di sensibilizzazione</a:t>
            </a:r>
          </a:p>
          <a:p>
            <a:pPr marL="285750" indent="-285750">
              <a:buFont typeface="Arial" panose="020B0604020202020204" pitchFamily="34" charset="0"/>
              <a:buChar char="•"/>
            </a:pPr>
            <a:r>
              <a:rPr lang="it-IT" dirty="0">
                <a:latin typeface="Open Sans" pitchFamily="2" charset="0"/>
                <a:ea typeface="Open Sans" pitchFamily="2" charset="0"/>
                <a:cs typeface="Open Sans" pitchFamily="2" charset="0"/>
              </a:rPr>
              <a:t>Interessamento in </a:t>
            </a:r>
            <a:r>
              <a:rPr lang="it-IT" b="1" dirty="0">
                <a:latin typeface="Open Sans" pitchFamily="2" charset="0"/>
                <a:ea typeface="Open Sans" pitchFamily="2" charset="0"/>
                <a:cs typeface="Open Sans" pitchFamily="2" charset="0"/>
              </a:rPr>
              <a:t>segnalazione anonime</a:t>
            </a:r>
          </a:p>
          <a:p>
            <a:r>
              <a:rPr lang="it-IT" dirty="0">
                <a:latin typeface="Open Sans" pitchFamily="2" charset="0"/>
                <a:ea typeface="Open Sans" pitchFamily="2" charset="0"/>
                <a:cs typeface="Open Sans" pitchFamily="2" charset="0"/>
              </a:rPr>
              <a:t>… e altre</a:t>
            </a:r>
          </a:p>
        </p:txBody>
      </p:sp>
    </p:spTree>
    <p:extLst>
      <p:ext uri="{BB962C8B-B14F-4D97-AF65-F5344CB8AC3E}">
        <p14:creationId xmlns:p14="http://schemas.microsoft.com/office/powerpoint/2010/main" val="2546549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30</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Confronto fra prototipi Lo-Fi e Mi-Fi</a:t>
            </a:r>
          </a:p>
        </p:txBody>
      </p:sp>
      <p:pic>
        <p:nvPicPr>
          <p:cNvPr id="3" name="Immagine 2">
            <a:extLst>
              <a:ext uri="{FF2B5EF4-FFF2-40B4-BE49-F238E27FC236}">
                <a16:creationId xmlns:a16="http://schemas.microsoft.com/office/drawing/2014/main" id="{D4505ED6-1552-5A70-3C4B-862744E4EE76}"/>
              </a:ext>
            </a:extLst>
          </p:cNvPr>
          <p:cNvPicPr>
            <a:picLocks noChangeAspect="1"/>
          </p:cNvPicPr>
          <p:nvPr/>
        </p:nvPicPr>
        <p:blipFill>
          <a:blip r:embed="rId5"/>
          <a:stretch>
            <a:fillRect/>
          </a:stretch>
        </p:blipFill>
        <p:spPr>
          <a:xfrm>
            <a:off x="697149" y="1878119"/>
            <a:ext cx="5158926" cy="3549794"/>
          </a:xfrm>
          <a:prstGeom prst="rect">
            <a:avLst/>
          </a:prstGeom>
          <a:ln>
            <a:solidFill>
              <a:schemeClr val="tx1"/>
            </a:solidFill>
          </a:ln>
        </p:spPr>
      </p:pic>
      <p:pic>
        <p:nvPicPr>
          <p:cNvPr id="11" name="Immagine 10">
            <a:extLst>
              <a:ext uri="{FF2B5EF4-FFF2-40B4-BE49-F238E27FC236}">
                <a16:creationId xmlns:a16="http://schemas.microsoft.com/office/drawing/2014/main" id="{C6847EE9-A448-54F2-F9C7-F6F75E050D9F}"/>
              </a:ext>
            </a:extLst>
          </p:cNvPr>
          <p:cNvPicPr>
            <a:picLocks noChangeAspect="1"/>
          </p:cNvPicPr>
          <p:nvPr/>
        </p:nvPicPr>
        <p:blipFill>
          <a:blip r:embed="rId6"/>
          <a:stretch>
            <a:fillRect/>
          </a:stretch>
        </p:blipFill>
        <p:spPr>
          <a:xfrm>
            <a:off x="6128154" y="1878119"/>
            <a:ext cx="5366697" cy="3574046"/>
          </a:xfrm>
          <a:prstGeom prst="rect">
            <a:avLst/>
          </a:prstGeom>
          <a:ln>
            <a:solidFill>
              <a:schemeClr val="tx1"/>
            </a:solidFill>
          </a:ln>
        </p:spPr>
      </p:pic>
    </p:spTree>
    <p:extLst>
      <p:ext uri="{BB962C8B-B14F-4D97-AF65-F5344CB8AC3E}">
        <p14:creationId xmlns:p14="http://schemas.microsoft.com/office/powerpoint/2010/main" val="127348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31</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Scelta del nome, del logo e della palette colori</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981075" y="1867956"/>
            <a:ext cx="10391775" cy="923330"/>
          </a:xfrm>
          <a:prstGeom prst="rect">
            <a:avLst/>
          </a:prstGeom>
          <a:noFill/>
        </p:spPr>
        <p:txBody>
          <a:bodyPr wrap="square" rtlCol="0">
            <a:spAutoFit/>
          </a:bodyPr>
          <a:lstStyle/>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Hybro: «</a:t>
            </a:r>
            <a:r>
              <a:rPr lang="it-IT" b="1" dirty="0">
                <a:latin typeface="Open Sans" pitchFamily="2" charset="0"/>
                <a:ea typeface="Open Sans" pitchFamily="2" charset="0"/>
                <a:cs typeface="Open Sans" pitchFamily="2" charset="0"/>
              </a:rPr>
              <a:t>Hydro Brothers</a:t>
            </a:r>
            <a:r>
              <a:rPr lang="it-IT" dirty="0">
                <a:latin typeface="Open Sans" pitchFamily="2" charset="0"/>
                <a:ea typeface="Open Sans" pitchFamily="2" charset="0"/>
                <a:cs typeface="Open Sans" pitchFamily="2" charset="0"/>
              </a:rPr>
              <a:t>», suggerisce community ben coesa con focus sull’acqua</a:t>
            </a:r>
          </a:p>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Design minimal con palette tendenzialmente chiara. Colori predominanti come azzurro e blu</a:t>
            </a:r>
          </a:p>
          <a:p>
            <a:pPr marL="285750" indent="-285750">
              <a:buFont typeface="Courier New" panose="02070309020205020404" pitchFamily="49" charset="0"/>
              <a:buChar char="o"/>
            </a:pPr>
            <a:r>
              <a:rPr lang="it-IT" dirty="0">
                <a:latin typeface="Open Sans" pitchFamily="2" charset="0"/>
                <a:ea typeface="Open Sans" pitchFamily="2" charset="0"/>
                <a:cs typeface="Open Sans" pitchFamily="2" charset="0"/>
              </a:rPr>
              <a:t>Due proposte di logo con recolor</a:t>
            </a:r>
          </a:p>
        </p:txBody>
      </p:sp>
      <p:pic>
        <p:nvPicPr>
          <p:cNvPr id="6" name="Immagine 5">
            <a:extLst>
              <a:ext uri="{FF2B5EF4-FFF2-40B4-BE49-F238E27FC236}">
                <a16:creationId xmlns:a16="http://schemas.microsoft.com/office/drawing/2014/main" id="{BA8E1432-3C66-6AEF-ABBC-9CF2A089D73F}"/>
              </a:ext>
            </a:extLst>
          </p:cNvPr>
          <p:cNvPicPr>
            <a:picLocks noChangeAspect="1"/>
          </p:cNvPicPr>
          <p:nvPr/>
        </p:nvPicPr>
        <p:blipFill>
          <a:blip r:embed="rId5"/>
          <a:stretch>
            <a:fillRect/>
          </a:stretch>
        </p:blipFill>
        <p:spPr>
          <a:xfrm>
            <a:off x="2023738" y="2927074"/>
            <a:ext cx="4153224" cy="2604276"/>
          </a:xfrm>
          <a:prstGeom prst="rect">
            <a:avLst/>
          </a:prstGeom>
        </p:spPr>
      </p:pic>
      <p:pic>
        <p:nvPicPr>
          <p:cNvPr id="12" name="Immagine 11">
            <a:extLst>
              <a:ext uri="{FF2B5EF4-FFF2-40B4-BE49-F238E27FC236}">
                <a16:creationId xmlns:a16="http://schemas.microsoft.com/office/drawing/2014/main" id="{48E201F9-4AE3-7982-C7F6-742921974FFA}"/>
              </a:ext>
            </a:extLst>
          </p:cNvPr>
          <p:cNvPicPr>
            <a:picLocks noChangeAspect="1"/>
          </p:cNvPicPr>
          <p:nvPr/>
        </p:nvPicPr>
        <p:blipFill>
          <a:blip r:embed="rId6"/>
          <a:stretch>
            <a:fillRect/>
          </a:stretch>
        </p:blipFill>
        <p:spPr>
          <a:xfrm>
            <a:off x="7319807" y="3496339"/>
            <a:ext cx="2219635" cy="800212"/>
          </a:xfrm>
          <a:prstGeom prst="rect">
            <a:avLst/>
          </a:prstGeom>
        </p:spPr>
      </p:pic>
    </p:spTree>
    <p:extLst>
      <p:ext uri="{BB962C8B-B14F-4D97-AF65-F5344CB8AC3E}">
        <p14:creationId xmlns:p14="http://schemas.microsoft.com/office/powerpoint/2010/main" val="364426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32</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Design Pattern</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1076325" y="1878119"/>
            <a:ext cx="10391775" cy="2862322"/>
          </a:xfrm>
          <a:prstGeom prst="rect">
            <a:avLst/>
          </a:prstGeom>
          <a:noFill/>
        </p:spPr>
        <p:txBody>
          <a:bodyPr wrap="square" rtlCol="0">
            <a:spAutoFit/>
          </a:bodyPr>
          <a:lstStyle/>
          <a:p>
            <a:r>
              <a:rPr lang="it-IT" dirty="0">
                <a:latin typeface="Open Sans" pitchFamily="2" charset="0"/>
                <a:ea typeface="Open Sans" pitchFamily="2" charset="0"/>
                <a:cs typeface="Open Sans" pitchFamily="2" charset="0"/>
              </a:rPr>
              <a:t>Analizzando la raccolta di design pattern presenti sui più noti siti web di UI/UX design, abbiamo individuato una serie di </a:t>
            </a:r>
            <a:r>
              <a:rPr lang="it-IT" b="1" dirty="0">
                <a:latin typeface="Open Sans" pitchFamily="2" charset="0"/>
                <a:ea typeface="Open Sans" pitchFamily="2" charset="0"/>
                <a:cs typeface="Open Sans" pitchFamily="2" charset="0"/>
              </a:rPr>
              <a:t>design pattern che </a:t>
            </a:r>
            <a:r>
              <a:rPr lang="it-IT" dirty="0">
                <a:latin typeface="Open Sans" pitchFamily="2" charset="0"/>
                <a:ea typeface="Open Sans" pitchFamily="2" charset="0"/>
                <a:cs typeface="Open Sans" pitchFamily="2" charset="0"/>
              </a:rPr>
              <a:t>ci permettono di fornire soluzioni riutilizzabili a problemi già noti riscontrati anche sui nostri prototipi per la piattaforma in esame.</a:t>
            </a:r>
          </a:p>
          <a:p>
            <a:endParaRPr lang="it-IT" dirty="0">
              <a:latin typeface="Open Sans" pitchFamily="2" charset="0"/>
              <a:ea typeface="Open Sans" pitchFamily="2" charset="0"/>
              <a:cs typeface="Open Sans" pitchFamily="2" charset="0"/>
            </a:endParaRP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Home Link</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Carousel</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Autocomplete</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Expandable Input</a:t>
            </a:r>
          </a:p>
          <a:p>
            <a:pPr marL="285750" indent="-285750">
              <a:buFont typeface="Wingdings" panose="05000000000000000000" pitchFamily="2" charset="2"/>
              <a:buChar char="q"/>
            </a:pPr>
            <a:r>
              <a:rPr lang="it-IT" i="1" dirty="0">
                <a:latin typeface="Open Sans" pitchFamily="2" charset="0"/>
                <a:ea typeface="Open Sans" pitchFamily="2" charset="0"/>
                <a:cs typeface="Open Sans" pitchFamily="2" charset="0"/>
              </a:rPr>
              <a:t>Structured Format</a:t>
            </a:r>
          </a:p>
          <a:p>
            <a:r>
              <a:rPr lang="it-IT" dirty="0">
                <a:latin typeface="Open Sans" pitchFamily="2" charset="0"/>
                <a:ea typeface="Open Sans" pitchFamily="2" charset="0"/>
                <a:cs typeface="Open Sans" pitchFamily="2" charset="0"/>
              </a:rPr>
              <a:t>… e altri</a:t>
            </a:r>
          </a:p>
        </p:txBody>
      </p:sp>
    </p:spTree>
    <p:extLst>
      <p:ext uri="{BB962C8B-B14F-4D97-AF65-F5344CB8AC3E}">
        <p14:creationId xmlns:p14="http://schemas.microsoft.com/office/powerpoint/2010/main" val="575443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33</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sp>
        <p:nvSpPr>
          <p:cNvPr id="2" name="CasellaDiTesto 1">
            <a:extLst>
              <a:ext uri="{FF2B5EF4-FFF2-40B4-BE49-F238E27FC236}">
                <a16:creationId xmlns:a16="http://schemas.microsoft.com/office/drawing/2014/main" id="{E3D4C91C-F6EE-8554-B951-4AC26433A3A2}"/>
              </a:ext>
            </a:extLst>
          </p:cNvPr>
          <p:cNvSpPr txBox="1"/>
          <p:nvPr/>
        </p:nvSpPr>
        <p:spPr>
          <a:xfrm>
            <a:off x="2271712" y="2233396"/>
            <a:ext cx="10391775" cy="923330"/>
          </a:xfrm>
          <a:prstGeom prst="rect">
            <a:avLst/>
          </a:prstGeom>
          <a:noFill/>
        </p:spPr>
        <p:txBody>
          <a:bodyPr wrap="square" rtlCol="0">
            <a:spAutoFit/>
          </a:bodyPr>
          <a:lstStyle/>
          <a:p>
            <a:pPr marL="285750" indent="-285750">
              <a:buFont typeface="Wingdings" panose="05000000000000000000" pitchFamily="2" charset="2"/>
              <a:buChar char="q"/>
            </a:pPr>
            <a:r>
              <a:rPr lang="it-IT" b="1" dirty="0">
                <a:latin typeface="Open Sans" pitchFamily="2" charset="0"/>
                <a:ea typeface="Open Sans" pitchFamily="2" charset="0"/>
                <a:cs typeface="Open Sans" pitchFamily="2" charset="0"/>
              </a:rPr>
              <a:t>Versione interattiva del prototipo </a:t>
            </a:r>
            <a:r>
              <a:rPr lang="it-IT" dirty="0">
                <a:latin typeface="Open Sans" pitchFamily="2" charset="0"/>
                <a:ea typeface="Open Sans" pitchFamily="2" charset="0"/>
                <a:cs typeface="Open Sans" pitchFamily="2" charset="0"/>
              </a:rPr>
              <a:t>disponibile su Figma</a:t>
            </a:r>
          </a:p>
          <a:p>
            <a:pPr marL="285750" indent="-285750">
              <a:buFont typeface="Wingdings" panose="05000000000000000000" pitchFamily="2" charset="2"/>
              <a:buChar char="q"/>
            </a:pPr>
            <a:r>
              <a:rPr lang="it-IT" dirty="0">
                <a:latin typeface="Open Sans" pitchFamily="2" charset="0"/>
                <a:ea typeface="Open Sans" pitchFamily="2" charset="0"/>
                <a:cs typeface="Open Sans" pitchFamily="2" charset="0"/>
              </a:rPr>
              <a:t>Sono state prodotte diverse schermate del prototipo ad alta fedeltà. </a:t>
            </a:r>
            <a:br>
              <a:rPr lang="it-IT" dirty="0">
                <a:latin typeface="Open Sans" pitchFamily="2" charset="0"/>
                <a:ea typeface="Open Sans" pitchFamily="2" charset="0"/>
                <a:cs typeface="Open Sans" pitchFamily="2" charset="0"/>
              </a:rPr>
            </a:br>
            <a:r>
              <a:rPr lang="it-IT" dirty="0">
                <a:latin typeface="Open Sans" pitchFamily="2" charset="0"/>
                <a:ea typeface="Open Sans" pitchFamily="2" charset="0"/>
                <a:cs typeface="Open Sans" pitchFamily="2" charset="0"/>
              </a:rPr>
              <a:t>Di seguito ne rilasciamo alcune</a:t>
            </a:r>
          </a:p>
        </p:txBody>
      </p:sp>
    </p:spTree>
    <p:extLst>
      <p:ext uri="{BB962C8B-B14F-4D97-AF65-F5344CB8AC3E}">
        <p14:creationId xmlns:p14="http://schemas.microsoft.com/office/powerpoint/2010/main" val="67017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34</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4" name="Immagine 3">
            <a:extLst>
              <a:ext uri="{FF2B5EF4-FFF2-40B4-BE49-F238E27FC236}">
                <a16:creationId xmlns:a16="http://schemas.microsoft.com/office/drawing/2014/main" id="{B65FC96C-A4F7-1712-DA9D-886B3F71F2F4}"/>
              </a:ext>
            </a:extLst>
          </p:cNvPr>
          <p:cNvPicPr>
            <a:picLocks noChangeAspect="1"/>
          </p:cNvPicPr>
          <p:nvPr/>
        </p:nvPicPr>
        <p:blipFill>
          <a:blip r:embed="rId5"/>
          <a:stretch>
            <a:fillRect/>
          </a:stretch>
        </p:blipFill>
        <p:spPr>
          <a:xfrm>
            <a:off x="2980890" y="1770621"/>
            <a:ext cx="6230219" cy="3648584"/>
          </a:xfrm>
          <a:prstGeom prst="rect">
            <a:avLst/>
          </a:prstGeom>
        </p:spPr>
      </p:pic>
    </p:spTree>
    <p:extLst>
      <p:ext uri="{BB962C8B-B14F-4D97-AF65-F5344CB8AC3E}">
        <p14:creationId xmlns:p14="http://schemas.microsoft.com/office/powerpoint/2010/main" val="1147963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35</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3" name="Immagine 2">
            <a:extLst>
              <a:ext uri="{FF2B5EF4-FFF2-40B4-BE49-F238E27FC236}">
                <a16:creationId xmlns:a16="http://schemas.microsoft.com/office/drawing/2014/main" id="{A1A181C6-FB75-8632-27B6-DAD29C1A8DD0}"/>
              </a:ext>
            </a:extLst>
          </p:cNvPr>
          <p:cNvPicPr>
            <a:picLocks noChangeAspect="1"/>
          </p:cNvPicPr>
          <p:nvPr/>
        </p:nvPicPr>
        <p:blipFill>
          <a:blip r:embed="rId5"/>
          <a:stretch>
            <a:fillRect/>
          </a:stretch>
        </p:blipFill>
        <p:spPr>
          <a:xfrm>
            <a:off x="3013979" y="1645954"/>
            <a:ext cx="6396722" cy="3841763"/>
          </a:xfrm>
          <a:prstGeom prst="rect">
            <a:avLst/>
          </a:prstGeom>
        </p:spPr>
      </p:pic>
    </p:spTree>
    <p:extLst>
      <p:ext uri="{BB962C8B-B14F-4D97-AF65-F5344CB8AC3E}">
        <p14:creationId xmlns:p14="http://schemas.microsoft.com/office/powerpoint/2010/main" val="3432842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36</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pic>
        <p:nvPicPr>
          <p:cNvPr id="4" name="Immagine 3">
            <a:extLst>
              <a:ext uri="{FF2B5EF4-FFF2-40B4-BE49-F238E27FC236}">
                <a16:creationId xmlns:a16="http://schemas.microsoft.com/office/drawing/2014/main" id="{1AEA5F21-EB21-8B87-1B35-044EF5D12C8A}"/>
              </a:ext>
            </a:extLst>
          </p:cNvPr>
          <p:cNvPicPr>
            <a:picLocks noChangeAspect="1"/>
          </p:cNvPicPr>
          <p:nvPr/>
        </p:nvPicPr>
        <p:blipFill>
          <a:blip r:embed="rId5"/>
          <a:stretch>
            <a:fillRect/>
          </a:stretch>
        </p:blipFill>
        <p:spPr>
          <a:xfrm>
            <a:off x="2913979" y="1834294"/>
            <a:ext cx="6820572" cy="4045072"/>
          </a:xfrm>
          <a:prstGeom prst="rect">
            <a:avLst/>
          </a:prstGeom>
        </p:spPr>
      </p:pic>
    </p:spTree>
    <p:extLst>
      <p:ext uri="{BB962C8B-B14F-4D97-AF65-F5344CB8AC3E}">
        <p14:creationId xmlns:p14="http://schemas.microsoft.com/office/powerpoint/2010/main" val="3856516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37</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Prototipazione ad alta fedeltà</a:t>
            </a:r>
          </a:p>
        </p:txBody>
      </p:sp>
      <p:sp>
        <p:nvSpPr>
          <p:cNvPr id="2" name="CasellaDiTesto 1">
            <a:extLst>
              <a:ext uri="{FF2B5EF4-FFF2-40B4-BE49-F238E27FC236}">
                <a16:creationId xmlns:a16="http://schemas.microsoft.com/office/drawing/2014/main" id="{C2A99EAC-6405-1966-E3DC-9954621C7F9D}"/>
              </a:ext>
            </a:extLst>
          </p:cNvPr>
          <p:cNvSpPr txBox="1"/>
          <p:nvPr/>
        </p:nvSpPr>
        <p:spPr>
          <a:xfrm>
            <a:off x="3267075" y="2559175"/>
            <a:ext cx="6686549" cy="461665"/>
          </a:xfrm>
          <a:prstGeom prst="rect">
            <a:avLst/>
          </a:prstGeom>
          <a:noFill/>
        </p:spPr>
        <p:txBody>
          <a:bodyPr wrap="square" rtlCol="0">
            <a:spAutoFit/>
          </a:bodyPr>
          <a:lstStyle/>
          <a:p>
            <a:r>
              <a:rPr lang="it-IT" sz="2400" i="1" dirty="0">
                <a:latin typeface="Open Sans" pitchFamily="2" charset="0"/>
                <a:ea typeface="Open Sans" pitchFamily="2" charset="0"/>
                <a:cs typeface="Open Sans" pitchFamily="2" charset="0"/>
              </a:rPr>
              <a:t>Prototipo ad alta fedeltà della homepage</a:t>
            </a:r>
          </a:p>
        </p:txBody>
      </p:sp>
    </p:spTree>
    <p:extLst>
      <p:ext uri="{BB962C8B-B14F-4D97-AF65-F5344CB8AC3E}">
        <p14:creationId xmlns:p14="http://schemas.microsoft.com/office/powerpoint/2010/main" val="195590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38</a:t>
            </a:fld>
            <a:r>
              <a:rPr lang="it-IT" sz="1400" dirty="0"/>
              <a:t> di X</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Cognitive Walkthrough</a:t>
            </a:r>
          </a:p>
        </p:txBody>
      </p:sp>
      <p:sp>
        <p:nvSpPr>
          <p:cNvPr id="2" name="CasellaDiTesto 1">
            <a:extLst>
              <a:ext uri="{FF2B5EF4-FFF2-40B4-BE49-F238E27FC236}">
                <a16:creationId xmlns:a16="http://schemas.microsoft.com/office/drawing/2014/main" id="{C2A99EAC-6405-1966-E3DC-9954621C7F9D}"/>
              </a:ext>
            </a:extLst>
          </p:cNvPr>
          <p:cNvSpPr txBox="1"/>
          <p:nvPr/>
        </p:nvSpPr>
        <p:spPr>
          <a:xfrm>
            <a:off x="885826" y="1878121"/>
            <a:ext cx="10839450" cy="523220"/>
          </a:xfrm>
          <a:prstGeom prst="rect">
            <a:avLst/>
          </a:prstGeom>
          <a:noFill/>
        </p:spPr>
        <p:txBody>
          <a:bodyPr wrap="square" rtlCol="0">
            <a:spAutoFit/>
          </a:bodyPr>
          <a:lstStyle/>
          <a:p>
            <a:r>
              <a:rPr lang="it-IT" sz="1400" dirty="0">
                <a:latin typeface="Open Sans" pitchFamily="2" charset="0"/>
                <a:ea typeface="Open Sans" pitchFamily="2" charset="0"/>
                <a:cs typeface="Open Sans" pitchFamily="2" charset="0"/>
              </a:rPr>
              <a:t>Un corposo ed esauriente </a:t>
            </a:r>
            <a:r>
              <a:rPr lang="it-IT" sz="1400" i="1" dirty="0">
                <a:latin typeface="Open Sans" pitchFamily="2" charset="0"/>
                <a:ea typeface="Open Sans" pitchFamily="2" charset="0"/>
                <a:cs typeface="Open Sans" pitchFamily="2" charset="0"/>
              </a:rPr>
              <a:t>cognitive </a:t>
            </a:r>
            <a:r>
              <a:rPr lang="it-IT" sz="1400" i="1" dirty="0" err="1">
                <a:latin typeface="Open Sans" pitchFamily="2" charset="0"/>
                <a:ea typeface="Open Sans" pitchFamily="2" charset="0"/>
                <a:cs typeface="Open Sans" pitchFamily="2" charset="0"/>
              </a:rPr>
              <a:t>walkthrough</a:t>
            </a:r>
            <a:r>
              <a:rPr lang="it-IT" sz="1400" i="1" dirty="0">
                <a:latin typeface="Open Sans" pitchFamily="2" charset="0"/>
                <a:ea typeface="Open Sans" pitchFamily="2" charset="0"/>
                <a:cs typeface="Open Sans" pitchFamily="2" charset="0"/>
              </a:rPr>
              <a:t> </a:t>
            </a:r>
            <a:r>
              <a:rPr lang="it-IT" sz="1400" dirty="0">
                <a:latin typeface="Open Sans" pitchFamily="2" charset="0"/>
                <a:ea typeface="Open Sans" pitchFamily="2" charset="0"/>
                <a:cs typeface="Open Sans" pitchFamily="2" charset="0"/>
              </a:rPr>
              <a:t>è stato realizzato per verificare la validità di quanto prodotto. Di seguito alleghiamo uno </a:t>
            </a:r>
            <a:r>
              <a:rPr lang="it-IT" sz="1400" dirty="0" err="1">
                <a:latin typeface="Open Sans" pitchFamily="2" charset="0"/>
                <a:ea typeface="Open Sans" pitchFamily="2" charset="0"/>
                <a:cs typeface="Open Sans" pitchFamily="2" charset="0"/>
              </a:rPr>
              <a:t>screenshot</a:t>
            </a:r>
            <a:r>
              <a:rPr lang="it-IT" sz="1400" dirty="0">
                <a:latin typeface="Open Sans" pitchFamily="2" charset="0"/>
                <a:ea typeface="Open Sans" pitchFamily="2" charset="0"/>
                <a:cs typeface="Open Sans" pitchFamily="2" charset="0"/>
              </a:rPr>
              <a:t>. Maggiori dettagli nell’Assignment 3.</a:t>
            </a:r>
          </a:p>
        </p:txBody>
      </p:sp>
      <p:pic>
        <p:nvPicPr>
          <p:cNvPr id="4" name="Immagine 3">
            <a:extLst>
              <a:ext uri="{FF2B5EF4-FFF2-40B4-BE49-F238E27FC236}">
                <a16:creationId xmlns:a16="http://schemas.microsoft.com/office/drawing/2014/main" id="{B1B902EB-A621-92AA-58BB-F3ABC6E241A1}"/>
              </a:ext>
            </a:extLst>
          </p:cNvPr>
          <p:cNvPicPr>
            <a:picLocks noChangeAspect="1"/>
          </p:cNvPicPr>
          <p:nvPr/>
        </p:nvPicPr>
        <p:blipFill>
          <a:blip r:embed="rId5"/>
          <a:stretch>
            <a:fillRect/>
          </a:stretch>
        </p:blipFill>
        <p:spPr>
          <a:xfrm>
            <a:off x="3176180" y="2633508"/>
            <a:ext cx="5839640" cy="4896533"/>
          </a:xfrm>
          <a:prstGeom prst="rect">
            <a:avLst/>
          </a:prstGeom>
          <a:ln>
            <a:solidFill>
              <a:schemeClr val="tx1"/>
            </a:solidFill>
          </a:ln>
        </p:spPr>
      </p:pic>
    </p:spTree>
    <p:extLst>
      <p:ext uri="{BB962C8B-B14F-4D97-AF65-F5344CB8AC3E}">
        <p14:creationId xmlns:p14="http://schemas.microsoft.com/office/powerpoint/2010/main" val="346052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39</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Assignment 4</a:t>
            </a:r>
          </a:p>
        </p:txBody>
      </p:sp>
      <p:sp>
        <p:nvSpPr>
          <p:cNvPr id="3" name="CasellaDiTesto 2">
            <a:extLst>
              <a:ext uri="{FF2B5EF4-FFF2-40B4-BE49-F238E27FC236}">
                <a16:creationId xmlns:a16="http://schemas.microsoft.com/office/drawing/2014/main" id="{6AD0C27D-4A05-3827-CB95-B4A96273AE7B}"/>
              </a:ext>
            </a:extLst>
          </p:cNvPr>
          <p:cNvSpPr txBox="1"/>
          <p:nvPr/>
        </p:nvSpPr>
        <p:spPr>
          <a:xfrm>
            <a:off x="2019300" y="1878119"/>
            <a:ext cx="8753475" cy="2862322"/>
          </a:xfrm>
          <a:prstGeom prst="rect">
            <a:avLst/>
          </a:prstGeom>
          <a:noFill/>
        </p:spPr>
        <p:txBody>
          <a:bodyPr wrap="square" rtlCol="0">
            <a:spAutoFit/>
          </a:bodyPr>
          <a:lstStyle/>
          <a:p>
            <a:pPr marL="285750" indent="-285750">
              <a:buFontTx/>
              <a:buChar char="-"/>
            </a:pPr>
            <a:r>
              <a:rPr lang="it-IT" sz="2000" dirty="0">
                <a:latin typeface="Open Sans" pitchFamily="2" charset="0"/>
                <a:ea typeface="Open Sans" pitchFamily="2" charset="0"/>
                <a:cs typeface="Open Sans" pitchFamily="2" charset="0"/>
              </a:rPr>
              <a:t>Relazione sui miglioramenti apportati al sistema rispetto al prototipo</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Usabilità e accessibilità</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Obiettivi di empowerment</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Test di usabilità</a:t>
            </a:r>
          </a:p>
          <a:p>
            <a:pPr marL="285750" indent="-285750">
              <a:buFontTx/>
              <a:buChar char="-"/>
            </a:pPr>
            <a:endParaRPr lang="it-IT" sz="2000" dirty="0">
              <a:latin typeface="Open Sans" pitchFamily="2" charset="0"/>
              <a:ea typeface="Open Sans" pitchFamily="2" charset="0"/>
              <a:cs typeface="Open Sans" pitchFamily="2" charset="0"/>
            </a:endParaRPr>
          </a:p>
          <a:p>
            <a:pPr marL="285750" indent="-285750">
              <a:buFontTx/>
              <a:buChar char="-"/>
            </a:pPr>
            <a:r>
              <a:rPr lang="it-IT" sz="2000" dirty="0">
                <a:latin typeface="Open Sans" pitchFamily="2" charset="0"/>
                <a:ea typeface="Open Sans" pitchFamily="2" charset="0"/>
                <a:cs typeface="Open Sans" pitchFamily="2" charset="0"/>
              </a:rPr>
              <a:t>Implementazione</a:t>
            </a:r>
          </a:p>
        </p:txBody>
      </p:sp>
    </p:spTree>
    <p:extLst>
      <p:ext uri="{BB962C8B-B14F-4D97-AF65-F5344CB8AC3E}">
        <p14:creationId xmlns:p14="http://schemas.microsoft.com/office/powerpoint/2010/main" val="95091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4</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6" name="Immagine 5">
            <a:extLst>
              <a:ext uri="{FF2B5EF4-FFF2-40B4-BE49-F238E27FC236}">
                <a16:creationId xmlns:a16="http://schemas.microsoft.com/office/drawing/2014/main" id="{790D8521-B31E-143E-9FCF-598E6D8D392E}"/>
              </a:ext>
            </a:extLst>
          </p:cNvPr>
          <p:cNvPicPr>
            <a:picLocks noChangeAspect="1"/>
          </p:cNvPicPr>
          <p:nvPr/>
        </p:nvPicPr>
        <p:blipFill>
          <a:blip r:embed="rId4"/>
          <a:stretch>
            <a:fillRect/>
          </a:stretch>
        </p:blipFill>
        <p:spPr>
          <a:xfrm>
            <a:off x="2247363" y="1214181"/>
            <a:ext cx="7697274" cy="3667637"/>
          </a:xfrm>
          <a:prstGeom prst="rect">
            <a:avLst/>
          </a:prstGeom>
        </p:spPr>
      </p:pic>
    </p:spTree>
    <p:extLst>
      <p:ext uri="{BB962C8B-B14F-4D97-AF65-F5344CB8AC3E}">
        <p14:creationId xmlns:p14="http://schemas.microsoft.com/office/powerpoint/2010/main" val="1771626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40</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8" name="CasellaDiTesto 7">
            <a:extLst>
              <a:ext uri="{FF2B5EF4-FFF2-40B4-BE49-F238E27FC236}">
                <a16:creationId xmlns:a16="http://schemas.microsoft.com/office/drawing/2014/main" id="{DB0B718C-42A2-699A-2880-2D8EE078B826}"/>
              </a:ext>
            </a:extLst>
          </p:cNvPr>
          <p:cNvSpPr txBox="1"/>
          <p:nvPr/>
        </p:nvSpPr>
        <p:spPr>
          <a:xfrm>
            <a:off x="0" y="3936856"/>
            <a:ext cx="12192000" cy="923330"/>
          </a:xfrm>
          <a:prstGeom prst="rect">
            <a:avLst/>
          </a:prstGeom>
          <a:noFill/>
        </p:spPr>
        <p:txBody>
          <a:bodyPr wrap="square" rtlCol="0">
            <a:spAutoFit/>
          </a:bodyPr>
          <a:lstStyle/>
          <a:p>
            <a:pPr algn="ctr"/>
            <a:r>
              <a:rPr lang="it-IT" sz="5400" dirty="0">
                <a:solidFill>
                  <a:srgbClr val="002060"/>
                </a:solidFill>
                <a:latin typeface="Georgia" panose="02040502050405020303" pitchFamily="18" charset="0"/>
              </a:rPr>
              <a:t>Grazie per l’attenzione!</a:t>
            </a:r>
          </a:p>
        </p:txBody>
      </p:sp>
      <p:pic>
        <p:nvPicPr>
          <p:cNvPr id="11" name="Picture 2">
            <a:extLst>
              <a:ext uri="{FF2B5EF4-FFF2-40B4-BE49-F238E27FC236}">
                <a16:creationId xmlns:a16="http://schemas.microsoft.com/office/drawing/2014/main" id="{BE031FD1-D7F6-67FE-5E47-FE4385A5CD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53" y="1347931"/>
            <a:ext cx="2497367" cy="20255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4A546A99-B36A-E3FF-2706-7F9199B21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365" y="1241472"/>
            <a:ext cx="2468068" cy="23979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42A34D1D-E789-47C3-934C-E24FE630D8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0518" y="1224715"/>
            <a:ext cx="1822567" cy="2230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DF8F3F63-1BDC-A466-C909-495C1FDB1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9998" y="1147531"/>
            <a:ext cx="2743200" cy="25076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0A65CA00-F50D-E2AB-3D8A-9AA188B05D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3426" y="1210665"/>
            <a:ext cx="2658764" cy="224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8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5</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3" name="Immagine 2">
            <a:extLst>
              <a:ext uri="{FF2B5EF4-FFF2-40B4-BE49-F238E27FC236}">
                <a16:creationId xmlns:a16="http://schemas.microsoft.com/office/drawing/2014/main" id="{A8286E45-8274-9BDF-97BF-EB0468194F4B}"/>
              </a:ext>
            </a:extLst>
          </p:cNvPr>
          <p:cNvPicPr>
            <a:picLocks noChangeAspect="1"/>
          </p:cNvPicPr>
          <p:nvPr/>
        </p:nvPicPr>
        <p:blipFill>
          <a:blip r:embed="rId4"/>
          <a:stretch>
            <a:fillRect/>
          </a:stretch>
        </p:blipFill>
        <p:spPr>
          <a:xfrm>
            <a:off x="1799905" y="1123643"/>
            <a:ext cx="8592190" cy="4126395"/>
          </a:xfrm>
          <a:prstGeom prst="rect">
            <a:avLst/>
          </a:prstGeom>
        </p:spPr>
      </p:pic>
    </p:spTree>
    <p:extLst>
      <p:ext uri="{BB962C8B-B14F-4D97-AF65-F5344CB8AC3E}">
        <p14:creationId xmlns:p14="http://schemas.microsoft.com/office/powerpoint/2010/main" val="5266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6</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4" name="Immagine 3">
            <a:extLst>
              <a:ext uri="{FF2B5EF4-FFF2-40B4-BE49-F238E27FC236}">
                <a16:creationId xmlns:a16="http://schemas.microsoft.com/office/drawing/2014/main" id="{471ABE8F-1C34-0513-1BD0-4933428BEB32}"/>
              </a:ext>
            </a:extLst>
          </p:cNvPr>
          <p:cNvPicPr>
            <a:picLocks noChangeAspect="1"/>
          </p:cNvPicPr>
          <p:nvPr/>
        </p:nvPicPr>
        <p:blipFill>
          <a:blip r:embed="rId4"/>
          <a:stretch>
            <a:fillRect/>
          </a:stretch>
        </p:blipFill>
        <p:spPr>
          <a:xfrm>
            <a:off x="2366651" y="1009298"/>
            <a:ext cx="7458697" cy="4223408"/>
          </a:xfrm>
          <a:prstGeom prst="rect">
            <a:avLst/>
          </a:prstGeom>
        </p:spPr>
      </p:pic>
    </p:spTree>
    <p:extLst>
      <p:ext uri="{BB962C8B-B14F-4D97-AF65-F5344CB8AC3E}">
        <p14:creationId xmlns:p14="http://schemas.microsoft.com/office/powerpoint/2010/main" val="428520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7</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pic>
        <p:nvPicPr>
          <p:cNvPr id="3" name="Immagine 2">
            <a:extLst>
              <a:ext uri="{FF2B5EF4-FFF2-40B4-BE49-F238E27FC236}">
                <a16:creationId xmlns:a16="http://schemas.microsoft.com/office/drawing/2014/main" id="{4A2B2589-DAAA-6D7B-5B4F-EDBCA6FFFF32}"/>
              </a:ext>
            </a:extLst>
          </p:cNvPr>
          <p:cNvPicPr>
            <a:picLocks noChangeAspect="1"/>
          </p:cNvPicPr>
          <p:nvPr/>
        </p:nvPicPr>
        <p:blipFill>
          <a:blip r:embed="rId4"/>
          <a:stretch>
            <a:fillRect/>
          </a:stretch>
        </p:blipFill>
        <p:spPr>
          <a:xfrm>
            <a:off x="1778453" y="1252263"/>
            <a:ext cx="8635094" cy="3479311"/>
          </a:xfrm>
          <a:prstGeom prst="rect">
            <a:avLst/>
          </a:prstGeom>
        </p:spPr>
      </p:pic>
    </p:spTree>
    <p:extLst>
      <p:ext uri="{BB962C8B-B14F-4D97-AF65-F5344CB8AC3E}">
        <p14:creationId xmlns:p14="http://schemas.microsoft.com/office/powerpoint/2010/main" val="294030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8</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Delineare i profili utente</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831056" y="1769949"/>
            <a:ext cx="10529887" cy="646331"/>
          </a:xfrm>
          <a:prstGeom prst="rect">
            <a:avLst/>
          </a:prstGeom>
          <a:noFill/>
        </p:spPr>
        <p:txBody>
          <a:bodyPr wrap="square" rtlCol="0">
            <a:spAutoFit/>
          </a:bodyPr>
          <a:lstStyle/>
          <a:p>
            <a:pPr algn="just"/>
            <a:r>
              <a:rPr lang="it-IT" dirty="0">
                <a:latin typeface="Open Sans" pitchFamily="2" charset="0"/>
                <a:ea typeface="Open Sans" pitchFamily="2" charset="0"/>
                <a:cs typeface="Open Sans" pitchFamily="2" charset="0"/>
              </a:rPr>
              <a:t>Dal questionario, discernono diversi profili utente. In particolare, nell’Assignment 1 ne abbiamo delineati 3: </a:t>
            </a:r>
            <a:r>
              <a:rPr lang="it-IT" i="1" dirty="0">
                <a:latin typeface="Open Sans" pitchFamily="2" charset="0"/>
                <a:ea typeface="Open Sans" pitchFamily="2" charset="0"/>
                <a:cs typeface="Open Sans" pitchFamily="2" charset="0"/>
              </a:rPr>
              <a:t>Giulia, Giovanni </a:t>
            </a:r>
            <a:r>
              <a:rPr lang="it-IT" dirty="0">
                <a:latin typeface="Open Sans" pitchFamily="2" charset="0"/>
                <a:ea typeface="Open Sans" pitchFamily="2" charset="0"/>
                <a:cs typeface="Open Sans" pitchFamily="2" charset="0"/>
              </a:rPr>
              <a:t>e</a:t>
            </a:r>
            <a:r>
              <a:rPr lang="it-IT" i="1" dirty="0">
                <a:latin typeface="Open Sans" pitchFamily="2" charset="0"/>
                <a:ea typeface="Open Sans" pitchFamily="2" charset="0"/>
                <a:cs typeface="Open Sans" pitchFamily="2" charset="0"/>
              </a:rPr>
              <a:t> Cesare</a:t>
            </a:r>
            <a:r>
              <a:rPr lang="it-IT" dirty="0">
                <a:latin typeface="Open Sans" pitchFamily="2" charset="0"/>
                <a:ea typeface="Open Sans" pitchFamily="2" charset="0"/>
                <a:cs typeface="Open Sans" pitchFamily="2" charset="0"/>
              </a:rPr>
              <a:t>. Di seguito alleghiamo una </a:t>
            </a:r>
            <a:r>
              <a:rPr lang="it-IT" u="sng" dirty="0">
                <a:latin typeface="Open Sans" pitchFamily="2" charset="0"/>
                <a:ea typeface="Open Sans" pitchFamily="2" charset="0"/>
                <a:cs typeface="Open Sans" pitchFamily="2" charset="0"/>
              </a:rPr>
              <a:t>sintesi</a:t>
            </a:r>
            <a:r>
              <a:rPr lang="it-IT" dirty="0">
                <a:latin typeface="Open Sans" pitchFamily="2" charset="0"/>
                <a:ea typeface="Open Sans" pitchFamily="2" charset="0"/>
                <a:cs typeface="Open Sans" pitchFamily="2" charset="0"/>
              </a:rPr>
              <a:t> del profilo di Giulia.</a:t>
            </a:r>
            <a:r>
              <a:rPr lang="it-IT" i="1" dirty="0">
                <a:latin typeface="Open Sans" pitchFamily="2" charset="0"/>
                <a:ea typeface="Open Sans" pitchFamily="2" charset="0"/>
                <a:cs typeface="Open Sans" pitchFamily="2" charset="0"/>
              </a:rPr>
              <a:t> </a:t>
            </a:r>
            <a:endParaRPr lang="it-IT" dirty="0">
              <a:latin typeface="Open Sans" pitchFamily="2" charset="0"/>
              <a:ea typeface="Open Sans" pitchFamily="2" charset="0"/>
              <a:cs typeface="Open Sans" pitchFamily="2" charset="0"/>
            </a:endParaRPr>
          </a:p>
        </p:txBody>
      </p:sp>
      <p:pic>
        <p:nvPicPr>
          <p:cNvPr id="3" name="Immagine 2">
            <a:extLst>
              <a:ext uri="{FF2B5EF4-FFF2-40B4-BE49-F238E27FC236}">
                <a16:creationId xmlns:a16="http://schemas.microsoft.com/office/drawing/2014/main" id="{6ADDAC01-3760-B08F-CE82-43CD46C3776B}"/>
              </a:ext>
            </a:extLst>
          </p:cNvPr>
          <p:cNvPicPr>
            <a:picLocks noChangeAspect="1"/>
          </p:cNvPicPr>
          <p:nvPr/>
        </p:nvPicPr>
        <p:blipFill>
          <a:blip r:embed="rId5"/>
          <a:stretch>
            <a:fillRect/>
          </a:stretch>
        </p:blipFill>
        <p:spPr>
          <a:xfrm>
            <a:off x="1076172" y="2454564"/>
            <a:ext cx="2191056" cy="2886478"/>
          </a:xfrm>
          <a:prstGeom prst="rect">
            <a:avLst/>
          </a:prstGeom>
        </p:spPr>
      </p:pic>
      <p:sp>
        <p:nvSpPr>
          <p:cNvPr id="4" name="CasellaDiTesto 3">
            <a:extLst>
              <a:ext uri="{FF2B5EF4-FFF2-40B4-BE49-F238E27FC236}">
                <a16:creationId xmlns:a16="http://schemas.microsoft.com/office/drawing/2014/main" id="{0FDDAD63-164A-CF78-4D92-010AD57BF88B}"/>
              </a:ext>
            </a:extLst>
          </p:cNvPr>
          <p:cNvSpPr txBox="1"/>
          <p:nvPr/>
        </p:nvSpPr>
        <p:spPr>
          <a:xfrm>
            <a:off x="3378993" y="2526668"/>
            <a:ext cx="7736835" cy="2800767"/>
          </a:xfrm>
          <a:prstGeom prst="rect">
            <a:avLst/>
          </a:prstGeom>
          <a:noFill/>
        </p:spPr>
        <p:txBody>
          <a:bodyPr wrap="square" rtlCol="0">
            <a:spAutoFit/>
          </a:bodyPr>
          <a:lstStyle/>
          <a:p>
            <a:pPr algn="just"/>
            <a:r>
              <a:rPr lang="it-IT" sz="1600" b="1" dirty="0">
                <a:latin typeface="Georgia" panose="02040502050405020303" pitchFamily="18" charset="0"/>
              </a:rPr>
              <a:t>Giulia</a:t>
            </a:r>
            <a:r>
              <a:rPr lang="it-IT" sz="1600" dirty="0">
                <a:latin typeface="Georgia" panose="02040502050405020303" pitchFamily="18" charset="0"/>
              </a:rPr>
              <a:t> ha 17 anni, vive a Salerno e frequenta il liceo artistico. Giulia è molto esposta ai social network e al politically correct. E’ attenta a non inquinare ed è molto influenzata da personaggi come Greta Thunberg. Pubblica post su Facebook e Instagram per sensibilizzare i suoi amici sul tema ambientale. In diverse occasioni ha denunciato guasti ad alcune fontanelle comunali e la loro mala gestione. </a:t>
            </a:r>
          </a:p>
          <a:p>
            <a:pPr algn="just"/>
            <a:endParaRPr lang="it-IT" sz="1600" dirty="0">
              <a:latin typeface="Georgia" panose="02040502050405020303" pitchFamily="18" charset="0"/>
            </a:endParaRPr>
          </a:p>
          <a:p>
            <a:pPr algn="just"/>
            <a:r>
              <a:rPr lang="it-IT" sz="1600" i="1" dirty="0">
                <a:latin typeface="Georgia" panose="02040502050405020303" pitchFamily="18" charset="0"/>
              </a:rPr>
              <a:t>Obiettivi di Giulia: </a:t>
            </a:r>
          </a:p>
          <a:p>
            <a:pPr marL="285750" indent="-285750" algn="just">
              <a:buFontTx/>
              <a:buChar char="-"/>
            </a:pPr>
            <a:r>
              <a:rPr lang="it-IT" sz="1600" dirty="0">
                <a:latin typeface="Georgia" panose="02040502050405020303" pitchFamily="18" charset="0"/>
              </a:rPr>
              <a:t>Partecipare ad eventi e manifestazioni riguardanti lo spreco dell'acqua. </a:t>
            </a:r>
          </a:p>
          <a:p>
            <a:pPr marL="285750" indent="-285750" algn="just">
              <a:buFontTx/>
              <a:buChar char="-"/>
            </a:pPr>
            <a:r>
              <a:rPr lang="it-IT" sz="1600" dirty="0">
                <a:latin typeface="Georgia" panose="02040502050405020303" pitchFamily="18" charset="0"/>
              </a:rPr>
              <a:t>Segnalare abusi delle risorse idriche. </a:t>
            </a:r>
          </a:p>
          <a:p>
            <a:pPr marL="285750" indent="-285750" algn="just">
              <a:buFontTx/>
              <a:buChar char="-"/>
            </a:pPr>
            <a:r>
              <a:rPr lang="it-IT" sz="1600" dirty="0">
                <a:latin typeface="Georgia" panose="02040502050405020303" pitchFamily="18" charset="0"/>
              </a:rPr>
              <a:t>Sensibilizzare più persone all'uso consapevole dell'acqua. </a:t>
            </a:r>
          </a:p>
          <a:p>
            <a:pPr marL="285750" indent="-285750" algn="just">
              <a:buFontTx/>
              <a:buChar char="-"/>
            </a:pPr>
            <a:r>
              <a:rPr lang="it-IT" sz="1600" dirty="0">
                <a:latin typeface="Georgia" panose="02040502050405020303" pitchFamily="18" charset="0"/>
              </a:rPr>
              <a:t>Interagire con persone con i suoi stessi interessi.</a:t>
            </a:r>
          </a:p>
        </p:txBody>
      </p:sp>
    </p:spTree>
    <p:extLst>
      <p:ext uri="{BB962C8B-B14F-4D97-AF65-F5344CB8AC3E}">
        <p14:creationId xmlns:p14="http://schemas.microsoft.com/office/powerpoint/2010/main" val="348880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CB6C99B8-9F6D-13BB-1891-30BEB1603AE7}"/>
              </a:ext>
            </a:extLst>
          </p:cNvPr>
          <p:cNvSpPr>
            <a:spLocks noGrp="1"/>
          </p:cNvSpPr>
          <p:nvPr>
            <p:ph type="sldNum" sz="quarter" idx="12"/>
          </p:nvPr>
        </p:nvSpPr>
        <p:spPr>
          <a:xfrm>
            <a:off x="4724400" y="6122987"/>
            <a:ext cx="2743200" cy="365125"/>
          </a:xfrm>
        </p:spPr>
        <p:txBody>
          <a:bodyPr/>
          <a:lstStyle/>
          <a:p>
            <a:pPr algn="ctr"/>
            <a:fld id="{F4398CFE-663B-48BF-8FDE-A300876CFBDF}" type="slidenum">
              <a:rPr lang="it-IT" sz="1400" smtClean="0"/>
              <a:pPr algn="ctr"/>
              <a:t>9</a:t>
            </a:fld>
            <a:r>
              <a:rPr lang="it-IT" sz="1400" dirty="0"/>
              <a:t> di 40</a:t>
            </a:r>
          </a:p>
        </p:txBody>
      </p:sp>
      <p:pic>
        <p:nvPicPr>
          <p:cNvPr id="7" name="Immagine 6" descr="Immagine che contiene esterni&#10;&#10;Descrizione generata automaticamente">
            <a:extLst>
              <a:ext uri="{FF2B5EF4-FFF2-40B4-BE49-F238E27FC236}">
                <a16:creationId xmlns:a16="http://schemas.microsoft.com/office/drawing/2014/main" id="{F53FE6AF-2279-FA19-BBE5-009B65C5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12215"/>
            <a:ext cx="12192000" cy="3386667"/>
          </a:xfrm>
          <a:prstGeom prst="rect">
            <a:avLst/>
          </a:prstGeom>
        </p:spPr>
      </p:pic>
      <p:pic>
        <p:nvPicPr>
          <p:cNvPr id="9" name="Immagine 8">
            <a:extLst>
              <a:ext uri="{FF2B5EF4-FFF2-40B4-BE49-F238E27FC236}">
                <a16:creationId xmlns:a16="http://schemas.microsoft.com/office/drawing/2014/main" id="{C1113D7C-6BDC-F312-4C52-553FD68E9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378" y="369888"/>
            <a:ext cx="1511244" cy="520681"/>
          </a:xfrm>
          <a:prstGeom prst="rect">
            <a:avLst/>
          </a:prstGeom>
        </p:spPr>
      </p:pic>
      <p:sp>
        <p:nvSpPr>
          <p:cNvPr id="10" name="CasellaDiTesto 9">
            <a:extLst>
              <a:ext uri="{FF2B5EF4-FFF2-40B4-BE49-F238E27FC236}">
                <a16:creationId xmlns:a16="http://schemas.microsoft.com/office/drawing/2014/main" id="{5E249DC1-2065-BCBB-1397-650A8A5020EA}"/>
              </a:ext>
            </a:extLst>
          </p:cNvPr>
          <p:cNvSpPr txBox="1"/>
          <p:nvPr/>
        </p:nvSpPr>
        <p:spPr>
          <a:xfrm>
            <a:off x="0" y="1122734"/>
            <a:ext cx="12192000" cy="523220"/>
          </a:xfrm>
          <a:prstGeom prst="rect">
            <a:avLst/>
          </a:prstGeom>
          <a:noFill/>
        </p:spPr>
        <p:txBody>
          <a:bodyPr wrap="square" rtlCol="0">
            <a:spAutoFit/>
          </a:bodyPr>
          <a:lstStyle/>
          <a:p>
            <a:pPr algn="ctr"/>
            <a:r>
              <a:rPr lang="it-IT" sz="2800" i="1" dirty="0">
                <a:solidFill>
                  <a:srgbClr val="002060"/>
                </a:solidFill>
                <a:latin typeface="Georgia" panose="02040502050405020303" pitchFamily="18" charset="0"/>
                <a:ea typeface="Open Sans" pitchFamily="2" charset="0"/>
                <a:cs typeface="Open Sans" pitchFamily="2" charset="0"/>
              </a:rPr>
              <a:t>Identificare i task</a:t>
            </a:r>
          </a:p>
        </p:txBody>
      </p:sp>
      <p:sp>
        <p:nvSpPr>
          <p:cNvPr id="11" name="CasellaDiTesto 10">
            <a:extLst>
              <a:ext uri="{FF2B5EF4-FFF2-40B4-BE49-F238E27FC236}">
                <a16:creationId xmlns:a16="http://schemas.microsoft.com/office/drawing/2014/main" id="{278C283E-F9FC-96D2-500A-24E3C3952F64}"/>
              </a:ext>
            </a:extLst>
          </p:cNvPr>
          <p:cNvSpPr txBox="1"/>
          <p:nvPr/>
        </p:nvSpPr>
        <p:spPr>
          <a:xfrm>
            <a:off x="4183856" y="2136338"/>
            <a:ext cx="4741069" cy="2585323"/>
          </a:xfrm>
          <a:prstGeom prst="rect">
            <a:avLst/>
          </a:prstGeom>
          <a:noFill/>
        </p:spPr>
        <p:txBody>
          <a:bodyPr wrap="square" rtlCol="0">
            <a:spAutoFit/>
          </a:bodyPr>
          <a:lstStyle/>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T1:</a:t>
            </a:r>
            <a:r>
              <a:rPr lang="it-IT" dirty="0">
                <a:latin typeface="Open Sans" pitchFamily="2" charset="0"/>
                <a:ea typeface="Open Sans" pitchFamily="2" charset="0"/>
                <a:cs typeface="Open Sans" pitchFamily="2" charset="0"/>
              </a:rPr>
              <a:t> Segnalare uno spreco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T2:</a:t>
            </a:r>
            <a:r>
              <a:rPr lang="it-IT" dirty="0">
                <a:latin typeface="Open Sans" pitchFamily="2" charset="0"/>
                <a:ea typeface="Open Sans" pitchFamily="2" charset="0"/>
                <a:cs typeface="Open Sans" pitchFamily="2" charset="0"/>
              </a:rPr>
              <a:t> Valutare una segnalazione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T3:</a:t>
            </a:r>
            <a:r>
              <a:rPr lang="it-IT" dirty="0">
                <a:latin typeface="Open Sans" pitchFamily="2" charset="0"/>
                <a:ea typeface="Open Sans" pitchFamily="2" charset="0"/>
                <a:cs typeface="Open Sans" pitchFamily="2" charset="0"/>
              </a:rPr>
              <a:t> Organizzare un evento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T4:</a:t>
            </a:r>
            <a:r>
              <a:rPr lang="it-IT" dirty="0">
                <a:latin typeface="Open Sans" pitchFamily="2" charset="0"/>
                <a:ea typeface="Open Sans" pitchFamily="2" charset="0"/>
                <a:cs typeface="Open Sans" pitchFamily="2" charset="0"/>
              </a:rPr>
              <a:t> Aderire ad un evento </a:t>
            </a:r>
          </a:p>
          <a:p>
            <a:pPr marL="285750" indent="-285750" algn="just">
              <a:buFont typeface="Arial" panose="020B0604020202020204" pitchFamily="34" charset="0"/>
              <a:buChar char="•"/>
            </a:pPr>
            <a:endParaRPr lang="it-IT" dirty="0">
              <a:latin typeface="Open Sans" pitchFamily="2" charset="0"/>
              <a:ea typeface="Open Sans" pitchFamily="2" charset="0"/>
              <a:cs typeface="Open Sans" pitchFamily="2" charset="0"/>
            </a:endParaRPr>
          </a:p>
          <a:p>
            <a:pPr marL="285750" indent="-285750" algn="just">
              <a:buFont typeface="Arial" panose="020B0604020202020204" pitchFamily="34" charset="0"/>
              <a:buChar char="•"/>
            </a:pPr>
            <a:r>
              <a:rPr lang="it-IT" b="1" dirty="0">
                <a:latin typeface="Open Sans" pitchFamily="2" charset="0"/>
                <a:ea typeface="Open Sans" pitchFamily="2" charset="0"/>
                <a:cs typeface="Open Sans" pitchFamily="2" charset="0"/>
              </a:rPr>
              <a:t>T5: </a:t>
            </a:r>
            <a:r>
              <a:rPr lang="it-IT" dirty="0">
                <a:latin typeface="Open Sans" pitchFamily="2" charset="0"/>
                <a:ea typeface="Open Sans" pitchFamily="2" charset="0"/>
                <a:cs typeface="Open Sans" pitchFamily="2" charset="0"/>
              </a:rPr>
              <a:t>Tener traccia dei propri consumi </a:t>
            </a:r>
          </a:p>
        </p:txBody>
      </p:sp>
    </p:spTree>
    <p:extLst>
      <p:ext uri="{BB962C8B-B14F-4D97-AF65-F5344CB8AC3E}">
        <p14:creationId xmlns:p14="http://schemas.microsoft.com/office/powerpoint/2010/main" val="10980781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1581</Words>
  <Application>Microsoft Office PowerPoint</Application>
  <PresentationFormat>Widescreen</PresentationFormat>
  <Paragraphs>234</Paragraphs>
  <Slides>40</Slides>
  <Notes>35</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40</vt:i4>
      </vt:variant>
    </vt:vector>
  </HeadingPairs>
  <TitlesOfParts>
    <vt:vector size="51" baseType="lpstr">
      <vt:lpstr>Arial</vt:lpstr>
      <vt:lpstr>Calibri</vt:lpstr>
      <vt:lpstr>Calibri Light</vt:lpstr>
      <vt:lpstr>Courier New</vt:lpstr>
      <vt:lpstr>Font Awesome 5 Brands Regular</vt:lpstr>
      <vt:lpstr>Font Awesome 5 Free Solid</vt:lpstr>
      <vt:lpstr>Georgia</vt:lpstr>
      <vt:lpstr>Hack Nerd Font</vt:lpstr>
      <vt:lpstr>Open Sans</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Gravino</dc:creator>
  <cp:lastModifiedBy>Antonio Gravino</cp:lastModifiedBy>
  <cp:revision>4</cp:revision>
  <dcterms:created xsi:type="dcterms:W3CDTF">2022-07-12T05:32:54Z</dcterms:created>
  <dcterms:modified xsi:type="dcterms:W3CDTF">2022-07-13T13:44:15Z</dcterms:modified>
</cp:coreProperties>
</file>