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1" r:id="rId9"/>
    <p:sldId id="259" r:id="rId10"/>
    <p:sldId id="269" r:id="rId11"/>
    <p:sldId id="481" r:id="rId12"/>
    <p:sldId id="482" r:id="rId13"/>
    <p:sldId id="510" r:id="rId14"/>
    <p:sldId id="507" r:id="rId15"/>
    <p:sldId id="508" r:id="rId16"/>
    <p:sldId id="509" r:id="rId17"/>
    <p:sldId id="513" r:id="rId18"/>
    <p:sldId id="515" r:id="rId19"/>
    <p:sldId id="514" r:id="rId20"/>
    <p:sldId id="512" r:id="rId21"/>
    <p:sldId id="511" r:id="rId22"/>
    <p:sldId id="516" r:id="rId23"/>
    <p:sldId id="517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520" r:id="rId33"/>
    <p:sldId id="447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4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15F481-2D05-4352-B961-1EDAC46356C1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02A27D-95DA-4C05-80E6-8D994C211E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E6805-5792-42BB-9063-5F48CDBE16E5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37FE-BCFF-456B-A942-F234311059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360FC-A6C7-49EF-9364-97D3683B06BF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06D70-C758-40AF-9E01-77058F0FC0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62A32-B15E-40F8-86E2-DD443D214006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B7D12-439C-45F7-BCCD-1B4DBAB446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0C57A-FE62-46EB-9C5D-977C1B5E53EF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D9181-3DCE-4EA0-8E36-B6B8A206FB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73A4B-0515-4D5E-8ED9-F5855C94279E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101C4-FBC4-457B-A613-6DE25D83FE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0A82B-DB28-44EB-8E0C-32B4C7DF8FC1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B07EB-E729-4610-972E-B3E55DCC9E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3E42E-FB82-43D8-961C-8EF9EFC5CFAE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7697-18EE-4D4C-A164-FF20E5EED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1FCA4-1A96-4AB1-8153-6AE7A460FE84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56F4-C636-4852-9787-7F0D24896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0915-4E90-4A28-8DCF-10DB22D38D02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0C43F-5EDD-40A4-BBC9-63C6F62614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90EF5-1E58-4604-BC8A-01153124C9AD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3AC4F-C5C2-49AE-8EA7-321AB28787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7715-9B10-46FB-A556-8FBE3A462EDC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10BD6-E48A-42A6-8585-11364BA864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125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055B68-936B-4FB4-8456-F9B36C7D6D40}" type="datetimeFigureOut">
              <a:rPr lang="ru-RU"/>
              <a:pPr>
                <a:defRPr/>
              </a:pPr>
              <a:t>27.02.2021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F20546-C6D1-460A-9100-6A0634F744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3" r:id="rId4"/>
    <p:sldLayoutId id="2147483819" r:id="rId5"/>
    <p:sldLayoutId id="2147483814" r:id="rId6"/>
    <p:sldLayoutId id="2147483820" r:id="rId7"/>
    <p:sldLayoutId id="2147483821" r:id="rId8"/>
    <p:sldLayoutId id="2147483822" r:id="rId9"/>
    <p:sldLayoutId id="2147483815" r:id="rId10"/>
    <p:sldLayoutId id="21474838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Архитектуры распределенных информационных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Тема 2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Основные виды архитектур РИС</a:t>
            </a:r>
            <a:endParaRPr lang="ru-RU" dirty="0"/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800" dirty="0" smtClean="0"/>
              <a:t>В настоящее время общепризнанными архитектурными решениями (стилями) считаются: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smtClean="0"/>
              <a:t>многоуровневые  архитектуры (</a:t>
            </a:r>
            <a:r>
              <a:rPr lang="en-US" sz="2400" dirty="0" smtClean="0"/>
              <a:t>layered</a:t>
            </a:r>
            <a:r>
              <a:rPr lang="ru-RU" sz="2400" dirty="0" smtClean="0"/>
              <a:t>);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smtClean="0"/>
              <a:t>объектные архитектуры </a:t>
            </a:r>
            <a:r>
              <a:rPr lang="en-US" sz="2400" dirty="0" smtClean="0"/>
              <a:t>(object-based)</a:t>
            </a:r>
            <a:r>
              <a:rPr lang="ru-RU" sz="2400" dirty="0" smtClean="0"/>
              <a:t>;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smtClean="0"/>
              <a:t>компонентные архитектуры (</a:t>
            </a:r>
            <a:r>
              <a:rPr lang="en-US" sz="2400" dirty="0" smtClean="0"/>
              <a:t>component-based);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err="1" smtClean="0"/>
              <a:t>сервисно-ориентированные</a:t>
            </a:r>
            <a:r>
              <a:rPr lang="ru-RU" sz="2400" dirty="0" smtClean="0"/>
              <a:t> архитектуры;</a:t>
            </a:r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err="1" smtClean="0"/>
              <a:t>ресурсо-центрированные</a:t>
            </a:r>
            <a:r>
              <a:rPr lang="ru-RU" sz="2400" dirty="0" smtClean="0"/>
              <a:t> архитектуры (</a:t>
            </a:r>
            <a:r>
              <a:rPr lang="en-US" sz="2400" dirty="0" smtClean="0"/>
              <a:t>resource-</a:t>
            </a:r>
            <a:r>
              <a:rPr lang="en-US" sz="2400" dirty="0" err="1" smtClean="0"/>
              <a:t>centerd</a:t>
            </a:r>
            <a:r>
              <a:rPr lang="en-US" sz="2400" dirty="0" smtClean="0"/>
              <a:t>) 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lvl="1" eaLnBrk="1" hangingPunct="1">
              <a:buClrTx/>
              <a:buFont typeface="Wingdings" pitchFamily="2" charset="2"/>
              <a:buChar char="Ø"/>
            </a:pPr>
            <a:r>
              <a:rPr lang="ru-RU" sz="2400" dirty="0" smtClean="0"/>
              <a:t>архитектуры основанные на событиях </a:t>
            </a:r>
            <a:r>
              <a:rPr lang="en-US" sz="2400" dirty="0" smtClean="0"/>
              <a:t>(event-based)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800" dirty="0" smtClean="0"/>
              <a:t>Эти архитектурные решения могут одновременно применяться в одних и тех же системах в различных сочетаниях.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8605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Архитектурные модели Распределенных 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4572007"/>
            <a:ext cx="8686800" cy="1508117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3517911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Архитектура системы - это ее структура в терминах отдельно определяемых компонент (сущностей) и взаимоотношение между ними.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Главной целью выбора возможной архитектуры РИС является обеспечение следующих характеристик системы: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масштабируемости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надежности;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открытости;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управляемости;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гибкости;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адаптируемости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эффективности;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безопасности;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 т.д.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686800" cy="838200"/>
          </a:xfrm>
        </p:spPr>
        <p:txBody>
          <a:bodyPr/>
          <a:lstStyle/>
          <a:p>
            <a:r>
              <a:rPr lang="ru-RU" dirty="0" smtClean="0"/>
              <a:t>Характеристики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tx2">
                    <a:satMod val="130000"/>
                  </a:schemeClr>
                </a:solidFill>
              </a:rPr>
              <a:t>Масштабируемость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0419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8143900" cy="4800600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/>
              <a:t>	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– сохранение работоспособности  системы при изменении масштаба системы.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системы может измеряться по трем показателям: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размеру.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географической </a:t>
            </a:r>
            <a:r>
              <a:rPr lang="ru-RU" dirty="0" err="1" smtClean="0"/>
              <a:t>распределенности</a:t>
            </a:r>
            <a:r>
              <a:rPr lang="ru-RU" dirty="0" smtClean="0"/>
              <a:t>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степени сохранения управляемости при увеличении масштаба РИС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Масштабирование по размеру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071538" y="3143248"/>
          <a:ext cx="749935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42846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Концепция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Централизованная служба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сервер на всех</a:t>
                      </a:r>
                      <a:r>
                        <a:rPr lang="ru-RU" baseline="0" dirty="0" smtClean="0"/>
                        <a:t> пользователей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Единый телефонный справочник на всех пользователей доступный только в режиме подключения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Централизованные алгоритмы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Организация</a:t>
                      </a:r>
                      <a:r>
                        <a:rPr lang="ru-RU" baseline="0" dirty="0" smtClean="0"/>
                        <a:t>  системы имен Интернет на основе единого файла  хостов сети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60" name="Прямоугольник 4"/>
          <p:cNvSpPr>
            <a:spLocks noChangeArrowheads="1"/>
          </p:cNvSpPr>
          <p:nvPr/>
        </p:nvSpPr>
        <p:spPr bwMode="auto">
          <a:xfrm>
            <a:off x="1000100" y="1357298"/>
            <a:ext cx="78136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Наиболее часто проблемы размера определяются заложенными при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ее создании централизацией: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служб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данных;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алгоритмов.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и  производительность </a:t>
            </a:r>
            <a:endParaRPr lang="ru-RU" dirty="0"/>
          </a:p>
        </p:txBody>
      </p:sp>
      <p:sp>
        <p:nvSpPr>
          <p:cNvPr id="624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Вертикальное масштабирование – увеличение производительности каждого компонента системы с целью повышения общей производительности.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–возможность заменять в существующей вычислительной системе компоненты более мощными.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Горизонтальное масштабирование – возможность добавлять к системе новые узлы (серверы, процессоры) для увеличения общей производительности.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НАДЕЖНОСТЬ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Надежность охватывает множество требований к распределенным системам, из которых важнейшими являются: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доступность(</a:t>
            </a:r>
            <a:r>
              <a:rPr lang="ru-RU" dirty="0" err="1" smtClean="0"/>
              <a:t>availability</a:t>
            </a:r>
            <a:r>
              <a:rPr lang="ru-RU" dirty="0" smtClean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безотказность(</a:t>
            </a:r>
            <a:r>
              <a:rPr lang="ru-RU" dirty="0" err="1" smtClean="0"/>
              <a:t>reliability</a:t>
            </a:r>
            <a:r>
              <a:rPr lang="ru-RU" dirty="0" smtClean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безопасность(</a:t>
            </a:r>
            <a:r>
              <a:rPr lang="ru-RU" dirty="0" err="1" smtClean="0"/>
              <a:t>safety</a:t>
            </a:r>
            <a:r>
              <a:rPr lang="ru-RU" dirty="0" smtClean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smtClean="0"/>
              <a:t>ремонтопригодность(</a:t>
            </a:r>
            <a:r>
              <a:rPr lang="ru-RU" dirty="0" err="1" smtClean="0"/>
              <a:t>maintainability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Доступность (готовность)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Доступность - свойство системы находиться в состоянии готовности к работе.</a:t>
            </a:r>
          </a:p>
          <a:p>
            <a:r>
              <a:rPr lang="ru-RU" sz="2400" dirty="0" smtClean="0"/>
              <a:t>Обычно доступность – это вероятность того, что система в данный момент времени будет правильно работать и окажется в состоянии выполнить свои функции, если пользователи того потребуют.</a:t>
            </a:r>
          </a:p>
          <a:p>
            <a:r>
              <a:rPr lang="ru-RU" sz="2400" dirty="0" smtClean="0"/>
              <a:t>Система с высокой степенью доступности – это такая система, которая в произвольный момент времени, скорее всего, находится в работоспособном состоянии.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систем по показателю доступности (готовности)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 готовности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Показатель готовности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Продолжительность простоев в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Степень</a:t>
                      </a:r>
                      <a:r>
                        <a:rPr lang="ru-RU" baseline="0" dirty="0" smtClean="0"/>
                        <a:t> надежности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более 1 месяца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надежная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менее 4 дней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надежная система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99,9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менее 9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высоконадежная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99,99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около 1 часа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отказоустойчивая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99,999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около 5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безотказная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99,9999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около 30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безотказная система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Понятие ОРГАНИЗАЦИИ распределенной системы</a:t>
            </a:r>
            <a:endParaRPr lang="ru-RU" dirty="0"/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Организация РС определяется тем каким образом программное обеспечение РС распределяется между вычислительными узлами этой системы.</a:t>
            </a:r>
          </a:p>
          <a:p>
            <a:pPr eaLnBrk="1" hangingPunct="1"/>
            <a:r>
              <a:rPr lang="ru-RU" smtClean="0"/>
              <a:t>В организации систем часто выделяют:</a:t>
            </a:r>
          </a:p>
          <a:p>
            <a:pPr lvl="1" eaLnBrk="1" hangingPunct="1"/>
            <a:r>
              <a:rPr lang="ru-RU" smtClean="0"/>
              <a:t>Логическую организацию совокупности программных компонент системы;</a:t>
            </a:r>
          </a:p>
          <a:p>
            <a:pPr lvl="1" eaLnBrk="1" hangingPunct="1"/>
            <a:r>
              <a:rPr lang="ru-RU" smtClean="0"/>
              <a:t>Физическую организацию размещение этих компонент на узлах системы.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Открытость РИС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4350" cy="4800600"/>
          </a:xfrm>
        </p:spPr>
        <p:txBody>
          <a:bodyPr>
            <a:normAutofit fontScale="8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Обеспечивает: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интероперабельность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способность к взаимодействию с другими РИС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переносимость – способность к переносу приложений между разными РИС.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Основывается на использовании при проектировании ИС открытых стандартов, спецификаций и протоколов, определяющих порядок взаимодействия между всех компонентов распределенной системы между собой, а также пользователей с распределенной системой.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Реализует разделение правил выполнения взаимодействий от механизмов их реализующих.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9350" cy="84615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Гибкость РИС: виды </a:t>
            </a:r>
            <a:endParaRPr lang="ru-RU" dirty="0"/>
          </a:p>
        </p:txBody>
      </p:sp>
      <p:sp>
        <p:nvSpPr>
          <p:cNvPr id="58371" name="Содержимое 2"/>
          <p:cNvSpPr>
            <a:spLocks noGrp="1"/>
          </p:cNvSpPr>
          <p:nvPr>
            <p:ph idx="1"/>
          </p:nvPr>
        </p:nvSpPr>
        <p:spPr>
          <a:xfrm>
            <a:off x="857224" y="1142984"/>
            <a:ext cx="8286776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Гибкость может быть следующих видов: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Программной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Замена программ (например, выпуск новых версий) и перенос их между хостами РИС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Аппаратной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числа и характеристик технических средств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Структурной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структуры РИС (например, переподчинение элементов, разбиение одной РИС на несколько, слияние нескольких РИС в одну)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Логической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бизнес процессов (например, последовательности операций)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РИС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Безопасность определяет, насколько катастрофична ситуация временной неспособности системы должным образом выполнять свою работу.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По-настоящему безопасную систему построить крайне тяжело.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928934"/>
            <a:ext cx="8686800" cy="838200"/>
          </a:xfrm>
        </p:spPr>
        <p:txBody>
          <a:bodyPr/>
          <a:lstStyle/>
          <a:p>
            <a:r>
              <a:rPr lang="ru-RU" dirty="0" smtClean="0"/>
              <a:t>Архитектурные 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Архитектурные элементы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000" dirty="0" smtClean="0">
                <a:solidFill>
                  <a:schemeClr val="bg2">
                    <a:lumMod val="10000"/>
                  </a:schemeClr>
                </a:solidFill>
              </a:rPr>
              <a:t>Для понимания того, что является строительными блоками распределенных систем, необходимо решить четыре ключевых вопроса: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>
                <a:solidFill>
                  <a:schemeClr val="bg2">
                    <a:lumMod val="10000"/>
                  </a:schemeClr>
                </a:solidFill>
              </a:rPr>
              <a:t>1. Какие сущности взаимодействуют в рамках распределенной системы?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>
                <a:solidFill>
                  <a:schemeClr val="bg2">
                    <a:lumMod val="10000"/>
                  </a:schemeClr>
                </a:solidFill>
              </a:rPr>
              <a:t>2. Каким образом эти сущности взаимодействуют друг с другом? Или более точно: какую коммуникационную модель (парадигму) они используют?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>
                <a:solidFill>
                  <a:schemeClr val="bg2">
                    <a:lumMod val="10000"/>
                  </a:schemeClr>
                </a:solidFill>
              </a:rPr>
              <a:t>3. Какие роли играют (выполняемые ими функции), и какую ответственность они несут в рамках всей системы?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>
                <a:solidFill>
                  <a:schemeClr val="bg2">
                    <a:lumMod val="10000"/>
                  </a:schemeClr>
                </a:solidFill>
              </a:rPr>
              <a:t>4. Каким образом сущности системы (логические) отображаются на физические элементы распределенной инфраструктуры?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 РИС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800" dirty="0" smtClean="0"/>
              <a:t>АРХИТЕКТУРА РИС определяет: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какие сущности входят в РС,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каким образом они взаимодействуют.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800" dirty="0" smtClean="0"/>
              <a:t>Выбор сущностей и способы их взаимодействия в рамках РИС определяет весь спектр возможных архитектурных решений.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800" dirty="0" smtClean="0"/>
              <a:t>Сущности, образующие РИС, имеют два аспекта: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системный;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400" dirty="0" smtClean="0"/>
              <a:t>проблемный.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Системная реализация сущности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Системная сторона сущности определяет способ 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</a:rPr>
              <a:t>физической реализации функций сущности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и методов ее 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</a:rPr>
              <a:t>взаимодействия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с другими сущностями.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В современных ИС способ такой физической реализации является 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</a:rPr>
              <a:t>процесс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</a:rPr>
              <a:t>задача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) ОС, выполняемый на аппаратных средствах физического узла и получает для своего исполнения все необходимые ресурсы (вычислительные, ОП, устройства хранения (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SDD, HDD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), ВУ, сетевые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устройства).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Исходя из системной стороны сущностей, взаимодействие между ними рассматривается как модель </a:t>
            </a:r>
            <a:r>
              <a:rPr lang="ru-RU" sz="1800" b="1" dirty="0" err="1" smtClean="0">
                <a:solidFill>
                  <a:schemeClr val="tx2">
                    <a:lumMod val="75000"/>
                  </a:schemeClr>
                </a:solidFill>
              </a:rPr>
              <a:t>межпроцессного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 взаимодействия между распределенными сущностями.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При этом помимо классического процесса имеются следующие варианты их реализации: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В примитивных системах, например, таких как системы датчиков, ОС узлов системы могут не поддерживать механизм процессов, в этом случае такие сущности называют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узлами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В большинстве современных ОС абстракция процесса дополняется абстракцией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потока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. Потоки, как и процессы могут обслуживать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конечные точки подключений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Точка подключения: - сетевой адрес узла/процесса/потока. Пример: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URL/URI</a:t>
            </a:r>
            <a:endParaRPr lang="ru-RU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Проблемная сторона сущности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000" dirty="0" smtClean="0"/>
              <a:t>Определяется предметной областью, для автоматизации которой используются сущности РС. Предметная сторона определяет: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алгоритмы обработки информации;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порядок обмена информацией между сущностями в рамках РС.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2000" dirty="0" smtClean="0"/>
              <a:t>Наиболее часто в качестве проблемно-ориентированной абстракции сущностей РИС используются: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объекты;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компоненты;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службы;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600" dirty="0" smtClean="0"/>
              <a:t>ресурсы.</a:t>
            </a:r>
            <a:endParaRPr lang="ru-RU" sz="1600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4143372" y="3618705"/>
          <a:ext cx="4643470" cy="28630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09749"/>
                <a:gridCol w="2333721"/>
              </a:tblGrid>
              <a:tr h="503231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/>
                        <a:t>Сущности</a:t>
                      </a:r>
                      <a:r>
                        <a:rPr kumimoji="0" lang="en-US" sz="1800" kern="1200" dirty="0" smtClean="0"/>
                        <a:t> </a:t>
                      </a:r>
                      <a:r>
                        <a:rPr kumimoji="0" lang="ru-RU" sz="1800" kern="1200" dirty="0" smtClean="0"/>
                        <a:t> РИС 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306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Системно-ориентированные сущности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/>
                        <a:t>Проблемно-ориентированные сущности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Узлы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Объекты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81">
                <a:tc rowSpan="3">
                  <a:txBody>
                    <a:bodyPr/>
                    <a:lstStyle/>
                    <a:p>
                      <a:r>
                        <a:rPr kumimoji="0" lang="ru-RU" sz="1600" kern="1200" dirty="0" smtClean="0"/>
                        <a:t>Процессы/потоки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Компоненты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12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/>
                        <a:t>Сервисы (</a:t>
                      </a:r>
                      <a:r>
                        <a:rPr kumimoji="0" lang="en-US" sz="1600" kern="1200" dirty="0" smtClean="0"/>
                        <a:t>Web </a:t>
                      </a:r>
                      <a:r>
                        <a:rPr kumimoji="0" lang="ru-RU" sz="1600" kern="1200" dirty="0" smtClean="0"/>
                        <a:t>сервисы)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126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Ресурсы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Выбор объектов в качестве сущностей РИС обусловлен во многом объектно-ориентированным подходом в программировании, а также к проектированию РИС.</a:t>
            </a:r>
          </a:p>
          <a:p>
            <a:r>
              <a:rPr lang="ru-RU" sz="2000" dirty="0" smtClean="0"/>
              <a:t>Объекты РС представляют собой абстракцию объектов реального мира, относящихся к конкретной проблемной области. </a:t>
            </a:r>
          </a:p>
          <a:p>
            <a:r>
              <a:rPr lang="ru-RU" sz="2000" dirty="0" smtClean="0"/>
              <a:t>Разделение предметной области на объекты выполняется исходя из естественной декомпозиции предметной области на ряд взаимодействующих друг с другом объектов.</a:t>
            </a:r>
          </a:p>
          <a:p>
            <a:r>
              <a:rPr lang="ru-RU" sz="2000" dirty="0" smtClean="0"/>
              <a:t>Доступ к объектам реализуется через их интерфейсы, которые описываются с помощью языка </a:t>
            </a:r>
            <a:r>
              <a:rPr lang="en-US" sz="2000" dirty="0" smtClean="0"/>
              <a:t>IDL</a:t>
            </a:r>
            <a:r>
              <a:rPr lang="ru-RU" sz="2000" dirty="0" smtClean="0"/>
              <a:t>-</a:t>
            </a:r>
            <a:r>
              <a:rPr lang="en-US" sz="2000" dirty="0" smtClean="0"/>
              <a:t>Interface Definition Language</a:t>
            </a:r>
            <a:r>
              <a:rPr lang="ru-RU" sz="2000" dirty="0" smtClean="0"/>
              <a:t>, обеспечивающего описание методов, определенных для объекта.</a:t>
            </a:r>
          </a:p>
          <a:p>
            <a:r>
              <a:rPr lang="ru-RU" sz="2000" dirty="0" smtClean="0"/>
              <a:t>Распределенные объекты наиболее часто используются в качестве проблемных сущностей в распределенных системах.</a:t>
            </a:r>
            <a:endParaRPr lang="ru-RU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Объектные компоненты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Использование объектов в качестве сущностей РС привело к появлению ряда проблем, ответом на которые явилось использование компонент. Компоненты сходны с объектами. Они также как объекты: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/>
              <a:t>являются абстракциями прикладной области;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/>
              <a:t>доступны через интерфейсы.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Ключевым отличием компонент от объектов состоит в том, что они не только предоставляют интерфейсы, но также содержат информацию о том, какие компоненты/интерфейсы должны быть представлены для компонента, чтобы он мог выполнять свои функции.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Иными словами, явно разрешаются все зависимости, и обеспечивается полное выполнение всех правил, принятых при конструировании системы, что позволяет разработку компонент  третьими сторонами и способствует при реализации проекта более полной и адекватной реализации.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Программная ОРГАНИЗАЦИЯ</a:t>
            </a:r>
            <a:endParaRPr lang="ru-RU" dirty="0"/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1800" dirty="0" smtClean="0"/>
              <a:t>Организация РС определяется составом программных компонент входящих в состав системы.</a:t>
            </a:r>
          </a:p>
          <a:p>
            <a:pPr eaLnBrk="1" hangingPunct="1"/>
            <a:r>
              <a:rPr lang="ru-RU" sz="1800" dirty="0" smtClean="0"/>
              <a:t>Программная организация показывает из каких программных компонентов состоит система, а также и то как взаимодействуют между собой программные компоненты этой системы.</a:t>
            </a:r>
          </a:p>
        </p:txBody>
      </p:sp>
      <p:pic>
        <p:nvPicPr>
          <p:cNvPr id="13314" name="Picture 2" descr="Схема взаимодействия компонентов ИС с веб-интерфейсо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214686"/>
            <a:ext cx="4071966" cy="3192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Сервисы представляют третью парадигму определения сущностей, используемую при создании РС.</a:t>
            </a:r>
          </a:p>
          <a:p>
            <a:r>
              <a:rPr lang="ru-RU" dirty="0" smtClean="0"/>
              <a:t>Сервисы являются сущностями близкими к объектам и компонентам, также использующими подход, основанный на инкапсуляции поведения в компонент и использовании интерфейса для получения доступа друг к другу. 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ru-RU" dirty="0" smtClean="0"/>
              <a:t>-сервисы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В отличие от первых двух видов сущностей </a:t>
            </a:r>
            <a:r>
              <a:rPr lang="en-US" sz="1800" dirty="0" smtClean="0"/>
              <a:t>web</a:t>
            </a:r>
            <a:r>
              <a:rPr lang="ru-RU" sz="1800" dirty="0" smtClean="0"/>
              <a:t>-сервисы в действительности интегрированы в </a:t>
            </a:r>
            <a:r>
              <a:rPr lang="en-US" sz="1800" dirty="0" smtClean="0"/>
              <a:t>web </a:t>
            </a:r>
            <a:r>
              <a:rPr lang="ru-RU" sz="1800" dirty="0" smtClean="0"/>
              <a:t>и используют стандарты </a:t>
            </a:r>
            <a:r>
              <a:rPr lang="en-US" sz="1800" dirty="0" smtClean="0"/>
              <a:t>www </a:t>
            </a:r>
            <a:r>
              <a:rPr lang="ru-RU" sz="1800" dirty="0" smtClean="0"/>
              <a:t>для представления и описания сервисов.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800" dirty="0" smtClean="0"/>
              <a:t>W</a:t>
            </a:r>
            <a:r>
              <a:rPr lang="ru-RU" sz="1800" dirty="0" smtClean="0"/>
              <a:t>3</a:t>
            </a:r>
            <a:r>
              <a:rPr lang="en-US" sz="1800" dirty="0" smtClean="0"/>
              <a:t>C </a:t>
            </a:r>
            <a:r>
              <a:rPr lang="ru-RU" sz="1800" dirty="0" smtClean="0"/>
              <a:t>определил </a:t>
            </a:r>
            <a:r>
              <a:rPr lang="en-US" sz="1800" dirty="0" smtClean="0"/>
              <a:t>Web</a:t>
            </a:r>
            <a:r>
              <a:rPr lang="ru-RU" sz="1800" dirty="0" smtClean="0"/>
              <a:t>-сервисы как: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400" dirty="0" smtClean="0"/>
              <a:t>Программное приложение, идентифицируемое с помощью </a:t>
            </a:r>
            <a:r>
              <a:rPr lang="en-US" sz="1400" dirty="0" smtClean="0"/>
              <a:t>URI</a:t>
            </a:r>
            <a:r>
              <a:rPr lang="ru-RU" sz="1400" dirty="0" smtClean="0"/>
              <a:t>, чей интерфейс и связывание реализуется на основе использования </a:t>
            </a:r>
            <a:r>
              <a:rPr lang="en-US" sz="1400" dirty="0" smtClean="0"/>
              <a:t>XML</a:t>
            </a:r>
            <a:r>
              <a:rPr lang="ru-RU" sz="1400" dirty="0" smtClean="0"/>
              <a:t>.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400" dirty="0" smtClean="0"/>
              <a:t>Web</a:t>
            </a:r>
            <a:r>
              <a:rPr lang="ru-RU" sz="1400" dirty="0" smtClean="0"/>
              <a:t>-сервис поддерживает прямое взаимодействие с другими программными агентами, используя обмен </a:t>
            </a:r>
            <a:r>
              <a:rPr lang="en-US" sz="1400" dirty="0" smtClean="0"/>
              <a:t>XML</a:t>
            </a:r>
            <a:r>
              <a:rPr lang="ru-RU" sz="1400" dirty="0" smtClean="0"/>
              <a:t>-сообщениями по </a:t>
            </a:r>
            <a:r>
              <a:rPr lang="en-US" sz="1400" dirty="0" smtClean="0"/>
              <a:t>Internet </a:t>
            </a:r>
            <a:r>
              <a:rPr lang="ru-RU" sz="1400" dirty="0" smtClean="0"/>
              <a:t>протоколам.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ru-RU" sz="1800" dirty="0" smtClean="0"/>
              <a:t>Если объекты и компоненты часто используются внутри организаций для разработки тесно связанных </a:t>
            </a:r>
            <a:r>
              <a:rPr lang="ru-RU" sz="1800" dirty="0" smtClean="0"/>
              <a:t>приложений</a:t>
            </a:r>
            <a:r>
              <a:rPr lang="ru-RU" sz="1800" dirty="0" smtClean="0"/>
              <a:t>, </a:t>
            </a:r>
            <a:r>
              <a:rPr lang="ru-RU" sz="1800" dirty="0" smtClean="0"/>
              <a:t>т</a:t>
            </a:r>
            <a:r>
              <a:rPr lang="ru-RU" sz="1800" dirty="0" smtClean="0"/>
              <a:t>о </a:t>
            </a:r>
            <a:r>
              <a:rPr lang="en-US" sz="1800" dirty="0" smtClean="0"/>
              <a:t>Web-</a:t>
            </a:r>
            <a:r>
              <a:rPr lang="ru-RU" sz="1800" dirty="0" smtClean="0"/>
              <a:t>сервисы в целом выглядят как полноценные сервисы, которые могут при их комбинировании образовывать сложные сервисы с дополнительными возможностями.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800" dirty="0" smtClean="0"/>
              <a:t>Web</a:t>
            </a:r>
            <a:r>
              <a:rPr lang="ru-RU" sz="1800" dirty="0" smtClean="0"/>
              <a:t>-сервисы часто используются для интеграции </a:t>
            </a:r>
            <a:r>
              <a:rPr lang="en-US" sz="1800" dirty="0" smtClean="0"/>
              <a:t>B</a:t>
            </a:r>
            <a:r>
              <a:rPr lang="ru-RU" sz="1800" dirty="0" smtClean="0"/>
              <a:t>2</a:t>
            </a:r>
            <a:r>
              <a:rPr lang="en-US" sz="1800" dirty="0" smtClean="0"/>
              <a:t>B</a:t>
            </a:r>
            <a:r>
              <a:rPr lang="ru-RU" sz="1800" dirty="0" smtClean="0"/>
              <a:t>, что требует от них преодоления границ, разделяющих организации. </a:t>
            </a:r>
            <a:r>
              <a:rPr lang="en-US" sz="1800" dirty="0" smtClean="0"/>
              <a:t>Web</a:t>
            </a:r>
            <a:r>
              <a:rPr lang="ru-RU" sz="1800" dirty="0" smtClean="0"/>
              <a:t>-интерфейсы могут быть реализованы разными провайдерами и использовать различные низкоуровневые технологии.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000" dirty="0" smtClean="0"/>
              <a:t>Рост числа сервисов доступных через </a:t>
            </a:r>
            <a:r>
              <a:rPr lang="en-US" sz="2000" dirty="0" smtClean="0"/>
              <a:t>Web</a:t>
            </a:r>
            <a:r>
              <a:rPr lang="ru-RU" sz="2000" dirty="0" smtClean="0"/>
              <a:t> и создание распределенных систем на основе композиций сервисов привели к необходимости переосмысления архитектуры РИС построенных на базе </a:t>
            </a:r>
            <a:r>
              <a:rPr lang="en-US" sz="2000" dirty="0" smtClean="0"/>
              <a:t>Web.</a:t>
            </a:r>
            <a:endParaRPr lang="ru-RU" sz="2000" dirty="0" smtClean="0"/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000" dirty="0" smtClean="0"/>
              <a:t>Одной из проблем построения РИС на основанных на </a:t>
            </a:r>
            <a:r>
              <a:rPr lang="en-US" sz="2000" dirty="0" smtClean="0"/>
              <a:t>Web </a:t>
            </a:r>
            <a:r>
              <a:rPr lang="ru-RU" sz="2000" dirty="0" smtClean="0"/>
              <a:t>сервисах явилась высокая сложность обеспечения связи  между большим числом различных компонент.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ru-RU" sz="2000" dirty="0" smtClean="0"/>
              <a:t>В качестве альтернативы было предложено рассматривать РИС как коллекцию ресурсов каждый из которых индивидуально управляется своим компонентом (сервисом).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3214686"/>
            <a:ext cx="8686800" cy="838200"/>
          </a:xfrm>
        </p:spPr>
        <p:txBody>
          <a:bodyPr/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err="1" smtClean="0"/>
              <a:t>Прозачность</a:t>
            </a:r>
            <a:r>
              <a:rPr lang="ru-RU" dirty="0" smtClean="0"/>
              <a:t> </a:t>
            </a:r>
            <a:r>
              <a:rPr lang="ru-RU" dirty="0" err="1" smtClean="0"/>
              <a:t>РиС</a:t>
            </a:r>
            <a:r>
              <a:rPr lang="ru-RU" dirty="0" smtClean="0"/>
              <a:t> и ее Архитектура</a:t>
            </a:r>
            <a:endParaRPr lang="ru-RU" dirty="0"/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017712"/>
          </a:xfrm>
        </p:spPr>
        <p:txBody>
          <a:bodyPr/>
          <a:lstStyle/>
          <a:p>
            <a:pPr eaLnBrk="1" hangingPunct="1"/>
            <a:r>
              <a:rPr lang="ru-RU" sz="2400" smtClean="0"/>
              <a:t>Исходя из требования обеспечения прозрачности в распределенных системах требуется четко разделять приложения и лежащие в их основе платформы.</a:t>
            </a:r>
          </a:p>
          <a:p>
            <a:pPr eaLnBrk="1" hangingPunct="1"/>
            <a:r>
              <a:rPr lang="ru-RU" sz="2400" smtClean="0"/>
              <a:t>Такое разделение в РС выполняется с помощью промежуточного уровня системы.</a:t>
            </a:r>
          </a:p>
          <a:p>
            <a:pPr eaLnBrk="1" hangingPunct="1"/>
            <a:endParaRPr lang="ru-RU" smtClean="0"/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2286000" y="3786188"/>
            <a:ext cx="4429125" cy="1785937"/>
            <a:chOff x="2900" y="1900"/>
            <a:chExt cx="5420" cy="2160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2900" y="1900"/>
              <a:ext cx="54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400" b="1">
                  <a:latin typeface="Calibri" pitchFamily="34" charset="0"/>
                </a:rPr>
                <a:t>Распределенное п</a:t>
              </a:r>
              <a:r>
                <a:rPr lang="en-US" sz="2400" b="1">
                  <a:latin typeface="Calibri" pitchFamily="34" charset="0"/>
                </a:rPr>
                <a:t>рило</a:t>
              </a:r>
              <a:r>
                <a:rPr lang="ru-RU" sz="2400" b="1">
                  <a:latin typeface="Calibri" pitchFamily="34" charset="0"/>
                </a:rPr>
                <a:t>жение</a:t>
              </a:r>
              <a:endParaRPr lang="ru-RU" sz="2400"/>
            </a:p>
          </p:txBody>
        </p:sp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2900" y="2620"/>
              <a:ext cx="54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b="1">
                  <a:latin typeface="Calibri" pitchFamily="34" charset="0"/>
                </a:rPr>
                <a:t>ПО промежуточного слоя</a:t>
              </a:r>
            </a:p>
            <a:p>
              <a:pPr algn="ctr"/>
              <a:r>
                <a:rPr lang="ru-RU" b="1">
                  <a:latin typeface="Calibri" pitchFamily="34" charset="0"/>
                </a:rPr>
                <a:t>(</a:t>
              </a:r>
              <a:r>
                <a:rPr lang="en-US" b="1">
                  <a:latin typeface="Calibri" pitchFamily="34" charset="0"/>
                </a:rPr>
                <a:t>Midleware</a:t>
              </a:r>
              <a:r>
                <a:rPr lang="ru-RU" b="1">
                  <a:latin typeface="Calibri" pitchFamily="34" charset="0"/>
                </a:rPr>
                <a:t> </a:t>
              </a:r>
              <a:r>
                <a:rPr lang="en-US" b="1">
                  <a:latin typeface="Calibri" pitchFamily="34" charset="0"/>
                </a:rPr>
                <a:t>Layer</a:t>
              </a:r>
              <a:r>
                <a:rPr lang="ru-RU" b="1">
                  <a:latin typeface="Calibri" pitchFamily="34" charset="0"/>
                </a:rPr>
                <a:t>)</a:t>
              </a:r>
              <a:endParaRPr lang="ru-RU"/>
            </a:p>
          </p:txBody>
        </p:sp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2900" y="3340"/>
              <a:ext cx="54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ru-RU" sz="2000" b="1">
                  <a:latin typeface="Calibri" pitchFamily="34" charset="0"/>
                </a:rPr>
                <a:t>Аппаратно-программная платформа</a:t>
              </a:r>
              <a:endParaRPr lang="ru-RU" sz="20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Выбор варианта программной архитектуры</a:t>
            </a:r>
            <a:endParaRPr lang="ru-RU" dirty="0"/>
          </a:p>
        </p:txBody>
      </p:sp>
      <p:sp>
        <p:nvSpPr>
          <p:cNvPr id="18435" name="Содержимое 3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274195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ru-RU" sz="1800" dirty="0" smtClean="0"/>
              <a:t>Важнейшим решением при  разработке архитектуры системы является: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1600" dirty="0" smtClean="0"/>
              <a:t>выбор варианта размещения  ПО промежуточного уровня  (ППУ) системы.</a:t>
            </a:r>
          </a:p>
          <a:p>
            <a:pPr eaLnBrk="1" hangingPunct="1"/>
            <a:r>
              <a:rPr lang="ru-RU" sz="1800" dirty="0" smtClean="0"/>
              <a:t>Имеется различные методики определение состава  и размещения ППУ приложений, что и определяет  множество вариантов программных архитектур.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214686"/>
            <a:ext cx="6324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Системная архитектура</a:t>
            </a:r>
            <a:endParaRPr lang="ru-RU" dirty="0"/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1800" dirty="0" smtClean="0"/>
              <a:t>Фактическая (реально разворачиваемая) реализация РС, требует однозначного определения размещения программных компонент системы на реальных машинах.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1800" dirty="0" smtClean="0"/>
              <a:t>Практически всегда имеется множество вариантов такого размещения.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1800" dirty="0" smtClean="0"/>
              <a:t>Размещение программных компонент системы (программная архитектура) на физических машинах называется системной архитектурой.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357562"/>
            <a:ext cx="5214974" cy="329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виды системной архитектуры</a:t>
            </a:r>
            <a:endParaRPr lang="ru-RU" dirty="0"/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Различают три вида системной архитектуры: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централизованная;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децентрализованная (</a:t>
            </a:r>
            <a:r>
              <a:rPr lang="en-US" smtClean="0"/>
              <a:t>peer-to-peer</a:t>
            </a:r>
            <a:r>
              <a:rPr lang="ru-RU" smtClean="0"/>
              <a:t>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гибридная – комбинация элементов централизованной и децентрализованной архитектур.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Понятие архитектурного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400" dirty="0" smtClean="0"/>
              <a:t>В настоящее время исследования в области программного обеспечения достигли достаточной зрелости, что позволило однозначно определить понятие архитектурного стиля (архитектуры) РИС.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400" dirty="0" smtClean="0"/>
              <a:t>При проектировании и создании РС выбор архитектуры является ключевым техническим решением, определяющим успех создания больших программных систем.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400" dirty="0" smtClean="0"/>
              <a:t>При обсуждении архитектурных аспектов РС важным понятием является архитектурный стиль, который описывается в терминологии компонент и определяет: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100" dirty="0" smtClean="0"/>
              <a:t>способ коммуникаций между компонентами;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100" dirty="0" smtClean="0"/>
              <a:t>порядок обмена данными между компонентами;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3100" dirty="0" smtClean="0"/>
              <a:t>как  элементы системы совместно формируют  распределенную систему.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dirty="0" smtClean="0"/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Понятие программного компонента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732337"/>
          </a:xfrm>
        </p:spPr>
        <p:txBody>
          <a:bodyPr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b="1" dirty="0" smtClean="0"/>
              <a:t>Компонент </a:t>
            </a:r>
            <a:r>
              <a:rPr lang="ru-RU" dirty="0" smtClean="0"/>
              <a:t>– модульная единица ПО снабженная полностью определенным и предоставляемым по запросу интерфейсом.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Компонент должен обладать свойством – </a:t>
            </a:r>
            <a:r>
              <a:rPr lang="ru-RU" b="1" i="1" dirty="0" err="1" smtClean="0"/>
              <a:t>заменяемости</a:t>
            </a:r>
            <a:r>
              <a:rPr lang="ru-RU" i="1" dirty="0" smtClean="0"/>
              <a:t> (</a:t>
            </a:r>
            <a:r>
              <a:rPr lang="en-US" i="1" dirty="0" smtClean="0"/>
              <a:t>replaceable) </a:t>
            </a:r>
            <a:r>
              <a:rPr lang="ru-RU" dirty="0" smtClean="0"/>
              <a:t>в рамках системного окружения. Замена компонента может быть выполнена в любой момент, даже в условиях работы системы. Последний аспект  определяет, что в РС может отсутствовать  опция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b="1" dirty="0" smtClean="0"/>
              <a:t>Интерфейс</a:t>
            </a:r>
            <a:r>
              <a:rPr lang="ru-RU" dirty="0" smtClean="0"/>
              <a:t> -  описывает состав параметров необходимых для обращению к компоненту. Замена компонента может быть выполнена только при условии неизменности его интерфейса.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b="1" dirty="0" err="1" smtClean="0"/>
              <a:t>Конектор</a:t>
            </a:r>
            <a:r>
              <a:rPr lang="ru-RU" dirty="0" smtClean="0"/>
              <a:t> – это механизм который обеспечивает коммуникации, и способствует координации (или кооперации) компонент друг с другом.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err="1" smtClean="0"/>
              <a:t>Конектор</a:t>
            </a:r>
            <a:r>
              <a:rPr lang="ru-RU" dirty="0" smtClean="0"/>
              <a:t> может быть сформирован на основе средств реализующих способ связи между компонентами. :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удаленный вызов процедур (</a:t>
            </a:r>
            <a:r>
              <a:rPr lang="en-US" dirty="0" smtClean="0"/>
              <a:t>RPC</a:t>
            </a:r>
            <a:r>
              <a:rPr lang="ru-RU" dirty="0" smtClean="0"/>
              <a:t>);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обмен  сообщениями (</a:t>
            </a:r>
            <a:r>
              <a:rPr lang="en-US" dirty="0" smtClean="0"/>
              <a:t>message passing);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потока данных (</a:t>
            </a:r>
            <a:r>
              <a:rPr lang="en-US" dirty="0" smtClean="0"/>
              <a:t>streaming data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д.р.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ru-RU" dirty="0" smtClean="0"/>
              <a:t>Использование понятий компонент и </a:t>
            </a:r>
            <a:r>
              <a:rPr lang="ru-RU" dirty="0" err="1" smtClean="0"/>
              <a:t>конектор</a:t>
            </a:r>
            <a:r>
              <a:rPr lang="ru-RU" dirty="0" smtClean="0"/>
              <a:t> позволяет описывать различные варианты конфигураций, которые в свою очередь могут быть квалифицированы как </a:t>
            </a:r>
            <a:r>
              <a:rPr lang="ru-RU" b="1" dirty="0" smtClean="0"/>
              <a:t>архитектурные стили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17276</TotalTime>
  <Words>1830</Words>
  <Application>Microsoft Office PowerPoint</Application>
  <PresentationFormat>Экран (4:3)</PresentationFormat>
  <Paragraphs>221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Трек</vt:lpstr>
      <vt:lpstr>Архитектуры распределенных информационных систем</vt:lpstr>
      <vt:lpstr>Понятие ОРГАНИЗАЦИИ распределенной системы</vt:lpstr>
      <vt:lpstr>Программная ОРГАНИЗАЦИЯ</vt:lpstr>
      <vt:lpstr>Прозачность РиС и ее Архитектура</vt:lpstr>
      <vt:lpstr>Выбор варианта программной архитектуры</vt:lpstr>
      <vt:lpstr>Системная архитектура</vt:lpstr>
      <vt:lpstr>виды системной архитектуры</vt:lpstr>
      <vt:lpstr>Понятие архитектурного стиля</vt:lpstr>
      <vt:lpstr>Понятие программного компонента</vt:lpstr>
      <vt:lpstr>Основные виды архитектур РИС</vt:lpstr>
      <vt:lpstr>Архитектурные модели Распределенных систем</vt:lpstr>
      <vt:lpstr>Архитектура системы </vt:lpstr>
      <vt:lpstr>Характеристики системы</vt:lpstr>
      <vt:lpstr>Масштабируемость</vt:lpstr>
      <vt:lpstr>Масштабирование по размеру</vt:lpstr>
      <vt:lpstr>Масштабируемость и  производительность </vt:lpstr>
      <vt:lpstr>НАДЕЖНОСТЬ</vt:lpstr>
      <vt:lpstr>Доступность (готовность)</vt:lpstr>
      <vt:lpstr>Классификация систем по показателю доступности (готовности)</vt:lpstr>
      <vt:lpstr>Открытость РИС</vt:lpstr>
      <vt:lpstr>Гибкость РИС: виды </vt:lpstr>
      <vt:lpstr>Безопасность РИС</vt:lpstr>
      <vt:lpstr>Архитектурные элементы</vt:lpstr>
      <vt:lpstr>Архитектурные элементы</vt:lpstr>
      <vt:lpstr>Сущности РИС</vt:lpstr>
      <vt:lpstr>Системная реализация сущности</vt:lpstr>
      <vt:lpstr>Проблемная сторона сущности</vt:lpstr>
      <vt:lpstr>Объекты</vt:lpstr>
      <vt:lpstr>Объектные компоненты</vt:lpstr>
      <vt:lpstr>Сервисы</vt:lpstr>
      <vt:lpstr>Web-сервисы </vt:lpstr>
      <vt:lpstr>Ресурсы</vt:lpstr>
      <vt:lpstr>Спасибо за внимание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Архитектуры распределенных информационных систем</dc:title>
  <dc:creator>tgl</dc:creator>
  <cp:lastModifiedBy>tgl</cp:lastModifiedBy>
  <cp:revision>615</cp:revision>
  <dcterms:created xsi:type="dcterms:W3CDTF">2018-02-19T21:27:23Z</dcterms:created>
  <dcterms:modified xsi:type="dcterms:W3CDTF">2021-02-27T05:38:27Z</dcterms:modified>
</cp:coreProperties>
</file>