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la\Desktop\&#1044;&#1086;&#1084;&#1072;&#1096;&#1082;&#1072;\&#1050;&#1091;&#1088;&#1089;&#1072;&#1095;\&#1047;&#1048;&#1053;&#1048;&#1057;\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la\Desktop\&#1044;&#1086;&#1084;&#1072;&#1096;&#1082;&#1072;\&#1050;&#1091;&#1088;&#1089;&#1072;&#1095;\&#1047;&#1048;&#1053;&#1048;&#1057;\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400" b="0" i="0" u="none" strike="noStrike" kern="1200" spc="0" baseline="0">
                <a:solidFill>
                  <a:sysClr val="windowText" lastClr="000000">
                    <a:lumMod val="65000"/>
                    <a:lumOff val="35000"/>
                  </a:sysClr>
                </a:solidFill>
              </a:rPr>
              <a:t>Зависимость времени выполнения шифрования (мс) от длины сообщения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77690309718115"/>
          <c:y val="0.2462037037037037"/>
          <c:w val="0.89722309690281887"/>
          <c:h val="0.5358639545056868"/>
        </c:manualLayout>
      </c:layout>
      <c:lineChart>
        <c:grouping val="standard"/>
        <c:varyColors val="0"/>
        <c:ser>
          <c:idx val="0"/>
          <c:order val="0"/>
          <c:tx>
            <c:strRef>
              <c:f>Лист1!$B$2</c:f>
              <c:strCache>
                <c:ptCount val="1"/>
                <c:pt idx="0">
                  <c:v>AES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Лист1!$C$1:$H$1</c:f>
              <c:numCache>
                <c:formatCode>General</c:formatCode>
                <c:ptCount val="6"/>
                <c:pt idx="0">
                  <c:v>512</c:v>
                </c:pt>
                <c:pt idx="1">
                  <c:v>1024</c:v>
                </c:pt>
                <c:pt idx="2">
                  <c:v>2048</c:v>
                </c:pt>
                <c:pt idx="3">
                  <c:v>4096</c:v>
                </c:pt>
                <c:pt idx="4">
                  <c:v>8192</c:v>
                </c:pt>
                <c:pt idx="5">
                  <c:v>16384</c:v>
                </c:pt>
              </c:numCache>
            </c:numRef>
          </c:cat>
          <c:val>
            <c:numRef>
              <c:f>Лист1!$C$2:$H$2</c:f>
              <c:numCache>
                <c:formatCode>General</c:formatCode>
                <c:ptCount val="6"/>
                <c:pt idx="0">
                  <c:v>0.09</c:v>
                </c:pt>
                <c:pt idx="1">
                  <c:v>0.12</c:v>
                </c:pt>
                <c:pt idx="2">
                  <c:v>0.18</c:v>
                </c:pt>
                <c:pt idx="3">
                  <c:v>0.32</c:v>
                </c:pt>
                <c:pt idx="4">
                  <c:v>0.55000000000000004</c:v>
                </c:pt>
                <c:pt idx="5">
                  <c:v>1.8</c:v>
                </c:pt>
              </c:numCache>
            </c:numRef>
          </c:val>
          <c:smooth val="0"/>
          <c:extLst>
            <c:ext xmlns:c16="http://schemas.microsoft.com/office/drawing/2014/chart" uri="{C3380CC4-5D6E-409C-BE32-E72D297353CC}">
              <c16:uniqueId val="{00000000-7E97-42C1-956B-3CB97E8822AA}"/>
            </c:ext>
          </c:extLst>
        </c:ser>
        <c:ser>
          <c:idx val="1"/>
          <c:order val="1"/>
          <c:tx>
            <c:strRef>
              <c:f>Лист1!$B$3</c:f>
              <c:strCache>
                <c:ptCount val="1"/>
                <c:pt idx="0">
                  <c:v>Twofish</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Лист1!$C$1:$H$1</c:f>
              <c:numCache>
                <c:formatCode>General</c:formatCode>
                <c:ptCount val="6"/>
                <c:pt idx="0">
                  <c:v>512</c:v>
                </c:pt>
                <c:pt idx="1">
                  <c:v>1024</c:v>
                </c:pt>
                <c:pt idx="2">
                  <c:v>2048</c:v>
                </c:pt>
                <c:pt idx="3">
                  <c:v>4096</c:v>
                </c:pt>
                <c:pt idx="4">
                  <c:v>8192</c:v>
                </c:pt>
                <c:pt idx="5">
                  <c:v>16384</c:v>
                </c:pt>
              </c:numCache>
            </c:numRef>
          </c:cat>
          <c:val>
            <c:numRef>
              <c:f>Лист1!$C$3:$H$3</c:f>
              <c:numCache>
                <c:formatCode>General</c:formatCode>
                <c:ptCount val="6"/>
                <c:pt idx="0">
                  <c:v>0.11</c:v>
                </c:pt>
                <c:pt idx="1">
                  <c:v>0.22</c:v>
                </c:pt>
                <c:pt idx="2">
                  <c:v>0.44</c:v>
                </c:pt>
                <c:pt idx="3">
                  <c:v>0.86</c:v>
                </c:pt>
                <c:pt idx="4">
                  <c:v>1.5</c:v>
                </c:pt>
                <c:pt idx="5">
                  <c:v>3.4</c:v>
                </c:pt>
              </c:numCache>
            </c:numRef>
          </c:val>
          <c:smooth val="0"/>
          <c:extLst>
            <c:ext xmlns:c16="http://schemas.microsoft.com/office/drawing/2014/chart" uri="{C3380CC4-5D6E-409C-BE32-E72D297353CC}">
              <c16:uniqueId val="{00000001-7E97-42C1-956B-3CB97E8822AA}"/>
            </c:ext>
          </c:extLst>
        </c:ser>
        <c:ser>
          <c:idx val="2"/>
          <c:order val="2"/>
          <c:tx>
            <c:strRef>
              <c:f>Лист1!$B$4</c:f>
              <c:strCache>
                <c:ptCount val="1"/>
                <c:pt idx="0">
                  <c:v>Serpent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Лист1!$C$1:$H$1</c:f>
              <c:numCache>
                <c:formatCode>General</c:formatCode>
                <c:ptCount val="6"/>
                <c:pt idx="0">
                  <c:v>512</c:v>
                </c:pt>
                <c:pt idx="1">
                  <c:v>1024</c:v>
                </c:pt>
                <c:pt idx="2">
                  <c:v>2048</c:v>
                </c:pt>
                <c:pt idx="3">
                  <c:v>4096</c:v>
                </c:pt>
                <c:pt idx="4">
                  <c:v>8192</c:v>
                </c:pt>
                <c:pt idx="5">
                  <c:v>16384</c:v>
                </c:pt>
              </c:numCache>
            </c:numRef>
          </c:cat>
          <c:val>
            <c:numRef>
              <c:f>Лист1!$C$4:$H$4</c:f>
              <c:numCache>
                <c:formatCode>General</c:formatCode>
                <c:ptCount val="6"/>
                <c:pt idx="0">
                  <c:v>0.13</c:v>
                </c:pt>
                <c:pt idx="1">
                  <c:v>0.22</c:v>
                </c:pt>
                <c:pt idx="2">
                  <c:v>0.43</c:v>
                </c:pt>
                <c:pt idx="3">
                  <c:v>0.82</c:v>
                </c:pt>
                <c:pt idx="4">
                  <c:v>1.62</c:v>
                </c:pt>
                <c:pt idx="5">
                  <c:v>3.2</c:v>
                </c:pt>
              </c:numCache>
            </c:numRef>
          </c:val>
          <c:smooth val="0"/>
          <c:extLst>
            <c:ext xmlns:c16="http://schemas.microsoft.com/office/drawing/2014/chart" uri="{C3380CC4-5D6E-409C-BE32-E72D297353CC}">
              <c16:uniqueId val="{00000002-7E97-42C1-956B-3CB97E8822AA}"/>
            </c:ext>
          </c:extLst>
        </c:ser>
        <c:dLbls>
          <c:showLegendKey val="0"/>
          <c:showVal val="0"/>
          <c:showCatName val="0"/>
          <c:showSerName val="0"/>
          <c:showPercent val="0"/>
          <c:showBubbleSize val="0"/>
        </c:dLbls>
        <c:marker val="1"/>
        <c:smooth val="0"/>
        <c:axId val="2008570496"/>
        <c:axId val="2008562816"/>
      </c:lineChart>
      <c:catAx>
        <c:axId val="200857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562816"/>
        <c:crosses val="autoZero"/>
        <c:auto val="1"/>
        <c:lblAlgn val="ctr"/>
        <c:lblOffset val="100"/>
        <c:noMultiLvlLbl val="0"/>
      </c:catAx>
      <c:valAx>
        <c:axId val="2008562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570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400" b="0" i="0" u="none" strike="noStrike" kern="1200" spc="0" baseline="0">
                <a:solidFill>
                  <a:sysClr val="windowText" lastClr="000000">
                    <a:lumMod val="65000"/>
                    <a:lumOff val="35000"/>
                  </a:sysClr>
                </a:solidFill>
              </a:rPr>
              <a:t>Зависимость времени выполнения дешифровния (мс) от длины сообщения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Лист1!$J$2</c:f>
              <c:strCache>
                <c:ptCount val="1"/>
                <c:pt idx="0">
                  <c:v>AES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Лист1!$K$1:$P$1</c:f>
              <c:numCache>
                <c:formatCode>General</c:formatCode>
                <c:ptCount val="6"/>
                <c:pt idx="0">
                  <c:v>512</c:v>
                </c:pt>
                <c:pt idx="1">
                  <c:v>1024</c:v>
                </c:pt>
                <c:pt idx="2">
                  <c:v>2048</c:v>
                </c:pt>
                <c:pt idx="3">
                  <c:v>4096</c:v>
                </c:pt>
                <c:pt idx="4">
                  <c:v>8192</c:v>
                </c:pt>
                <c:pt idx="5">
                  <c:v>16384</c:v>
                </c:pt>
              </c:numCache>
            </c:numRef>
          </c:cat>
          <c:val>
            <c:numRef>
              <c:f>Лист1!$K$2:$P$2</c:f>
              <c:numCache>
                <c:formatCode>General</c:formatCode>
                <c:ptCount val="6"/>
                <c:pt idx="0">
                  <c:v>0.08</c:v>
                </c:pt>
                <c:pt idx="1">
                  <c:v>0.09</c:v>
                </c:pt>
                <c:pt idx="2">
                  <c:v>0.17</c:v>
                </c:pt>
                <c:pt idx="3">
                  <c:v>0.22</c:v>
                </c:pt>
                <c:pt idx="4">
                  <c:v>0.56999999999999995</c:v>
                </c:pt>
                <c:pt idx="5">
                  <c:v>1.6</c:v>
                </c:pt>
              </c:numCache>
            </c:numRef>
          </c:val>
          <c:smooth val="0"/>
          <c:extLst>
            <c:ext xmlns:c16="http://schemas.microsoft.com/office/drawing/2014/chart" uri="{C3380CC4-5D6E-409C-BE32-E72D297353CC}">
              <c16:uniqueId val="{00000000-D783-41AD-AA79-AF317FCD67B1}"/>
            </c:ext>
          </c:extLst>
        </c:ser>
        <c:ser>
          <c:idx val="1"/>
          <c:order val="1"/>
          <c:tx>
            <c:strRef>
              <c:f>Лист1!$J$3</c:f>
              <c:strCache>
                <c:ptCount val="1"/>
                <c:pt idx="0">
                  <c:v>Twofish</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Лист1!$K$1:$P$1</c:f>
              <c:numCache>
                <c:formatCode>General</c:formatCode>
                <c:ptCount val="6"/>
                <c:pt idx="0">
                  <c:v>512</c:v>
                </c:pt>
                <c:pt idx="1">
                  <c:v>1024</c:v>
                </c:pt>
                <c:pt idx="2">
                  <c:v>2048</c:v>
                </c:pt>
                <c:pt idx="3">
                  <c:v>4096</c:v>
                </c:pt>
                <c:pt idx="4">
                  <c:v>8192</c:v>
                </c:pt>
                <c:pt idx="5">
                  <c:v>16384</c:v>
                </c:pt>
              </c:numCache>
            </c:numRef>
          </c:cat>
          <c:val>
            <c:numRef>
              <c:f>Лист1!$K$3:$P$3</c:f>
              <c:numCache>
                <c:formatCode>General</c:formatCode>
                <c:ptCount val="6"/>
                <c:pt idx="0">
                  <c:v>0.11</c:v>
                </c:pt>
                <c:pt idx="1">
                  <c:v>0.22</c:v>
                </c:pt>
                <c:pt idx="2">
                  <c:v>0.44</c:v>
                </c:pt>
                <c:pt idx="3">
                  <c:v>0.87</c:v>
                </c:pt>
                <c:pt idx="4">
                  <c:v>1.7</c:v>
                </c:pt>
                <c:pt idx="5">
                  <c:v>3.6</c:v>
                </c:pt>
              </c:numCache>
            </c:numRef>
          </c:val>
          <c:smooth val="0"/>
          <c:extLst>
            <c:ext xmlns:c16="http://schemas.microsoft.com/office/drawing/2014/chart" uri="{C3380CC4-5D6E-409C-BE32-E72D297353CC}">
              <c16:uniqueId val="{00000001-D783-41AD-AA79-AF317FCD67B1}"/>
            </c:ext>
          </c:extLst>
        </c:ser>
        <c:ser>
          <c:idx val="2"/>
          <c:order val="2"/>
          <c:tx>
            <c:strRef>
              <c:f>Лист1!$J$4</c:f>
              <c:strCache>
                <c:ptCount val="1"/>
                <c:pt idx="0">
                  <c:v>Serpent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Лист1!$K$1:$P$1</c:f>
              <c:numCache>
                <c:formatCode>General</c:formatCode>
                <c:ptCount val="6"/>
                <c:pt idx="0">
                  <c:v>512</c:v>
                </c:pt>
                <c:pt idx="1">
                  <c:v>1024</c:v>
                </c:pt>
                <c:pt idx="2">
                  <c:v>2048</c:v>
                </c:pt>
                <c:pt idx="3">
                  <c:v>4096</c:v>
                </c:pt>
                <c:pt idx="4">
                  <c:v>8192</c:v>
                </c:pt>
                <c:pt idx="5">
                  <c:v>16384</c:v>
                </c:pt>
              </c:numCache>
            </c:numRef>
          </c:cat>
          <c:val>
            <c:numRef>
              <c:f>Лист1!$K$4:$P$4</c:f>
              <c:numCache>
                <c:formatCode>General</c:formatCode>
                <c:ptCount val="6"/>
                <c:pt idx="0">
                  <c:v>0.1</c:v>
                </c:pt>
                <c:pt idx="1">
                  <c:v>0.2</c:v>
                </c:pt>
                <c:pt idx="2">
                  <c:v>0.4</c:v>
                </c:pt>
                <c:pt idx="3">
                  <c:v>0.75</c:v>
                </c:pt>
                <c:pt idx="4">
                  <c:v>1.3</c:v>
                </c:pt>
                <c:pt idx="5">
                  <c:v>2.7</c:v>
                </c:pt>
              </c:numCache>
            </c:numRef>
          </c:val>
          <c:smooth val="0"/>
          <c:extLst>
            <c:ext xmlns:c16="http://schemas.microsoft.com/office/drawing/2014/chart" uri="{C3380CC4-5D6E-409C-BE32-E72D297353CC}">
              <c16:uniqueId val="{00000002-D783-41AD-AA79-AF317FCD67B1}"/>
            </c:ext>
          </c:extLst>
        </c:ser>
        <c:dLbls>
          <c:showLegendKey val="0"/>
          <c:showVal val="0"/>
          <c:showCatName val="0"/>
          <c:showSerName val="0"/>
          <c:showPercent val="0"/>
          <c:showBubbleSize val="0"/>
        </c:dLbls>
        <c:marker val="1"/>
        <c:smooth val="0"/>
        <c:axId val="964699472"/>
        <c:axId val="964701392"/>
      </c:lineChart>
      <c:catAx>
        <c:axId val="964699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4701392"/>
        <c:crosses val="autoZero"/>
        <c:auto val="1"/>
        <c:lblAlgn val="ctr"/>
        <c:lblOffset val="100"/>
        <c:noMultiLvlLbl val="0"/>
      </c:catAx>
      <c:valAx>
        <c:axId val="964701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4699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C6B75E-6286-0E32-7A6C-F1E7DA92835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CEE13CD1-DC0A-3F0E-F884-58C27BCD9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337F9105-811D-2D67-7F48-7E093E47CDEF}"/>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5" name="Нижний колонтитул 4">
            <a:extLst>
              <a:ext uri="{FF2B5EF4-FFF2-40B4-BE49-F238E27FC236}">
                <a16:creationId xmlns:a16="http://schemas.microsoft.com/office/drawing/2014/main" id="{457090A3-D639-AA0B-049F-0F637C896C8A}"/>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C6125E93-6E04-8B21-1D59-50A484EF492D}"/>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148380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466B15-355C-AAF1-F2B8-A2F3385CFF73}"/>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82DB93CA-C4D9-5EDC-063A-477D99D339D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8B3078A4-3F0A-7AD5-E928-9DAB381689C5}"/>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5" name="Нижний колонтитул 4">
            <a:extLst>
              <a:ext uri="{FF2B5EF4-FFF2-40B4-BE49-F238E27FC236}">
                <a16:creationId xmlns:a16="http://schemas.microsoft.com/office/drawing/2014/main" id="{10B7C197-E3EC-66D0-1519-C67D654AAE8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6EB793D-8072-900D-09B6-6AA23A5AAA8E}"/>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18914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03B9AD4-3250-6ADD-D526-DD8E51A38E3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F52215F2-28EC-548C-9001-04CDBA70613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B6FB1D43-2A76-34A5-7DA4-5A47986E2340}"/>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5" name="Нижний колонтитул 4">
            <a:extLst>
              <a:ext uri="{FF2B5EF4-FFF2-40B4-BE49-F238E27FC236}">
                <a16:creationId xmlns:a16="http://schemas.microsoft.com/office/drawing/2014/main" id="{D7371DC9-AC9B-DC0E-ADD0-58249A095CBA}"/>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A6DD4BBB-AE7F-E213-1B22-CF0BDC9F416F}"/>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209836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5DE4DA-CDD2-9A0A-C9AB-84C0FBEC86FA}"/>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DBFB34E4-843D-4945-4946-10F78756639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2D7FFCA2-472A-803E-B4CA-BC531CDBCEEB}"/>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5" name="Нижний колонтитул 4">
            <a:extLst>
              <a:ext uri="{FF2B5EF4-FFF2-40B4-BE49-F238E27FC236}">
                <a16:creationId xmlns:a16="http://schemas.microsoft.com/office/drawing/2014/main" id="{E0C065FA-5D74-0418-D4A7-A1D6B80AFCF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CCC01261-37AB-A94B-D052-4F9EB90BD9B6}"/>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59282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7D4854-3BF0-CB41-A9C6-2BDFC84EF60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CDDFDBFF-41F6-1F02-BC00-AFEA97A0C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61E6BF3-D515-2D8B-1B79-D539CA32454F}"/>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5" name="Нижний колонтитул 4">
            <a:extLst>
              <a:ext uri="{FF2B5EF4-FFF2-40B4-BE49-F238E27FC236}">
                <a16:creationId xmlns:a16="http://schemas.microsoft.com/office/drawing/2014/main" id="{D9B1C421-232A-58E6-845C-8A21D20339C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6EFDB07B-AF4B-2780-7878-2C25060FEBED}"/>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352725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1656ED-9DE5-632F-29A8-FC573E2A84CD}"/>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BFE69693-8059-A1EB-F900-D827E1AE1D6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CE56619D-4F77-17ED-95D8-A8F44E0B397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0EB14FEE-0F4D-34CE-2379-2F78CBACC57D}"/>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6" name="Нижний колонтитул 5">
            <a:extLst>
              <a:ext uri="{FF2B5EF4-FFF2-40B4-BE49-F238E27FC236}">
                <a16:creationId xmlns:a16="http://schemas.microsoft.com/office/drawing/2014/main" id="{F04A7158-0AA1-5616-303D-FC6FCE8D44FD}"/>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663A9BBF-E66B-D900-A095-227CFD449B96}"/>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51997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D25A34-7ED9-754A-EA0A-2210D8112B69}"/>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B9194AAE-F6A6-2D5F-57EC-E04DAC0EC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8C980A0-9118-0C23-E8E7-7AF1345E95C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CA382EC3-D517-5788-B637-33D0EA3769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9252F46-88F9-C795-B60E-BA04076F7C3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5EA1F492-8CBE-0804-DE53-920BE97E0648}"/>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8" name="Нижний колонтитул 7">
            <a:extLst>
              <a:ext uri="{FF2B5EF4-FFF2-40B4-BE49-F238E27FC236}">
                <a16:creationId xmlns:a16="http://schemas.microsoft.com/office/drawing/2014/main" id="{6BCFD9BA-7543-669A-510A-A618271BEE05}"/>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DB065B1D-A56A-55DD-486D-98113C0F1E6A}"/>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391664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8EA1ED-54D4-964C-5A71-B2B5060F6276}"/>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A70FE610-0A0E-DA5B-FE7F-CED720EE0165}"/>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4" name="Нижний колонтитул 3">
            <a:extLst>
              <a:ext uri="{FF2B5EF4-FFF2-40B4-BE49-F238E27FC236}">
                <a16:creationId xmlns:a16="http://schemas.microsoft.com/office/drawing/2014/main" id="{04FBA60F-673D-D562-B581-946BEC2F16DE}"/>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9A3081E4-D946-9597-F985-8368414BA63A}"/>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423831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19610E7-2D08-C493-21FE-E3EBCCDE507A}"/>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3" name="Нижний колонтитул 2">
            <a:extLst>
              <a:ext uri="{FF2B5EF4-FFF2-40B4-BE49-F238E27FC236}">
                <a16:creationId xmlns:a16="http://schemas.microsoft.com/office/drawing/2014/main" id="{D06E8E5E-AA8D-67BA-6421-1B6EF9BA4781}"/>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E20AA604-CD07-1034-E2F9-71E5E8655BF4}"/>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256448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57E5C0-F7B0-209B-9B4D-63D41B4F5B0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A85785F3-E3A1-852D-CF9D-C558E3D85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2237522B-ED8B-9C98-0A0C-2ADE9D765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69B12E6-ABAD-ABDA-4EF6-E263F18DA39B}"/>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6" name="Нижний колонтитул 5">
            <a:extLst>
              <a:ext uri="{FF2B5EF4-FFF2-40B4-BE49-F238E27FC236}">
                <a16:creationId xmlns:a16="http://schemas.microsoft.com/office/drawing/2014/main" id="{79F62F8A-CEC4-02EE-7DCB-C1BB840F7283}"/>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46CA07A-E112-DF55-5F2F-8DF4805CDA90}"/>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32221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2A3585-D323-F1B7-99B3-378B0B6FA90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338BC4D5-E910-8312-2DB0-74408A6EF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27C83A73-C7CC-E485-530E-FD09A91B6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5434654-9721-DC27-8A82-17D21FD7F10C}"/>
              </a:ext>
            </a:extLst>
          </p:cNvPr>
          <p:cNvSpPr>
            <a:spLocks noGrp="1"/>
          </p:cNvSpPr>
          <p:nvPr>
            <p:ph type="dt" sz="half" idx="10"/>
          </p:nvPr>
        </p:nvSpPr>
        <p:spPr/>
        <p:txBody>
          <a:bodyPr/>
          <a:lstStyle/>
          <a:p>
            <a:fld id="{801B7117-0405-41D6-A350-7E6A98C15FD6}" type="datetimeFigureOut">
              <a:rPr lang="en-US" smtClean="0"/>
              <a:t>5/15/2023</a:t>
            </a:fld>
            <a:endParaRPr lang="en-US"/>
          </a:p>
        </p:txBody>
      </p:sp>
      <p:sp>
        <p:nvSpPr>
          <p:cNvPr id="6" name="Нижний колонтитул 5">
            <a:extLst>
              <a:ext uri="{FF2B5EF4-FFF2-40B4-BE49-F238E27FC236}">
                <a16:creationId xmlns:a16="http://schemas.microsoft.com/office/drawing/2014/main" id="{4B80F44E-9AC2-41B2-61B9-7FDDB052E42B}"/>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BAEBFE5B-5F50-B99C-47C6-15CAE359A085}"/>
              </a:ext>
            </a:extLst>
          </p:cNvPr>
          <p:cNvSpPr>
            <a:spLocks noGrp="1"/>
          </p:cNvSpPr>
          <p:nvPr>
            <p:ph type="sldNum" sz="quarter" idx="12"/>
          </p:nvPr>
        </p:nvSpPr>
        <p:spPr/>
        <p:txBody>
          <a:bodyPr/>
          <a:lstStyle/>
          <a:p>
            <a:fld id="{0D411B7C-37B4-4847-A130-70C509D3B3C7}" type="slidenum">
              <a:rPr lang="en-US" smtClean="0"/>
              <a:t>‹#›</a:t>
            </a:fld>
            <a:endParaRPr lang="en-US"/>
          </a:p>
        </p:txBody>
      </p:sp>
    </p:spTree>
    <p:extLst>
      <p:ext uri="{BB962C8B-B14F-4D97-AF65-F5344CB8AC3E}">
        <p14:creationId xmlns:p14="http://schemas.microsoft.com/office/powerpoint/2010/main" val="58216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759719-2E65-7818-01CA-0A45B0A97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1FED5C34-C930-9A38-9C90-799DAC7F0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8A51081A-9880-19FB-21D5-985F0F61B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B7117-0405-41D6-A350-7E6A98C15FD6}" type="datetimeFigureOut">
              <a:rPr lang="en-US" smtClean="0"/>
              <a:t>5/15/2023</a:t>
            </a:fld>
            <a:endParaRPr lang="en-US"/>
          </a:p>
        </p:txBody>
      </p:sp>
      <p:sp>
        <p:nvSpPr>
          <p:cNvPr id="5" name="Нижний колонтитул 4">
            <a:extLst>
              <a:ext uri="{FF2B5EF4-FFF2-40B4-BE49-F238E27FC236}">
                <a16:creationId xmlns:a16="http://schemas.microsoft.com/office/drawing/2014/main" id="{1F59F7AF-2E66-68A4-753D-5611AB0FD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E84C97DC-C119-E0A6-603F-CCA4BB513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11B7C-37B4-4847-A130-70C509D3B3C7}" type="slidenum">
              <a:rPr lang="en-US" smtClean="0"/>
              <a:t>‹#›</a:t>
            </a:fld>
            <a:endParaRPr lang="en-US"/>
          </a:p>
        </p:txBody>
      </p:sp>
    </p:spTree>
    <p:extLst>
      <p:ext uri="{BB962C8B-B14F-4D97-AF65-F5344CB8AC3E}">
        <p14:creationId xmlns:p14="http://schemas.microsoft.com/office/powerpoint/2010/main" val="256867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A318A8-CBA7-AF38-1300-57E8E0D86BF1}"/>
              </a:ext>
            </a:extLst>
          </p:cNvPr>
          <p:cNvSpPr>
            <a:spLocks noGrp="1"/>
          </p:cNvSpPr>
          <p:nvPr>
            <p:ph type="ctrTitle"/>
          </p:nvPr>
        </p:nvSpPr>
        <p:spPr>
          <a:xfrm>
            <a:off x="0" y="1122363"/>
            <a:ext cx="12192000" cy="2387600"/>
          </a:xfrm>
        </p:spPr>
        <p:txBody>
          <a:bodyPr>
            <a:normAutofit/>
          </a:bodyPr>
          <a:lstStyle/>
          <a:p>
            <a:r>
              <a:rPr lang="ru-RU" sz="2400" dirty="0">
                <a:latin typeface="Times New Roman" panose="02020603050405020304" pitchFamily="18" charset="0"/>
                <a:cs typeface="Times New Roman" panose="02020603050405020304" pitchFamily="18" charset="0"/>
              </a:rPr>
              <a:t>Курсовая работа на тему</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Реализация и исследование блочных алгоритмов AES, </a:t>
            </a:r>
            <a:r>
              <a:rPr lang="ru-RU" sz="2400" dirty="0" err="1">
                <a:effectLst/>
                <a:latin typeface="Times New Roman" panose="02020603050405020304" pitchFamily="18" charset="0"/>
                <a:ea typeface="Calibri" panose="020F0502020204030204" pitchFamily="34" charset="0"/>
                <a:cs typeface="Times New Roman" panose="02020603050405020304" pitchFamily="18" charset="0"/>
              </a:rPr>
              <a:t>Twofish</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и </a:t>
            </a:r>
            <a:r>
              <a:rPr lang="ru-RU" sz="2400" dirty="0" err="1">
                <a:effectLst/>
                <a:latin typeface="Times New Roman" panose="02020603050405020304" pitchFamily="18" charset="0"/>
                <a:ea typeface="Calibri" panose="020F0502020204030204" pitchFamily="34" charset="0"/>
                <a:cs typeface="Times New Roman" panose="02020603050405020304" pitchFamily="18" charset="0"/>
              </a:rPr>
              <a:t>Serpent</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0DE22EFF-01CB-C540-6E79-F32AEB310074}"/>
              </a:ext>
            </a:extLst>
          </p:cNvPr>
          <p:cNvSpPr>
            <a:spLocks noGrp="1"/>
          </p:cNvSpPr>
          <p:nvPr>
            <p:ph type="subTitle" idx="1"/>
          </p:nvPr>
        </p:nvSpPr>
        <p:spPr>
          <a:xfrm>
            <a:off x="1523999" y="4186518"/>
            <a:ext cx="9457765" cy="1071282"/>
          </a:xfrm>
        </p:spPr>
        <p:txBody>
          <a:bodyPr/>
          <a:lstStyle/>
          <a:p>
            <a:pPr algn="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Выполнил</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ru-RU" sz="2400" dirty="0" err="1">
                <a:latin typeface="Times New Roman" panose="02020603050405020304" pitchFamily="18" charset="0"/>
                <a:ea typeface="Calibri" panose="020F0502020204030204" pitchFamily="34" charset="0"/>
                <a:cs typeface="Times New Roman" panose="02020603050405020304" pitchFamily="18" charset="0"/>
              </a:rPr>
              <a:t>Парибок</a:t>
            </a:r>
            <a:r>
              <a:rPr lang="ru-RU" sz="2400" dirty="0">
                <a:latin typeface="Times New Roman" panose="02020603050405020304" pitchFamily="18" charset="0"/>
                <a:ea typeface="Calibri" panose="020F0502020204030204" pitchFamily="34" charset="0"/>
                <a:cs typeface="Times New Roman" panose="02020603050405020304" pitchFamily="18" charset="0"/>
              </a:rPr>
              <a:t> И.А</a:t>
            </a:r>
            <a:endParaRPr lang="en-US" dirty="0"/>
          </a:p>
        </p:txBody>
      </p:sp>
    </p:spTree>
    <p:extLst>
      <p:ext uri="{BB962C8B-B14F-4D97-AF65-F5344CB8AC3E}">
        <p14:creationId xmlns:p14="http://schemas.microsoft.com/office/powerpoint/2010/main" val="328284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1BE0C5-5AB5-4BD8-7022-775EF6E48053}"/>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Шифрования данных</a:t>
            </a:r>
            <a:endParaRPr lang="en-US"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9B1F169B-8EDE-4D45-D1C0-EB63CAAD5544}"/>
              </a:ext>
            </a:extLst>
          </p:cNvPr>
          <p:cNvSpPr>
            <a:spLocks noGrp="1"/>
          </p:cNvSpPr>
          <p:nvPr>
            <p:ph idx="1"/>
          </p:nvPr>
        </p:nvSpPr>
        <p:spPr/>
        <p:txBody>
          <a:bodyPr>
            <a:normAutofit fontScale="92500" lnSpcReduction="10000"/>
          </a:bodyPr>
          <a:lstStyle/>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Для шифрования данных с использованием алгоритма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Twofish</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выполняются следующие шаги:</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Подготовка ключа: ключ шифрования разбивается на несколько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подключей</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каждый из которых преобразуется с помощью функции расширения ключа.</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Инициализация: блок данных разбивается на 4 слова состоящих из 32 бит. Каждое слово проходит через функцию инициализации, которая изменяет его содержимое в соответствии с ключом и номером раунда.</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Раунды: алгоритм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TwoFish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имеет переменное количество раундов (от 16 до 128), в зависимости от длины ключа. В каждом раунде применяются следующие шаги. Добавление ключа: слова данных складываются по модулю 2 с соответствующими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подключами</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Линейное преобразование: слова проходят через линейную комбинацию над полем Галуа. Нелинейное преобразование: слова применяются к нелинейной функции, которая использует элементы S-блока. Перестановка: слова данных переставляются между собой.</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Финальный раунд: в последнем раунде применяются те же шаги, что и в обычных раундах, но без перестановки и нелинейного преобразования.</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Финальное преобразование: после завершения раундов, все слова проходят через финальное преобразование.</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Шифрование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TwoFish</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обратимо, то есть существует процедура расшифровки, которая противоположна шагам шифрования.</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936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7B9F6C-8252-7703-6385-71F985E7287E}"/>
              </a:ext>
            </a:extLst>
          </p:cNvPr>
          <p:cNvSpPr>
            <a:spLocks noGrp="1"/>
          </p:cNvSpPr>
          <p:nvPr>
            <p:ph type="title"/>
          </p:nvPr>
        </p:nvSpPr>
        <p:spPr/>
        <p:txBody>
          <a:bodyPr/>
          <a:lstStyle/>
          <a:p>
            <a:r>
              <a:rPr lang="ru-RU" sz="4400" dirty="0">
                <a:effectLst/>
                <a:latin typeface="Times New Roman" panose="02020603050405020304" pitchFamily="18" charset="0"/>
                <a:ea typeface="Calibri" panose="020F0502020204030204" pitchFamily="34" charset="0"/>
                <a:cs typeface="Times New Roman" panose="02020603050405020304" pitchFamily="18" charset="0"/>
              </a:rPr>
              <a:t>Преимущества алгоритма </a:t>
            </a:r>
            <a:r>
              <a:rPr lang="ru-RU" sz="4400" dirty="0" err="1">
                <a:effectLst/>
                <a:latin typeface="Times New Roman" panose="02020603050405020304" pitchFamily="18" charset="0"/>
                <a:ea typeface="Calibri" panose="020F0502020204030204" pitchFamily="34" charset="0"/>
                <a:cs typeface="Times New Roman" panose="02020603050405020304" pitchFamily="18" charset="0"/>
              </a:rPr>
              <a:t>Twofish</a:t>
            </a:r>
            <a:endParaRPr lang="en-US" dirty="0"/>
          </a:p>
        </p:txBody>
      </p:sp>
      <p:sp>
        <p:nvSpPr>
          <p:cNvPr id="3" name="Объект 2">
            <a:extLst>
              <a:ext uri="{FF2B5EF4-FFF2-40B4-BE49-F238E27FC236}">
                <a16:creationId xmlns:a16="http://schemas.microsoft.com/office/drawing/2014/main" id="{310E0013-B1F3-DC59-C9D3-4BA90D13F422}"/>
              </a:ext>
            </a:extLst>
          </p:cNvPr>
          <p:cNvSpPr>
            <a:spLocks noGrp="1"/>
          </p:cNvSpPr>
          <p:nvPr>
            <p:ph idx="1"/>
          </p:nvPr>
        </p:nvSpPr>
        <p:spPr/>
        <p:txBody>
          <a:bodyPr/>
          <a:lstStyle/>
          <a:p>
            <a:pPr indent="0" algn="jus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Безопасность: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Twofish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считается одним из самых безопасных алгоритмов шифрования и предлагает высокий уровень защиты данных.</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Гибкость: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Twofish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может использоваться с ключами различной длины, что позволяет выбрать оптимальный уровень защиты для конкретной задачи.</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Быстродействие: алгоритм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Twofish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работает достаточно быстро даже на старых компьютерах и мобильных устройствах.</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Открытость: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Twofish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является открытым алгоритмом, что означает, что его исходный код доступен для ознакомления и проверки.</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051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DFB8D7-1254-76C5-DB36-8EAAD1F51D4E}"/>
              </a:ext>
            </a:extLst>
          </p:cNvPr>
          <p:cNvSpPr>
            <a:spLocks noGrp="1"/>
          </p:cNvSpPr>
          <p:nvPr>
            <p:ph type="title"/>
          </p:nvPr>
        </p:nvSpPr>
        <p:spPr/>
        <p:txBody>
          <a:bodyPr/>
          <a:lstStyle/>
          <a:p>
            <a:r>
              <a:rPr lang="ru-RU" sz="4400" dirty="0">
                <a:effectLst/>
                <a:latin typeface="Times New Roman" panose="02020603050405020304" pitchFamily="18" charset="0"/>
                <a:ea typeface="Calibri" panose="020F0502020204030204" pitchFamily="34" charset="0"/>
                <a:cs typeface="Times New Roman" panose="02020603050405020304" pitchFamily="18" charset="0"/>
              </a:rPr>
              <a:t>Недостатки алгоритма </a:t>
            </a:r>
            <a:r>
              <a:rPr lang="ru-RU" sz="4400" dirty="0" err="1">
                <a:effectLst/>
                <a:latin typeface="Times New Roman" panose="02020603050405020304" pitchFamily="18" charset="0"/>
                <a:ea typeface="Calibri" panose="020F0502020204030204" pitchFamily="34" charset="0"/>
                <a:cs typeface="Times New Roman" panose="02020603050405020304" pitchFamily="18" charset="0"/>
              </a:rPr>
              <a:t>Twofish</a:t>
            </a:r>
            <a:endParaRPr lang="en-US" dirty="0"/>
          </a:p>
        </p:txBody>
      </p:sp>
      <p:sp>
        <p:nvSpPr>
          <p:cNvPr id="3" name="Объект 2">
            <a:extLst>
              <a:ext uri="{FF2B5EF4-FFF2-40B4-BE49-F238E27FC236}">
                <a16:creationId xmlns:a16="http://schemas.microsoft.com/office/drawing/2014/main" id="{93C0DBF7-0801-31C4-583D-618EF1752447}"/>
              </a:ext>
            </a:extLst>
          </p:cNvPr>
          <p:cNvSpPr>
            <a:spLocks noGrp="1"/>
          </p:cNvSpPr>
          <p:nvPr>
            <p:ph idx="1"/>
          </p:nvPr>
        </p:nvSpPr>
        <p:spPr/>
        <p:txBody>
          <a:bodyPr/>
          <a:lstStyle/>
          <a:p>
            <a:pPr indent="0" algn="jus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Сложность: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Twofish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имеет более сложную структуру и требует больше вычислительных ресурсов, чем некоторые другие алгоритмы шифрования.</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Размер ключа: хотя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Twofish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может использоваться с ключами различной длины, длина ключа все же ограничена и не превышает 256 бит.</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Недостаточная распространенность: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Twofish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не так широко распространен и не поддерживается многими программными средствами, поэтому может быть неудобным выбором для определенных сценариев.</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buNone/>
            </a:pP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Twofish</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это сильный и безопасный алгоритм симметричного блочного шифрования, который может использоваться с ключами различной длины. Он предлагает высокий уровень безопасности и гибкости, но при этом может потребовать больше вычислительных ресурсов.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Twofish</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также является открытым алгоритмом с доступным исходным кодом, что обеспечивает дополнительную прозрачность и доверие к его безопасности.</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526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2314A6-8534-8AB1-A5AA-74F0EF02D99C}"/>
              </a:ext>
            </a:extLst>
          </p:cNvPr>
          <p:cNvSpPr>
            <a:spLocks noGrp="1"/>
          </p:cNvSpPr>
          <p:nvPr>
            <p:ph type="title"/>
          </p:nvPr>
        </p:nvSpPr>
        <p:spPr/>
        <p:txBody>
          <a:bodyPr>
            <a:normAutofit/>
          </a:bodyPr>
          <a:lstStyle/>
          <a:p>
            <a:r>
              <a:rPr lang="ru-RU" sz="3600" dirty="0">
                <a:latin typeface="Times New Roman" panose="02020603050405020304" pitchFamily="18" charset="0"/>
                <a:cs typeface="Times New Roman" panose="02020603050405020304" pitchFamily="18" charset="0"/>
              </a:rPr>
              <a:t>Алгоритм шифрования </a:t>
            </a:r>
            <a:r>
              <a:rPr lang="en-US" sz="3600" dirty="0">
                <a:latin typeface="Times New Roman" panose="02020603050405020304" pitchFamily="18" charset="0"/>
                <a:cs typeface="Times New Roman" panose="02020603050405020304" pitchFamily="18" charset="0"/>
              </a:rPr>
              <a:t>Serpent</a:t>
            </a:r>
          </a:p>
        </p:txBody>
      </p:sp>
      <p:sp>
        <p:nvSpPr>
          <p:cNvPr id="3" name="Объект 2">
            <a:extLst>
              <a:ext uri="{FF2B5EF4-FFF2-40B4-BE49-F238E27FC236}">
                <a16:creationId xmlns:a16="http://schemas.microsoft.com/office/drawing/2014/main" id="{4E9037CD-47E8-13B4-AB58-B0F9CB784ACD}"/>
              </a:ext>
            </a:extLst>
          </p:cNvPr>
          <p:cNvSpPr>
            <a:spLocks noGrp="1"/>
          </p:cNvSpPr>
          <p:nvPr>
            <p:ph idx="1"/>
          </p:nvPr>
        </p:nvSpPr>
        <p:spPr>
          <a:xfrm>
            <a:off x="838200" y="1825625"/>
            <a:ext cx="6700881" cy="4351338"/>
          </a:xfrm>
        </p:spPr>
        <p:txBody>
          <a:bodyPr>
            <a:normAutofit/>
          </a:bodyPr>
          <a:lstStyle/>
          <a:p>
            <a:pPr marL="0" indent="0">
              <a:buNone/>
            </a:pPr>
            <a:r>
              <a:rPr lang="ru-RU" sz="2000" dirty="0" err="1">
                <a:latin typeface="Times New Roman" panose="02020603050405020304" pitchFamily="18" charset="0"/>
                <a:cs typeface="Times New Roman" panose="02020603050405020304" pitchFamily="18" charset="0"/>
              </a:rPr>
              <a:t>Serpent</a:t>
            </a:r>
            <a:r>
              <a:rPr lang="ru-RU" sz="2000" dirty="0">
                <a:latin typeface="Times New Roman" panose="02020603050405020304" pitchFamily="18" charset="0"/>
                <a:cs typeface="Times New Roman" panose="02020603050405020304" pitchFamily="18" charset="0"/>
              </a:rPr>
              <a:t> (с латыни — «змея») — симметричный блочный алгоритм шифрования.</a:t>
            </a:r>
          </a:p>
          <a:p>
            <a:pPr marL="0" indent="0" algn="just">
              <a:buNone/>
            </a:pPr>
            <a:r>
              <a:rPr lang="ru-RU" sz="2000" dirty="0">
                <a:latin typeface="Times New Roman" panose="02020603050405020304" pitchFamily="18" charset="0"/>
                <a:cs typeface="Times New Roman" panose="02020603050405020304" pitchFamily="18" charset="0"/>
              </a:rPr>
              <a:t>Алгоритм являлся одним из финалистов 2-го этапа конкурса AES. Как и другие алгоритмы, участвовавшие в конкурсе AES, </a:t>
            </a:r>
            <a:r>
              <a:rPr lang="ru-RU" sz="2000" dirty="0" err="1">
                <a:latin typeface="Times New Roman" panose="02020603050405020304" pitchFamily="18" charset="0"/>
                <a:cs typeface="Times New Roman" panose="02020603050405020304" pitchFamily="18" charset="0"/>
              </a:rPr>
              <a:t>Serpent</a:t>
            </a:r>
            <a:r>
              <a:rPr lang="ru-RU" sz="2000" dirty="0">
                <a:latin typeface="Times New Roman" panose="02020603050405020304" pitchFamily="18" charset="0"/>
                <a:cs typeface="Times New Roman" panose="02020603050405020304" pitchFamily="18" charset="0"/>
              </a:rPr>
              <a:t> имеет размер блока 128 бит и возможные длины ключа 128, 192 или 256 бит. Алгоритм представляет собой 32-раундовую SP-сеть, работающую с блоком из четырёх 32-битных слов. </a:t>
            </a:r>
            <a:r>
              <a:rPr lang="ru-RU" sz="2000" dirty="0" err="1">
                <a:latin typeface="Times New Roman" panose="02020603050405020304" pitchFamily="18" charset="0"/>
                <a:cs typeface="Times New Roman" panose="02020603050405020304" pitchFamily="18" charset="0"/>
              </a:rPr>
              <a:t>Serpent</a:t>
            </a:r>
            <a:r>
              <a:rPr lang="ru-RU" sz="2000" dirty="0">
                <a:latin typeface="Times New Roman" panose="02020603050405020304" pitchFamily="18" charset="0"/>
                <a:cs typeface="Times New Roman" panose="02020603050405020304" pitchFamily="18" charset="0"/>
              </a:rPr>
              <a:t> был разработан так, что все операции могут быть выполнены параллельно, используя 32 1-битных «потока».</a:t>
            </a:r>
            <a:endParaRPr lang="en-US" sz="20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493BCAE8-C064-DC19-A21D-FCE08C6FAA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39081" y="276242"/>
            <a:ext cx="4652919" cy="5900721"/>
          </a:xfrm>
          <a:prstGeom prst="rect">
            <a:avLst/>
          </a:prstGeom>
          <a:noFill/>
          <a:ln>
            <a:noFill/>
          </a:ln>
        </p:spPr>
      </p:pic>
    </p:spTree>
    <p:extLst>
      <p:ext uri="{BB962C8B-B14F-4D97-AF65-F5344CB8AC3E}">
        <p14:creationId xmlns:p14="http://schemas.microsoft.com/office/powerpoint/2010/main" val="280954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AF228B-CE00-2DEC-2EC0-2AEBDA332414}"/>
              </a:ext>
            </a:extLst>
          </p:cNvPr>
          <p:cNvSpPr>
            <a:spLocks noGrp="1"/>
          </p:cNvSpPr>
          <p:nvPr>
            <p:ph type="title"/>
          </p:nvPr>
        </p:nvSpPr>
        <p:spPr/>
        <p:txBody>
          <a:bodyPr/>
          <a:lstStyle/>
          <a:p>
            <a:r>
              <a:rPr lang="ru-RU" dirty="0">
                <a:latin typeface="Times New Roman" panose="02020603050405020304" pitchFamily="18" charset="0"/>
                <a:ea typeface="Calibri" panose="020F0502020204030204" pitchFamily="34" charset="0"/>
                <a:cs typeface="Times New Roman" panose="02020603050405020304" pitchFamily="18" charset="0"/>
              </a:rPr>
              <a:t>Ш</a:t>
            </a:r>
            <a:r>
              <a:rPr lang="ru-RU" sz="4400" dirty="0">
                <a:effectLst/>
                <a:latin typeface="Times New Roman" panose="02020603050405020304" pitchFamily="18" charset="0"/>
                <a:ea typeface="Calibri" panose="020F0502020204030204" pitchFamily="34" charset="0"/>
                <a:cs typeface="Times New Roman" panose="02020603050405020304" pitchFamily="18" charset="0"/>
              </a:rPr>
              <a:t>ифрования </a:t>
            </a:r>
            <a:r>
              <a:rPr lang="ru-RU" sz="4400" dirty="0" err="1">
                <a:effectLst/>
                <a:latin typeface="Times New Roman" panose="02020603050405020304" pitchFamily="18" charset="0"/>
                <a:ea typeface="Calibri" panose="020F0502020204030204" pitchFamily="34" charset="0"/>
                <a:cs typeface="Times New Roman" panose="02020603050405020304" pitchFamily="18" charset="0"/>
              </a:rPr>
              <a:t>Serpent</a:t>
            </a:r>
            <a:endParaRPr lang="en-US" dirty="0"/>
          </a:p>
        </p:txBody>
      </p:sp>
      <p:sp>
        <p:nvSpPr>
          <p:cNvPr id="3" name="Объект 2">
            <a:extLst>
              <a:ext uri="{FF2B5EF4-FFF2-40B4-BE49-F238E27FC236}">
                <a16:creationId xmlns:a16="http://schemas.microsoft.com/office/drawing/2014/main" id="{0160E920-C7D2-BC6A-53AD-7D028EE2A077}"/>
              </a:ext>
            </a:extLst>
          </p:cNvPr>
          <p:cNvSpPr>
            <a:spLocks noGrp="1"/>
          </p:cNvSpPr>
          <p:nvPr>
            <p:ph idx="1"/>
          </p:nvPr>
        </p:nvSpPr>
        <p:spPr>
          <a:xfrm>
            <a:off x="600635" y="1461247"/>
            <a:ext cx="10753165" cy="4715716"/>
          </a:xfrm>
        </p:spPr>
        <p:txBody>
          <a:bodyPr>
            <a:normAutofit fontScale="92500" lnSpcReduction="10000"/>
          </a:bodyPr>
          <a:lstStyle/>
          <a:p>
            <a:pPr indent="0" algn="jus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Начальный этап – ключ разбивается на подключи и происходит дополнительная обработка ключа.</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Разделение блока – каждый блок данных разделяется на четыре 32-битных слова.</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Раунды подстановки – каждое слово блока проходит через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заменительную</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таблицу (S-блок), которая заменяет исходное значение на другое значение из таблицы.</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Раунды перестановки – слова блока переставляются между собой.</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Раунд линейного преобразования – выполняется операция, которая обрабатывает каждое слово блока и изменяет его с помощью линейного преобразования.</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Объединение блока – измененные слова блока объединяются вместе.</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Конечный этап – на выходе получается зашифрованный блок данных.</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Эти шаги повторяются несколько раз (обычно 32 или 64 раза), чтобы обеспечить высокую стойкость и безопасность алгоритма.</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Дешифрование данных с использованием алгоритма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Serpent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происходит путем обратного применения операций шифрования, то есть в обратном порядке. Как и при шифровании, эти шаги повторяются в обратном порядке несколько раз (обычно 32 или 64 раза), чтобы корректно расшифровать данные и получить исходный текст.</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77473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24C806-8A0D-2005-F1CF-F5B704E10E17}"/>
              </a:ext>
            </a:extLst>
          </p:cNvPr>
          <p:cNvSpPr>
            <a:spLocks noGrp="1"/>
          </p:cNvSpPr>
          <p:nvPr>
            <p:ph type="title"/>
          </p:nvPr>
        </p:nvSpPr>
        <p:spPr/>
        <p:txBody>
          <a:bodyPr/>
          <a:lstStyle/>
          <a:p>
            <a:r>
              <a:rPr lang="ru-RU" sz="4400" dirty="0">
                <a:effectLst/>
                <a:latin typeface="Times New Roman" panose="02020603050405020304" pitchFamily="18" charset="0"/>
                <a:ea typeface="Calibri" panose="020F0502020204030204" pitchFamily="34" charset="0"/>
                <a:cs typeface="Times New Roman" panose="02020603050405020304" pitchFamily="18" charset="0"/>
              </a:rPr>
              <a:t>Преимущества и недостатки</a:t>
            </a:r>
            <a:endParaRPr lang="en-US" dirty="0"/>
          </a:p>
        </p:txBody>
      </p:sp>
      <p:sp>
        <p:nvSpPr>
          <p:cNvPr id="3" name="Объект 2">
            <a:extLst>
              <a:ext uri="{FF2B5EF4-FFF2-40B4-BE49-F238E27FC236}">
                <a16:creationId xmlns:a16="http://schemas.microsoft.com/office/drawing/2014/main" id="{462886C2-53D6-1867-3054-2217FE0D51DA}"/>
              </a:ext>
            </a:extLst>
          </p:cNvPr>
          <p:cNvSpPr>
            <a:spLocks noGrp="1"/>
          </p:cNvSpPr>
          <p:nvPr>
            <p:ph idx="1"/>
          </p:nvPr>
        </p:nvSpPr>
        <p:spPr/>
        <p:txBody>
          <a:bodyPr>
            <a:normAutofit lnSpcReduction="10000"/>
          </a:bodyPr>
          <a:lstStyle/>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Преимущества алгоритма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Serpent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Serpent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является одним из наиболее безопасных алгоритмов шифрования блочного типа на сегодняшний день.</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Алгоритм обладает большой силой и не подвержен известным атакам на криптографическую стойкость.</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Serpent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не имеет известных уязвимостей или слабых мест, которые могут быть использованы злоумышленниками для расшифровки сообщений.</a:t>
            </a:r>
          </a:p>
          <a:p>
            <a:pPr marL="0"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Недостатки алгоритма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Serpent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Serpent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является медленным в сравнении с некоторыми другими алгоритмами шифрования, такими как AES.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Serpent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требует большой объем памяти и вычислительных ресурсов для выполнения операций шифрования и расшифровки сообщений, что может оказаться проблемой на устройствах с ограниченными ресурсами.</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Алгоритм не так широко распространен, как AES, что может привести к низкой степени поддержки и сложностям в интеграции в различные программные и аппаратные системы.</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629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277623-131B-BD94-DAF4-84D3B8EB8C56}"/>
              </a:ext>
            </a:extLst>
          </p:cNvPr>
          <p:cNvSpPr>
            <a:spLocks noGrp="1"/>
          </p:cNvSpPr>
          <p:nvPr>
            <p:ph type="title"/>
          </p:nvPr>
        </p:nvSpPr>
        <p:spPr/>
        <p:txBody>
          <a:bodyPr>
            <a:normAutofit/>
          </a:bodyPr>
          <a:lstStyle/>
          <a:p>
            <a:r>
              <a:rPr lang="ru-RU" sz="3600" dirty="0">
                <a:latin typeface="Times New Roman" panose="02020603050405020304" pitchFamily="18" charset="0"/>
                <a:cs typeface="Times New Roman" panose="02020603050405020304" pitchFamily="18" charset="0"/>
              </a:rPr>
              <a:t>Сравнение скорости работы </a:t>
            </a:r>
            <a:r>
              <a:rPr lang="en-US" sz="3600" dirty="0">
                <a:latin typeface="Times New Roman" panose="02020603050405020304" pitchFamily="18" charset="0"/>
                <a:cs typeface="Times New Roman" panose="02020603050405020304" pitchFamily="18" charset="0"/>
              </a:rPr>
              <a:t>Serpent, AES, </a:t>
            </a:r>
            <a:r>
              <a:rPr lang="en-US" sz="3600" dirty="0" err="1">
                <a:latin typeface="Times New Roman" panose="02020603050405020304" pitchFamily="18" charset="0"/>
                <a:cs typeface="Times New Roman" panose="02020603050405020304" pitchFamily="18" charset="0"/>
              </a:rPr>
              <a:t>Twofish</a:t>
            </a:r>
            <a:endParaRPr lang="en-US" sz="3600" dirty="0">
              <a:latin typeface="Times New Roman" panose="02020603050405020304" pitchFamily="18" charset="0"/>
              <a:cs typeface="Times New Roman" panose="02020603050405020304" pitchFamily="18" charset="0"/>
            </a:endParaRPr>
          </a:p>
        </p:txBody>
      </p:sp>
      <p:graphicFrame>
        <p:nvGraphicFramePr>
          <p:cNvPr id="5" name="Диаграмма 4">
            <a:extLst>
              <a:ext uri="{FF2B5EF4-FFF2-40B4-BE49-F238E27FC236}">
                <a16:creationId xmlns:a16="http://schemas.microsoft.com/office/drawing/2014/main" id="{9965A32E-9484-5DCC-BE86-2001F1F08C2D}"/>
              </a:ext>
            </a:extLst>
          </p:cNvPr>
          <p:cNvGraphicFramePr/>
          <p:nvPr>
            <p:extLst>
              <p:ext uri="{D42A27DB-BD31-4B8C-83A1-F6EECF244321}">
                <p14:modId xmlns:p14="http://schemas.microsoft.com/office/powerpoint/2010/main" val="4077704491"/>
              </p:ext>
            </p:extLst>
          </p:nvPr>
        </p:nvGraphicFramePr>
        <p:xfrm>
          <a:off x="838200" y="1759323"/>
          <a:ext cx="5463558" cy="33393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Диаграмма 5">
            <a:extLst>
              <a:ext uri="{FF2B5EF4-FFF2-40B4-BE49-F238E27FC236}">
                <a16:creationId xmlns:a16="http://schemas.microsoft.com/office/drawing/2014/main" id="{F5A27C23-B365-3E76-71EA-71A147E46A2A}"/>
              </a:ext>
            </a:extLst>
          </p:cNvPr>
          <p:cNvGraphicFramePr/>
          <p:nvPr>
            <p:extLst>
              <p:ext uri="{D42A27DB-BD31-4B8C-83A1-F6EECF244321}">
                <p14:modId xmlns:p14="http://schemas.microsoft.com/office/powerpoint/2010/main" val="1449742655"/>
              </p:ext>
            </p:extLst>
          </p:nvPr>
        </p:nvGraphicFramePr>
        <p:xfrm>
          <a:off x="6525207" y="1842796"/>
          <a:ext cx="5250025" cy="325588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88F6390-865D-59FD-B70A-9DBCFF78FD41}"/>
              </a:ext>
            </a:extLst>
          </p:cNvPr>
          <p:cNvSpPr txBox="1"/>
          <p:nvPr/>
        </p:nvSpPr>
        <p:spPr>
          <a:xfrm flipH="1">
            <a:off x="838200" y="5250784"/>
            <a:ext cx="10237264" cy="1200329"/>
          </a:xfrm>
          <a:prstGeom prst="rect">
            <a:avLst/>
          </a:prstGeom>
          <a:noFill/>
        </p:spPr>
        <p:txBody>
          <a:bodyPr wrap="square">
            <a:spAutoFit/>
          </a:bodyPr>
          <a:lstStyle/>
          <a:p>
            <a:pPr algn="just"/>
            <a:r>
              <a:rPr lang="ru-RU" sz="1800" dirty="0">
                <a:effectLst/>
                <a:latin typeface="Times New Roman" panose="02020603050405020304" pitchFamily="18" charset="0"/>
                <a:ea typeface="Calibri" panose="020F0502020204030204" pitchFamily="34" charset="0"/>
              </a:rPr>
              <a:t>В зависимости от требований к безопасности и производительности, можно выбрать подходящий алгоритм из представленных. AES является наиболее быстрым и широко используемым алгоритмом, однако </a:t>
            </a:r>
            <a:r>
              <a:rPr lang="ru-RU" sz="1800" dirty="0" err="1">
                <a:effectLst/>
                <a:latin typeface="Times New Roman" panose="02020603050405020304" pitchFamily="18" charset="0"/>
                <a:ea typeface="Calibri" panose="020F0502020204030204" pitchFamily="34" charset="0"/>
              </a:rPr>
              <a:t>Twofish</a:t>
            </a:r>
            <a:r>
              <a:rPr lang="ru-RU" sz="1800" dirty="0">
                <a:effectLst/>
                <a:latin typeface="Times New Roman" panose="02020603050405020304" pitchFamily="18" charset="0"/>
                <a:ea typeface="Calibri" panose="020F0502020204030204" pitchFamily="34" charset="0"/>
              </a:rPr>
              <a:t> и </a:t>
            </a:r>
            <a:r>
              <a:rPr lang="ru-RU" sz="1800" dirty="0" err="1">
                <a:effectLst/>
                <a:latin typeface="Times New Roman" panose="02020603050405020304" pitchFamily="18" charset="0"/>
                <a:ea typeface="Calibri" panose="020F0502020204030204" pitchFamily="34" charset="0"/>
              </a:rPr>
              <a:t>Serpent</a:t>
            </a:r>
            <a:r>
              <a:rPr lang="ru-RU" sz="1800" dirty="0">
                <a:effectLst/>
                <a:latin typeface="Times New Roman" panose="02020603050405020304" pitchFamily="18" charset="0"/>
                <a:ea typeface="Calibri" panose="020F0502020204030204" pitchFamily="34" charset="0"/>
              </a:rPr>
              <a:t> тоже являются надежными и могут быть предпочтительными в некоторых случаях</a:t>
            </a:r>
            <a:endParaRPr lang="en-US" dirty="0"/>
          </a:p>
        </p:txBody>
      </p:sp>
    </p:spTree>
    <p:extLst>
      <p:ext uri="{BB962C8B-B14F-4D97-AF65-F5344CB8AC3E}">
        <p14:creationId xmlns:p14="http://schemas.microsoft.com/office/powerpoint/2010/main" val="371159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C95E2C-B205-80ED-DA0F-8E93EC3B7122}"/>
              </a:ext>
            </a:extLst>
          </p:cNvPr>
          <p:cNvSpPr>
            <a:spLocks noGrp="1"/>
          </p:cNvSpPr>
          <p:nvPr>
            <p:ph type="title"/>
          </p:nvPr>
        </p:nvSpPr>
        <p:spPr/>
        <p:txBody>
          <a:bodyPr>
            <a:normAutofit/>
          </a:bodyPr>
          <a:lstStyle/>
          <a:p>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Лавинный эффект</a:t>
            </a:r>
            <a:endParaRPr lang="en-US" dirty="0"/>
          </a:p>
        </p:txBody>
      </p:sp>
      <p:sp>
        <p:nvSpPr>
          <p:cNvPr id="3" name="Объект 2">
            <a:extLst>
              <a:ext uri="{FF2B5EF4-FFF2-40B4-BE49-F238E27FC236}">
                <a16:creationId xmlns:a16="http://schemas.microsoft.com/office/drawing/2014/main" id="{67BBC2C9-4A52-6BFD-75B3-50FD64AAC45A}"/>
              </a:ext>
            </a:extLst>
          </p:cNvPr>
          <p:cNvSpPr>
            <a:spLocks noGrp="1"/>
          </p:cNvSpPr>
          <p:nvPr>
            <p:ph idx="1"/>
          </p:nvPr>
        </p:nvSpPr>
        <p:spPr>
          <a:xfrm>
            <a:off x="838200" y="1825625"/>
            <a:ext cx="4406153" cy="4351338"/>
          </a:xfrm>
        </p:spPr>
        <p:txBody>
          <a:bodyPr>
            <a:normAutofit/>
          </a:bodyPr>
          <a:lstStyle/>
          <a:p>
            <a:pPr marL="0" indent="0" algn="just">
              <a:buNone/>
            </a:pPr>
            <a:r>
              <a:rPr lang="ru-RU" sz="2000" dirty="0">
                <a:effectLst/>
                <a:latin typeface="Times New Roman" panose="02020603050405020304" pitchFamily="18" charset="0"/>
                <a:ea typeface="Calibri" panose="020F0502020204030204" pitchFamily="34" charset="0"/>
              </a:rPr>
              <a:t>Лавинный эффект в криптографии означает, что даже небольшие изменения в исходных данных, таких как ключ или текст, приводят к значительным изменениям в зашифрованных данных. </a:t>
            </a:r>
            <a:endParaRPr lang="en-US" sz="3200" dirty="0"/>
          </a:p>
        </p:txBody>
      </p:sp>
      <p:pic>
        <p:nvPicPr>
          <p:cNvPr id="7" name="Рисунок 6">
            <a:extLst>
              <a:ext uri="{FF2B5EF4-FFF2-40B4-BE49-F238E27FC236}">
                <a16:creationId xmlns:a16="http://schemas.microsoft.com/office/drawing/2014/main" id="{E983B51D-27FF-3A1C-B876-B4080A451187}"/>
              </a:ext>
            </a:extLst>
          </p:cNvPr>
          <p:cNvPicPr>
            <a:picLocks noChangeAspect="1"/>
          </p:cNvPicPr>
          <p:nvPr/>
        </p:nvPicPr>
        <p:blipFill>
          <a:blip r:embed="rId2"/>
          <a:stretch>
            <a:fillRect/>
          </a:stretch>
        </p:blipFill>
        <p:spPr>
          <a:xfrm>
            <a:off x="5417652" y="1795816"/>
            <a:ext cx="6457066" cy="2001157"/>
          </a:xfrm>
          <a:prstGeom prst="rect">
            <a:avLst/>
          </a:prstGeom>
        </p:spPr>
      </p:pic>
      <p:pic>
        <p:nvPicPr>
          <p:cNvPr id="9" name="Рисунок 8">
            <a:extLst>
              <a:ext uri="{FF2B5EF4-FFF2-40B4-BE49-F238E27FC236}">
                <a16:creationId xmlns:a16="http://schemas.microsoft.com/office/drawing/2014/main" id="{C56926EC-58BC-ABFA-F1CB-FA6F38FC8F93}"/>
              </a:ext>
            </a:extLst>
          </p:cNvPr>
          <p:cNvPicPr>
            <a:picLocks noChangeAspect="1"/>
          </p:cNvPicPr>
          <p:nvPr/>
        </p:nvPicPr>
        <p:blipFill>
          <a:blip r:embed="rId3"/>
          <a:stretch>
            <a:fillRect/>
          </a:stretch>
        </p:blipFill>
        <p:spPr>
          <a:xfrm>
            <a:off x="5417652" y="3922059"/>
            <a:ext cx="6680218" cy="1716208"/>
          </a:xfrm>
          <a:prstGeom prst="rect">
            <a:avLst/>
          </a:prstGeom>
        </p:spPr>
      </p:pic>
    </p:spTree>
    <p:extLst>
      <p:ext uri="{BB962C8B-B14F-4D97-AF65-F5344CB8AC3E}">
        <p14:creationId xmlns:p14="http://schemas.microsoft.com/office/powerpoint/2010/main" val="21920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1B6C0A-B063-89F8-7EFC-DF9B0F045864}"/>
              </a:ext>
            </a:extLst>
          </p:cNvPr>
          <p:cNvSpPr>
            <a:spLocks noGrp="1"/>
          </p:cNvSpPr>
          <p:nvPr>
            <p:ph type="title"/>
          </p:nvPr>
        </p:nvSpPr>
        <p:spPr>
          <a:xfrm>
            <a:off x="838200" y="365125"/>
            <a:ext cx="7561729" cy="1325563"/>
          </a:xfrm>
        </p:spPr>
        <p:txBody>
          <a:bodyPr>
            <a:normAutofit/>
          </a:bodyPr>
          <a:lstStyle/>
          <a:p>
            <a:pPr marL="342900" lvl="0" indent="-342900">
              <a:spcBef>
                <a:spcPts val="1800"/>
              </a:spcBef>
              <a:spcAft>
                <a:spcPts val="600"/>
              </a:spcAft>
            </a:pPr>
            <a:r>
              <a:rPr lang="ru-RU" sz="3600" dirty="0">
                <a:effectLst/>
                <a:latin typeface="Times New Roman" panose="02020603050405020304" pitchFamily="18" charset="0"/>
                <a:ea typeface="Times New Roman" panose="02020603050405020304" pitchFamily="18" charset="0"/>
                <a:cs typeface="Times New Roman" panose="02020603050405020304" pitchFamily="18" charset="0"/>
              </a:rPr>
              <a:t>Разработка программного средства</a:t>
            </a:r>
            <a:endParaRPr lang="en-US"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FE2CEA9D-0818-93D4-6773-672BA3B5E427}"/>
              </a:ext>
            </a:extLst>
          </p:cNvPr>
          <p:cNvSpPr>
            <a:spLocks noGrp="1"/>
          </p:cNvSpPr>
          <p:nvPr>
            <p:ph idx="1"/>
          </p:nvPr>
        </p:nvSpPr>
        <p:spPr>
          <a:xfrm>
            <a:off x="838200" y="1515035"/>
            <a:ext cx="7052966" cy="4661928"/>
          </a:xfrm>
        </p:spPr>
        <p:txBody>
          <a:bodyPr/>
          <a:lstStyle/>
          <a:p>
            <a:pPr marL="0"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Для реализации алгоритмов шифрования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Aes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Twofish</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Serpent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была использована технология WPF с шаблоном проектирования MVVM. Данный подход позволил разделить приложение на три основных компонента: модель представления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ViewModel</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представление (View) и модель данных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Model</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что обеспечило более гибкую и удобную разработку.</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3074" name="Picture 2" descr="Veranstaltungen ALT – Developer Experts">
            <a:extLst>
              <a:ext uri="{FF2B5EF4-FFF2-40B4-BE49-F238E27FC236}">
                <a16:creationId xmlns:a16="http://schemas.microsoft.com/office/drawing/2014/main" id="{D4F24640-0EFC-4858-8B6F-23944201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396" y="3204376"/>
            <a:ext cx="6110574" cy="2900589"/>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75151148-7F4B-83C7-308B-DDADE567EF22}"/>
              </a:ext>
            </a:extLst>
          </p:cNvPr>
          <p:cNvPicPr>
            <a:picLocks noChangeAspect="1"/>
          </p:cNvPicPr>
          <p:nvPr/>
        </p:nvPicPr>
        <p:blipFill>
          <a:blip r:embed="rId3"/>
          <a:stretch>
            <a:fillRect/>
          </a:stretch>
        </p:blipFill>
        <p:spPr>
          <a:xfrm>
            <a:off x="8507049" y="737609"/>
            <a:ext cx="2930513" cy="5222745"/>
          </a:xfrm>
          <a:prstGeom prst="rect">
            <a:avLst/>
          </a:prstGeom>
        </p:spPr>
      </p:pic>
      <p:sp>
        <p:nvSpPr>
          <p:cNvPr id="5" name="TextBox 4">
            <a:extLst>
              <a:ext uri="{FF2B5EF4-FFF2-40B4-BE49-F238E27FC236}">
                <a16:creationId xmlns:a16="http://schemas.microsoft.com/office/drawing/2014/main" id="{F1F45498-1D6C-08B9-5D59-6B42B55384E1}"/>
              </a:ext>
            </a:extLst>
          </p:cNvPr>
          <p:cNvSpPr txBox="1"/>
          <p:nvPr/>
        </p:nvSpPr>
        <p:spPr>
          <a:xfrm>
            <a:off x="8624047" y="6104965"/>
            <a:ext cx="2729753"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Структура проекта</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51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518519-9573-08DA-55D5-11199F6B13B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Интерфейс</a:t>
            </a:r>
            <a:endParaRPr lang="en-US"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C6AA71A-49ED-35C0-45E5-85548B8C1AD2}"/>
              </a:ext>
            </a:extLst>
          </p:cNvPr>
          <p:cNvSpPr>
            <a:spLocks noGrp="1"/>
          </p:cNvSpPr>
          <p:nvPr>
            <p:ph idx="1"/>
          </p:nvPr>
        </p:nvSpPr>
        <p:spPr>
          <a:xfrm>
            <a:off x="7806960" y="1825625"/>
            <a:ext cx="4286428" cy="4351338"/>
          </a:xfrm>
        </p:spPr>
        <p:txBody>
          <a:bodyPr>
            <a:normAutofit/>
          </a:bodyPr>
          <a:lstStyle/>
          <a:p>
            <a:pPr marL="0" indent="0">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Для выполнения шифрования, пользователю необходимо обратится к нижней панели с кнопками, и выбрать «Зашифровать». </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Для расшифровки пользователю необходимо вставить шифр в текстовое поле «Зашифрование» и нажать на кнопку «Расшифровать». </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Результат операции будет выведен в поле текстовое поле «Сообщение». </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Так же в панели есть кнопки для чтения сообщения из файла, записи шифра в файл и очисти полей «Сообщение» и «Зашифрование».</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Рисунок 4">
            <a:extLst>
              <a:ext uri="{FF2B5EF4-FFF2-40B4-BE49-F238E27FC236}">
                <a16:creationId xmlns:a16="http://schemas.microsoft.com/office/drawing/2014/main" id="{EC4B180A-9853-9698-846D-F2B5314A8C37}"/>
              </a:ext>
            </a:extLst>
          </p:cNvPr>
          <p:cNvPicPr>
            <a:picLocks noChangeAspect="1"/>
          </p:cNvPicPr>
          <p:nvPr/>
        </p:nvPicPr>
        <p:blipFill>
          <a:blip r:embed="rId2"/>
          <a:stretch>
            <a:fillRect/>
          </a:stretch>
        </p:blipFill>
        <p:spPr>
          <a:xfrm>
            <a:off x="98612" y="1919710"/>
            <a:ext cx="7270376" cy="3801801"/>
          </a:xfrm>
          <a:prstGeom prst="rect">
            <a:avLst/>
          </a:prstGeom>
        </p:spPr>
      </p:pic>
    </p:spTree>
    <p:extLst>
      <p:ext uri="{BB962C8B-B14F-4D97-AF65-F5344CB8AC3E}">
        <p14:creationId xmlns:p14="http://schemas.microsoft.com/office/powerpoint/2010/main" val="228485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FBBBA0-4B20-40F6-EFEA-FB31D17A451C}"/>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Цели	</a:t>
            </a:r>
            <a:endParaRPr lang="en-US"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489BFBF-D40D-C767-BE1C-DDD8DD439533}"/>
              </a:ext>
            </a:extLst>
          </p:cNvPr>
          <p:cNvSpPr>
            <a:spLocks noGrp="1"/>
          </p:cNvSpPr>
          <p:nvPr>
            <p:ph idx="1"/>
          </p:nvPr>
        </p:nvSpPr>
        <p:spPr/>
        <p:txBody>
          <a:bodyPr/>
          <a:lstStyle/>
          <a:p>
            <a:pPr marL="0" indent="0" algn="just">
              <a:buNone/>
            </a:pPr>
            <a:r>
              <a:rPr lang="ru-RU" sz="2000" dirty="0">
                <a:effectLst/>
                <a:latin typeface="Times New Roman" panose="02020603050405020304" pitchFamily="18" charset="0"/>
                <a:ea typeface="Calibri" panose="020F0502020204030204" pitchFamily="34" charset="0"/>
              </a:rPr>
              <a:t>AES, </a:t>
            </a:r>
            <a:r>
              <a:rPr lang="ru-RU" sz="2000" dirty="0" err="1">
                <a:effectLst/>
                <a:latin typeface="Times New Roman" panose="02020603050405020304" pitchFamily="18" charset="0"/>
                <a:ea typeface="Calibri" panose="020F0502020204030204" pitchFamily="34" charset="0"/>
              </a:rPr>
              <a:t>Twofish</a:t>
            </a:r>
            <a:r>
              <a:rPr lang="ru-RU" sz="2000" dirty="0">
                <a:effectLst/>
                <a:latin typeface="Times New Roman" panose="02020603050405020304" pitchFamily="18" charset="0"/>
                <a:ea typeface="Calibri" panose="020F0502020204030204" pitchFamily="34" charset="0"/>
              </a:rPr>
              <a:t> и </a:t>
            </a:r>
            <a:r>
              <a:rPr lang="ru-RU" sz="2000" dirty="0" err="1">
                <a:effectLst/>
                <a:latin typeface="Times New Roman" panose="02020603050405020304" pitchFamily="18" charset="0"/>
                <a:ea typeface="Calibri" panose="020F0502020204030204" pitchFamily="34" charset="0"/>
              </a:rPr>
              <a:t>Serpent</a:t>
            </a:r>
            <a:r>
              <a:rPr lang="ru-RU" sz="2000" dirty="0">
                <a:effectLst/>
                <a:latin typeface="Times New Roman" panose="02020603050405020304" pitchFamily="18" charset="0"/>
                <a:ea typeface="Calibri" panose="020F0502020204030204" pitchFamily="34" charset="0"/>
              </a:rPr>
              <a:t> – одни из наиболее распространенных блочных шифров в мире. Каждый из них имеет свои особенности и преимущества, что делает их привлекательными для использования в различных сферах, таких как финансы, медицина, правительство и многие другие</a:t>
            </a:r>
          </a:p>
          <a:p>
            <a:pPr indent="0" algn="just">
              <a:buNone/>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В рамках курсового проекта предлагается решить следующие задачи:</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buNone/>
            </a:pPr>
            <a:r>
              <a:rPr lang="ru-RU"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изучить принципы работы шифров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AES,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Twofish</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Serpent</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buNone/>
            </a:pPr>
            <a:r>
              <a:rPr lang="ru-RU"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реализовать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AES,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Twofish</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Serpent</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алгоритмы;</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buNone/>
            </a:pPr>
            <a:r>
              <a:rPr lang="ru-RU"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произвести тестирование разработанного ПО на наличие сбоев;</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buNone/>
            </a:pPr>
            <a:r>
              <a:rPr lang="ru-RU"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сравнить производительность разработанных алгоритмов;</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buNone/>
            </a:pPr>
            <a:r>
              <a:rPr lang="ru-RU"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оформить результаты исследования в виде отчета.</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46682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DB8968-8EBD-971F-0955-A1C9DECA2F02}"/>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Тестирование</a:t>
            </a:r>
            <a:endParaRPr lang="en-US"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0EF82ED-3275-016D-5382-5DA88C66FA63}"/>
              </a:ext>
            </a:extLst>
          </p:cNvPr>
          <p:cNvSpPr>
            <a:spLocks noGrp="1"/>
          </p:cNvSpPr>
          <p:nvPr>
            <p:ph idx="1"/>
          </p:nvPr>
        </p:nvSpPr>
        <p:spPr>
          <a:xfrm>
            <a:off x="838200" y="1825625"/>
            <a:ext cx="6369424" cy="4351338"/>
          </a:xfrm>
        </p:spPr>
        <p:txBody>
          <a:bodyPr/>
          <a:lstStyle/>
          <a:p>
            <a:pPr marL="0" indent="0" algn="just">
              <a:buNone/>
            </a:pPr>
            <a:r>
              <a:rPr lang="be-BY" sz="1800" dirty="0">
                <a:effectLst/>
                <a:latin typeface="Times New Roman" panose="02020603050405020304" pitchFamily="18" charset="0"/>
                <a:ea typeface="Calibri" panose="020F0502020204030204" pitchFamily="34" charset="0"/>
                <a:cs typeface="Times New Roman" panose="02020603050405020304" pitchFamily="18" charset="0"/>
              </a:rPr>
              <a:t>Приложение обладает функцией обнаружения ошибок и вывода информации об этих ошибках. Например, если пользователь вводит некорректный шифротекст, то приложение сообщит об ошибке, как показано на рисунке. Такая информация об ошибке предоставляется благодаря реализации алгоритма, что позволяет обработать больше ошибок и предоставить более полную и точную информацию, чем простая проверка вводимых пользователем данных</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1D8A11DE-0FED-BA36-DD4A-9ECD15FC4801}"/>
              </a:ext>
            </a:extLst>
          </p:cNvPr>
          <p:cNvPicPr>
            <a:picLocks noChangeAspect="1"/>
          </p:cNvPicPr>
          <p:nvPr/>
        </p:nvPicPr>
        <p:blipFill>
          <a:blip r:embed="rId2"/>
          <a:stretch>
            <a:fillRect/>
          </a:stretch>
        </p:blipFill>
        <p:spPr>
          <a:xfrm>
            <a:off x="6843206" y="3842964"/>
            <a:ext cx="5078414" cy="2468936"/>
          </a:xfrm>
          <a:prstGeom prst="rect">
            <a:avLst/>
          </a:prstGeom>
        </p:spPr>
      </p:pic>
    </p:spTree>
    <p:extLst>
      <p:ext uri="{BB962C8B-B14F-4D97-AF65-F5344CB8AC3E}">
        <p14:creationId xmlns:p14="http://schemas.microsoft.com/office/powerpoint/2010/main" val="206341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A445A4-B4F4-CB18-5A15-C49E2860E955}"/>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endParaRPr lang="en-US"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44095C1-0134-FE49-CCF1-98905247DF9A}"/>
              </a:ext>
            </a:extLst>
          </p:cNvPr>
          <p:cNvSpPr>
            <a:spLocks noGrp="1"/>
          </p:cNvSpPr>
          <p:nvPr>
            <p:ph idx="1"/>
          </p:nvPr>
        </p:nvSpPr>
        <p:spPr/>
        <p:txBody>
          <a:bodyPr/>
          <a:lstStyle/>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Реализация алгоритмов шифрования является важным шагом в создании безопасных приложений, которые могут защитить данные пользователей. В курсовой работе было продемонстрировано, как реализовать алгоритмы шифрования с использованием C#, WPF и MVVM. Созданное приложение обладает гибкой архитектурой, простым пользовательским интерфейсом и быстрой производительностью.</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Таким образом, данная курсовая работа является важным шагом в изучении безопасности приложений и демонстрирует, как использовать различные средства и технологии для создания безопасных приложений, которые защищают данные пользователей.</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853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369ACF-1BAC-35DF-9C36-F39D86DF0F48}"/>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Конец</a:t>
            </a:r>
            <a:endParaRPr lang="en-US"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F00B9AE4-C1D0-EF41-3AA0-40808B63BDA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275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5E3D4A-9DA3-82F0-114E-DA7EB10AA2AF}"/>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Введение</a:t>
            </a:r>
            <a:endParaRPr lang="en-US"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CB37345E-D6B2-07D1-3208-D798D7AAD270}"/>
              </a:ext>
            </a:extLst>
          </p:cNvPr>
          <p:cNvSpPr>
            <a:spLocks noGrp="1"/>
          </p:cNvSpPr>
          <p:nvPr>
            <p:ph idx="1"/>
          </p:nvPr>
        </p:nvSpPr>
        <p:spPr/>
        <p:txBody>
          <a:bodyPr>
            <a:normAutofit/>
          </a:bodyPr>
          <a:lstStyle/>
          <a:p>
            <a:pPr marL="0" indent="0" algn="just">
              <a:buNone/>
            </a:pPr>
            <a:r>
              <a:rPr lang="ru-RU" sz="2000" dirty="0">
                <a:effectLst/>
                <a:latin typeface="Times New Roman" panose="02020603050405020304" pitchFamily="18" charset="0"/>
                <a:ea typeface="Calibri" panose="020F0502020204030204" pitchFamily="34" charset="0"/>
              </a:rPr>
              <a:t>Блочные шифры – это тип криптографических алгоритмов, которые работают с фиксированными блоками данных одинакового размера. Каждый блок данных проходит через несколько итераций (раундов), в результате которых происходит перестановка и замена битов в блоке. Такой процесс шифрования позволяет достичь высокой степени защиты передаваемых данных</a:t>
            </a:r>
            <a:endParaRPr lang="en-US" sz="3200" dirty="0"/>
          </a:p>
        </p:txBody>
      </p:sp>
    </p:spTree>
    <p:extLst>
      <p:ext uri="{BB962C8B-B14F-4D97-AF65-F5344CB8AC3E}">
        <p14:creationId xmlns:p14="http://schemas.microsoft.com/office/powerpoint/2010/main" val="363041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05E966-1024-96A3-3379-83120E36D86B}"/>
              </a:ext>
            </a:extLst>
          </p:cNvPr>
          <p:cNvSpPr>
            <a:spLocks noGrp="1"/>
          </p:cNvSpPr>
          <p:nvPr>
            <p:ph type="title"/>
          </p:nvPr>
        </p:nvSpPr>
        <p:spPr>
          <a:xfrm>
            <a:off x="233082" y="365125"/>
            <a:ext cx="11120718" cy="1325563"/>
          </a:xfrm>
        </p:spPr>
        <p:txBody>
          <a:bodyPr>
            <a:normAutofit/>
          </a:bodyPr>
          <a:lstStyle/>
          <a:p>
            <a:r>
              <a:rPr lang="ru-RU" sz="2400" b="1" dirty="0">
                <a:effectLst/>
                <a:latin typeface="Times New Roman" panose="02020603050405020304" pitchFamily="18" charset="0"/>
                <a:ea typeface="Calibri" panose="020F0502020204030204" pitchFamily="34" charset="0"/>
              </a:rPr>
              <a:t>Алгоритм шифрования </a:t>
            </a:r>
            <a:r>
              <a:rPr lang="en-US" sz="2400" b="1" dirty="0">
                <a:effectLst/>
                <a:latin typeface="Times New Roman" panose="02020603050405020304" pitchFamily="18" charset="0"/>
                <a:ea typeface="Calibri" panose="020F0502020204030204" pitchFamily="34" charset="0"/>
              </a:rPr>
              <a:t>AES</a:t>
            </a:r>
            <a:endParaRPr lang="en-US" sz="5400" b="1" dirty="0"/>
          </a:p>
        </p:txBody>
      </p:sp>
      <p:pic>
        <p:nvPicPr>
          <p:cNvPr id="1026" name="Picture 2">
            <a:extLst>
              <a:ext uri="{FF2B5EF4-FFF2-40B4-BE49-F238E27FC236}">
                <a16:creationId xmlns:a16="http://schemas.microsoft.com/office/drawing/2014/main" id="{7AE81815-7252-76E6-CFFD-B6F93EAA09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0143" y="623303"/>
            <a:ext cx="7481857" cy="561139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F713F58-2438-FB7A-6C4A-7D0A131FC22E}"/>
              </a:ext>
            </a:extLst>
          </p:cNvPr>
          <p:cNvSpPr txBox="1"/>
          <p:nvPr/>
        </p:nvSpPr>
        <p:spPr>
          <a:xfrm>
            <a:off x="313764" y="1948866"/>
            <a:ext cx="474233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AES (</a:t>
            </a:r>
            <a:r>
              <a:rPr lang="ru-RU" dirty="0">
                <a:latin typeface="Times New Roman" panose="02020603050405020304" pitchFamily="18" charset="0"/>
                <a:cs typeface="Times New Roman" panose="02020603050405020304" pitchFamily="18" charset="0"/>
              </a:rPr>
              <a:t>англ. </a:t>
            </a:r>
            <a:r>
              <a:rPr lang="en-US" dirty="0">
                <a:latin typeface="Times New Roman" panose="02020603050405020304" pitchFamily="18" charset="0"/>
                <a:cs typeface="Times New Roman" panose="02020603050405020304" pitchFamily="18" charset="0"/>
              </a:rPr>
              <a:t>Advanced Encryption Standard; </a:t>
            </a:r>
            <a:r>
              <a:rPr lang="ru-RU" dirty="0">
                <a:latin typeface="Times New Roman" panose="02020603050405020304" pitchFamily="18" charset="0"/>
                <a:cs typeface="Times New Roman" panose="02020603050405020304" pitchFamily="18" charset="0"/>
              </a:rPr>
              <a:t>также </a:t>
            </a:r>
            <a:r>
              <a:rPr lang="en-US" dirty="0">
                <a:latin typeface="Times New Roman" panose="02020603050405020304" pitchFamily="18" charset="0"/>
                <a:cs typeface="Times New Roman" panose="02020603050405020304" pitchFamily="18" charset="0"/>
              </a:rPr>
              <a:t>Rijndael,</a:t>
            </a:r>
            <a:r>
              <a:rPr lang="ru-RU" dirty="0">
                <a:latin typeface="Times New Roman" panose="02020603050405020304" pitchFamily="18" charset="0"/>
                <a:cs typeface="Times New Roman" panose="02020603050405020304" pitchFamily="18" charset="0"/>
              </a:rPr>
              <a:t>) — симметричный алгоритм блочного шифрования (размер блока 128 бит, ключ 128/192/256 бит), принятый в качестве стандарта шифрования правительством США по результатам конкурса </a:t>
            </a:r>
            <a:r>
              <a:rPr lang="en-US" dirty="0">
                <a:latin typeface="Times New Roman" panose="02020603050405020304" pitchFamily="18" charset="0"/>
                <a:cs typeface="Times New Roman" panose="02020603050405020304" pitchFamily="18" charset="0"/>
              </a:rPr>
              <a:t>AES. </a:t>
            </a:r>
          </a:p>
        </p:txBody>
      </p:sp>
    </p:spTree>
    <p:extLst>
      <p:ext uri="{BB962C8B-B14F-4D97-AF65-F5344CB8AC3E}">
        <p14:creationId xmlns:p14="http://schemas.microsoft.com/office/powerpoint/2010/main" val="291075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51D895-7874-096F-E252-49050F800E0B}"/>
              </a:ext>
            </a:extLst>
          </p:cNvPr>
          <p:cNvSpPr>
            <a:spLocks noGrp="1"/>
          </p:cNvSpPr>
          <p:nvPr>
            <p:ph type="title"/>
          </p:nvPr>
        </p:nvSpPr>
        <p:spPr/>
        <p:txBody>
          <a:bodyPr>
            <a:normAutofit/>
          </a:bodyPr>
          <a:lstStyle/>
          <a:p>
            <a:r>
              <a:rPr lang="ru-RU" dirty="0">
                <a:effectLst/>
                <a:latin typeface="Times New Roman" panose="02020603050405020304" pitchFamily="18" charset="0"/>
                <a:ea typeface="Calibri" panose="020F0502020204030204" pitchFamily="34" charset="0"/>
                <a:cs typeface="Times New Roman" panose="02020603050405020304" pitchFamily="18" charset="0"/>
              </a:rPr>
              <a:t>Шифрования AES</a:t>
            </a:r>
            <a:endParaRPr lang="en-US" dirty="0"/>
          </a:p>
        </p:txBody>
      </p:sp>
      <p:sp>
        <p:nvSpPr>
          <p:cNvPr id="3" name="Объект 2">
            <a:extLst>
              <a:ext uri="{FF2B5EF4-FFF2-40B4-BE49-F238E27FC236}">
                <a16:creationId xmlns:a16="http://schemas.microsoft.com/office/drawing/2014/main" id="{CB33669C-2C18-A3B1-9B39-981E1D87D92F}"/>
              </a:ext>
            </a:extLst>
          </p:cNvPr>
          <p:cNvSpPr>
            <a:spLocks noGrp="1"/>
          </p:cNvSpPr>
          <p:nvPr>
            <p:ph idx="1"/>
          </p:nvPr>
        </p:nvSpPr>
        <p:spPr/>
        <p:txBody>
          <a:bodyPr>
            <a:normAutofit/>
          </a:bodyPr>
          <a:lstStyle/>
          <a:p>
            <a:pPr marL="0" indent="0">
              <a:buNone/>
            </a:pPr>
            <a:r>
              <a:rPr lang="ru-RU" sz="2000" dirty="0">
                <a:latin typeface="Times New Roman" panose="02020603050405020304" pitchFamily="18" charset="0"/>
                <a:ea typeface="Calibri" panose="020F0502020204030204" pitchFamily="34" charset="0"/>
                <a:cs typeface="Times New Roman" panose="02020603050405020304" pitchFamily="18" charset="0"/>
              </a:rPr>
              <a:t>И</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спользует 10 раундов шифрования для ключей длиной 128 бит. Каждый раунд состоит из четырех шагов:</a:t>
            </a:r>
          </a:p>
          <a:p>
            <a:pPr marL="342900" lvl="0" indent="-342900" algn="jus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SubBytes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каждый байт блока данных заменяется на соответствующий байт из S-Box таблицы замен.</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Times New Roman" panose="02020603050405020304" pitchFamily="18" charset="0"/>
              <a:buChar cha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ShiftRows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производится циклический сдвиг строк блока данных влево на некоторое количество позиций.</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Times New Roman" panose="02020603050405020304" pitchFamily="18" charset="0"/>
              <a:buChar cha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MixColumns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каждый столбец блока данных умножается на определенную матрицу.</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Times New Roman" panose="02020603050405020304" pitchFamily="18" charset="0"/>
              <a:buChar cha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AddRoundKey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блок данных XOR-</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ится</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 ключом раунда.</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249877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863F9F-9290-1871-3E5F-776E6B8CB3AE}"/>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Расшифрование </a:t>
            </a:r>
            <a:r>
              <a:rPr lang="en-US" dirty="0">
                <a:latin typeface="Times New Roman" panose="02020603050405020304" pitchFamily="18" charset="0"/>
                <a:cs typeface="Times New Roman" panose="02020603050405020304" pitchFamily="18" charset="0"/>
              </a:rPr>
              <a:t>AES</a:t>
            </a:r>
          </a:p>
        </p:txBody>
      </p:sp>
      <p:sp>
        <p:nvSpPr>
          <p:cNvPr id="3" name="Объект 2">
            <a:extLst>
              <a:ext uri="{FF2B5EF4-FFF2-40B4-BE49-F238E27FC236}">
                <a16:creationId xmlns:a16="http://schemas.microsoft.com/office/drawing/2014/main" id="{59C8E044-B9A1-4E43-1B7F-E31D0201B2F5}"/>
              </a:ext>
            </a:extLst>
          </p:cNvPr>
          <p:cNvSpPr>
            <a:spLocks noGrp="1"/>
          </p:cNvSpPr>
          <p:nvPr>
            <p:ph idx="1"/>
          </p:nvPr>
        </p:nvSpPr>
        <p:spPr>
          <a:xfrm>
            <a:off x="573741" y="1825625"/>
            <a:ext cx="10780059" cy="4351338"/>
          </a:xfrm>
        </p:spPr>
        <p:txBody>
          <a:bodyPr/>
          <a:lstStyle/>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Расшифровка AES происходит обратным порядком выполнения шагов, используемых при шифровании. Это означает, что сначала производится финальная обработка блока данных, затем происходит обратный проход раундов шифрования, в которых шаги выполняются в обратном порядке, и, наконец, производится обратная начальная обработка.</a:t>
            </a:r>
          </a:p>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Таким образом, расшифровка AES-шифра требует наличия того же ключа, что и при шифровании, и последовательного применения обратных шагов шифрования к зашифрованным данным, чтобы получить исходный текст</a:t>
            </a:r>
          </a:p>
        </p:txBody>
      </p:sp>
    </p:spTree>
    <p:extLst>
      <p:ext uri="{BB962C8B-B14F-4D97-AF65-F5344CB8AC3E}">
        <p14:creationId xmlns:p14="http://schemas.microsoft.com/office/powerpoint/2010/main" val="392773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C501C8-B50E-D4D1-644A-DAB0ABB031D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Преимущества </a:t>
            </a:r>
            <a:r>
              <a:rPr lang="en-US" dirty="0">
                <a:latin typeface="Times New Roman" panose="02020603050405020304" pitchFamily="18" charset="0"/>
                <a:cs typeface="Times New Roman" panose="02020603050405020304" pitchFamily="18" charset="0"/>
              </a:rPr>
              <a:t>AES</a:t>
            </a:r>
          </a:p>
        </p:txBody>
      </p:sp>
      <p:sp>
        <p:nvSpPr>
          <p:cNvPr id="3" name="Объект 2">
            <a:extLst>
              <a:ext uri="{FF2B5EF4-FFF2-40B4-BE49-F238E27FC236}">
                <a16:creationId xmlns:a16="http://schemas.microsoft.com/office/drawing/2014/main" id="{11D23F8C-6ADB-4E27-FA80-B0E571C78CF8}"/>
              </a:ext>
            </a:extLst>
          </p:cNvPr>
          <p:cNvSpPr>
            <a:spLocks noGrp="1"/>
          </p:cNvSpPr>
          <p:nvPr>
            <p:ph idx="1"/>
          </p:nvPr>
        </p:nvSpPr>
        <p:spPr/>
        <p:txBody>
          <a:bodyPr>
            <a:normAutofit/>
          </a:bodyPr>
          <a:lstStyle/>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Преимущества AES: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Безопасность: AES считается одним из наиболее надежных алгоритмов шифрования. Он обеспечивает высокую стойкость к атакам посредством перебора и других методов.</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Эффективность: AES обеспечивает высокую скорость шифрования и расшифровки, что делает его идеальным для защиты крупных объемов данных.</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Гибкость: AES может быть использован с различными ключами длиной 128, 192 или 256 битов в зависимости от требований безопасности. Кроме того, он может быть реализован в различных режимах работы.</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Стандартизация: AES является стандартом шифрования, который поддерживается многими операционными системами и устройствами.</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897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BB97D-B138-B4E3-DB29-96BAE83FAE31}"/>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Недостатки </a:t>
            </a:r>
            <a:r>
              <a:rPr lang="en-US" dirty="0">
                <a:latin typeface="Times New Roman" panose="02020603050405020304" pitchFamily="18" charset="0"/>
                <a:cs typeface="Times New Roman" panose="02020603050405020304" pitchFamily="18" charset="0"/>
              </a:rPr>
              <a:t>AES</a:t>
            </a:r>
          </a:p>
        </p:txBody>
      </p:sp>
      <p:sp>
        <p:nvSpPr>
          <p:cNvPr id="3" name="Объект 2">
            <a:extLst>
              <a:ext uri="{FF2B5EF4-FFF2-40B4-BE49-F238E27FC236}">
                <a16:creationId xmlns:a16="http://schemas.microsoft.com/office/drawing/2014/main" id="{727AF333-7AAF-03C3-EB95-90125704F8A0}"/>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Атака c помощью анализа боковых каналов: AES, как и любой другой алгоритм шифрования, подвержен атакам посредством анализа боковых каналов, таких как электромагнитные излучения и время выполнения операций.</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Реализация: недостатки в реализации алгоритма могут привести к уязвимостям в системе шифрования.</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Квантовые вычисления: в теории, AES может быть подвержен атакам с использованием квантовых компьютеров. Однако на сегодняшний день квантовые компьютеры еще недостаточно развиты, чтобы реализовать такую атаку.</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целом, AES — это надежный и эффективный алгоритм, который широко используется во многих системах для защиты данных. Но, как и любой другой алгоритм, он не является идеальным и может иметь некоторые недостатки и уязвимости, которые необходимо учитывать при использовании.</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250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50C372-6BF3-7579-9CB6-7A642694D10E}"/>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Алгоритм шифрования </a:t>
            </a:r>
            <a:r>
              <a:rPr lang="en-US" dirty="0" err="1">
                <a:latin typeface="Times New Roman" panose="02020603050405020304" pitchFamily="18" charset="0"/>
                <a:cs typeface="Times New Roman" panose="02020603050405020304" pitchFamily="18" charset="0"/>
              </a:rPr>
              <a:t>Twofish</a:t>
            </a:r>
            <a:endParaRPr lang="en-US" dirty="0">
              <a:latin typeface="Times New Roman" panose="02020603050405020304" pitchFamily="18" charset="0"/>
              <a:cs typeface="Times New Roman" panose="02020603050405020304" pitchFamily="18" charset="0"/>
            </a:endParaRPr>
          </a:p>
        </p:txBody>
      </p:sp>
      <p:pic>
        <p:nvPicPr>
          <p:cNvPr id="4" name="Объект 3" descr="Изображение выглядит как черный, темнота&#10;&#10;Автоматически созданное описание">
            <a:extLst>
              <a:ext uri="{FF2B5EF4-FFF2-40B4-BE49-F238E27FC236}">
                <a16:creationId xmlns:a16="http://schemas.microsoft.com/office/drawing/2014/main" id="{2023F545-7FA5-8548-A13D-53A755DCDE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27166" y="553384"/>
            <a:ext cx="3761574" cy="5605352"/>
          </a:xfrm>
          <a:prstGeom prst="rect">
            <a:avLst/>
          </a:prstGeom>
          <a:noFill/>
          <a:ln>
            <a:noFill/>
          </a:ln>
        </p:spPr>
      </p:pic>
      <p:sp>
        <p:nvSpPr>
          <p:cNvPr id="7" name="TextBox 6">
            <a:extLst>
              <a:ext uri="{FF2B5EF4-FFF2-40B4-BE49-F238E27FC236}">
                <a16:creationId xmlns:a16="http://schemas.microsoft.com/office/drawing/2014/main" id="{FD288EE2-C31A-83AA-1F67-36418CCE902B}"/>
              </a:ext>
            </a:extLst>
          </p:cNvPr>
          <p:cNvSpPr txBox="1"/>
          <p:nvPr/>
        </p:nvSpPr>
        <p:spPr>
          <a:xfrm>
            <a:off x="838200" y="1845423"/>
            <a:ext cx="6096000" cy="3970318"/>
          </a:xfrm>
          <a:prstGeom prst="rect">
            <a:avLst/>
          </a:prstGeom>
          <a:noFill/>
        </p:spPr>
        <p:txBody>
          <a:bodyPr wrap="square">
            <a:spAutoFit/>
          </a:bodyPr>
          <a:lstStyle/>
          <a:p>
            <a:pPr algn="just"/>
            <a:r>
              <a:rPr lang="ru-RU" dirty="0" err="1">
                <a:latin typeface="Times New Roman" panose="02020603050405020304" pitchFamily="18" charset="0"/>
                <a:cs typeface="Times New Roman" panose="02020603050405020304" pitchFamily="18" charset="0"/>
              </a:rPr>
              <a:t>Twofish</a:t>
            </a:r>
            <a:r>
              <a:rPr lang="ru-RU" dirty="0">
                <a:latin typeface="Times New Roman" panose="02020603050405020304" pitchFamily="18" charset="0"/>
                <a:cs typeface="Times New Roman" panose="02020603050405020304" pitchFamily="18" charset="0"/>
              </a:rPr>
              <a:t> — симметричный алгоритм блочного шифрования с размером блока 128 бит и длиной ключа до 256 бит. Число раундов 16. Разработан группой специалистов во главе с Брюсом </a:t>
            </a:r>
            <a:r>
              <a:rPr lang="ru-RU" dirty="0" err="1">
                <a:latin typeface="Times New Roman" panose="02020603050405020304" pitchFamily="18" charset="0"/>
                <a:cs typeface="Times New Roman" panose="02020603050405020304" pitchFamily="18" charset="0"/>
              </a:rPr>
              <a:t>Шнайером</a:t>
            </a:r>
            <a:r>
              <a:rPr lang="ru-RU" dirty="0">
                <a:latin typeface="Times New Roman" panose="02020603050405020304" pitchFamily="18" charset="0"/>
                <a:cs typeface="Times New Roman" panose="02020603050405020304" pitchFamily="18" charset="0"/>
              </a:rPr>
              <a:t>. Являлся одним из пяти финалистов второго этапа конкурса AES. Алгоритм разработан на основе алгоритмов </a:t>
            </a:r>
            <a:r>
              <a:rPr lang="ru-RU" dirty="0" err="1">
                <a:latin typeface="Times New Roman" panose="02020603050405020304" pitchFamily="18" charset="0"/>
                <a:cs typeface="Times New Roman" panose="02020603050405020304" pitchFamily="18" charset="0"/>
              </a:rPr>
              <a:t>Blowfish</a:t>
            </a:r>
            <a:r>
              <a:rPr lang="ru-RU" dirty="0">
                <a:latin typeface="Times New Roman" panose="02020603050405020304" pitchFamily="18" charset="0"/>
                <a:cs typeface="Times New Roman" panose="02020603050405020304" pitchFamily="18" charset="0"/>
              </a:rPr>
              <a:t>, SAFER и SQUARE.</a:t>
            </a:r>
          </a:p>
          <a:p>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Отличительными особенностями алгоритма являются использование предварительно вычисляемых и зависящих от ключа узлов замены и сложная схема развёртки </a:t>
            </a:r>
            <a:r>
              <a:rPr lang="ru-RU" dirty="0" err="1">
                <a:latin typeface="Times New Roman" panose="02020603050405020304" pitchFamily="18" charset="0"/>
                <a:cs typeface="Times New Roman" panose="02020603050405020304" pitchFamily="18" charset="0"/>
              </a:rPr>
              <a:t>подключей</a:t>
            </a:r>
            <a:r>
              <a:rPr lang="ru-RU" dirty="0">
                <a:latin typeface="Times New Roman" panose="02020603050405020304" pitchFamily="18" charset="0"/>
                <a:cs typeface="Times New Roman" panose="02020603050405020304" pitchFamily="18" charset="0"/>
              </a:rPr>
              <a:t> шифрования. Половина n-битного ключа шифрования используется как собственно ключ шифрования, другая — для модификации алгоритма (от неё зависят узлы замены).</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987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1861</Words>
  <Application>Microsoft Office PowerPoint</Application>
  <PresentationFormat>Широкоэкранный</PresentationFormat>
  <Paragraphs>99</Paragraphs>
  <Slides>22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Calibri</vt:lpstr>
      <vt:lpstr>Calibri Light</vt:lpstr>
      <vt:lpstr>Times New Roman</vt:lpstr>
      <vt:lpstr>Тема Office</vt:lpstr>
      <vt:lpstr>Курсовая работа на тему «Реализация и исследование блочных алгоритмов AES, Twofish и Serpent»  </vt:lpstr>
      <vt:lpstr>Цели </vt:lpstr>
      <vt:lpstr>Введение</vt:lpstr>
      <vt:lpstr>Алгоритм шифрования AES</vt:lpstr>
      <vt:lpstr>Шифрования AES</vt:lpstr>
      <vt:lpstr>Расшифрование AES</vt:lpstr>
      <vt:lpstr>Преимущества AES</vt:lpstr>
      <vt:lpstr>Недостатки AES</vt:lpstr>
      <vt:lpstr>Алгоритм шифрования Twofish</vt:lpstr>
      <vt:lpstr>Шифрования данных</vt:lpstr>
      <vt:lpstr>Преимущества алгоритма Twofish</vt:lpstr>
      <vt:lpstr>Недостатки алгоритма Twofish</vt:lpstr>
      <vt:lpstr>Алгоритм шифрования Serpent</vt:lpstr>
      <vt:lpstr>Шифрования Serpent</vt:lpstr>
      <vt:lpstr>Преимущества и недостатки</vt:lpstr>
      <vt:lpstr>Сравнение скорости работы Serpent, AES, Twofish</vt:lpstr>
      <vt:lpstr>Лавинный эффект</vt:lpstr>
      <vt:lpstr>Разработка программного средства</vt:lpstr>
      <vt:lpstr>Интерфейс</vt:lpstr>
      <vt:lpstr>Тестирование</vt:lpstr>
      <vt:lpstr>Заключение</vt:lpstr>
      <vt:lpstr>Конец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Курсовая работа на тему «Реализация и исследование блочных алгоритмов AES, Twofish и Serpent»  </dc:title>
  <dc:creator>e</dc:creator>
  <cp:lastModifiedBy>e</cp:lastModifiedBy>
  <cp:revision>2</cp:revision>
  <dcterms:created xsi:type="dcterms:W3CDTF">2023-05-14T23:26:00Z</dcterms:created>
  <dcterms:modified xsi:type="dcterms:W3CDTF">2023-05-15T05:49:11Z</dcterms:modified>
</cp:coreProperties>
</file>