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23" r:id="rId3"/>
    <p:sldId id="324" r:id="rId4"/>
    <p:sldId id="325" r:id="rId5"/>
    <p:sldId id="326" r:id="rId6"/>
    <p:sldId id="288" r:id="rId7"/>
    <p:sldId id="337" r:id="rId8"/>
    <p:sldId id="327" r:id="rId9"/>
    <p:sldId id="328" r:id="rId10"/>
    <p:sldId id="335" r:id="rId11"/>
    <p:sldId id="329" r:id="rId12"/>
    <p:sldId id="336" r:id="rId13"/>
    <p:sldId id="330" r:id="rId14"/>
    <p:sldId id="331" r:id="rId15"/>
    <p:sldId id="332" r:id="rId16"/>
    <p:sldId id="334" r:id="rId17"/>
    <p:sldId id="333" r:id="rId18"/>
    <p:sldId id="338" r:id="rId19"/>
    <p:sldId id="339" r:id="rId20"/>
    <p:sldId id="340" r:id="rId21"/>
    <p:sldId id="341" r:id="rId22"/>
    <p:sldId id="289" r:id="rId23"/>
    <p:sldId id="342" r:id="rId24"/>
    <p:sldId id="343" r:id="rId25"/>
    <p:sldId id="344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D283-95B8-4DBB-A117-BDCB44A290F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90AE-5970-4232-8D3A-5CB3559168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3678"/>
            <a:ext cx="9144000" cy="32198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</a:t>
            </a:r>
            <a:r>
              <a:rPr lang="en-US" smtClean="0">
                <a:solidFill>
                  <a:schemeClr val="tx1"/>
                </a:solidFill>
              </a:rPr>
              <a:t> 18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Понятие домена, политики безопасности, доменных служб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Преимущества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Виды объектов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 и их именование.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Организационные подразделения и группы пользователей.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be-BY" dirty="0" smtClean="0">
                <a:solidFill>
                  <a:schemeClr val="tx1"/>
                </a:solidFill>
              </a:rPr>
              <a:t>ротокол </a:t>
            </a:r>
            <a:r>
              <a:rPr lang="en-US" dirty="0" smtClean="0">
                <a:solidFill>
                  <a:schemeClr val="tx1"/>
                </a:solidFill>
              </a:rPr>
              <a:t>SMB</a:t>
            </a:r>
            <a:r>
              <a:rPr lang="ru-RU" dirty="0" smtClean="0">
                <a:solidFill>
                  <a:schemeClr val="tx1"/>
                </a:solidFill>
              </a:rPr>
              <a:t> и его версии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Компоненты, обеспечивающие работу протокола </a:t>
            </a:r>
            <a:r>
              <a:rPr lang="en-US" dirty="0" smtClean="0">
                <a:solidFill>
                  <a:schemeClr val="tx1"/>
                </a:solidFill>
              </a:rPr>
              <a:t>SMB.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3767"/>
            <a:ext cx="9296539" cy="451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Именование объектов в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Полное различающееся имя </a:t>
            </a:r>
          </a:p>
          <a:p>
            <a:r>
              <a:rPr lang="ru-RU" dirty="0" smtClean="0"/>
              <a:t>Относительное различающееся имя </a:t>
            </a:r>
          </a:p>
          <a:p>
            <a:r>
              <a:rPr lang="ru-RU" dirty="0" smtClean="0"/>
              <a:t>Основное имя пользователя </a:t>
            </a:r>
          </a:p>
          <a:p>
            <a:r>
              <a:rPr lang="ru-RU" dirty="0" smtClean="0"/>
              <a:t>Глобальный уникальный идентификатор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864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Полное различающееся имя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111"/>
          <a:stretch>
            <a:fillRect/>
          </a:stretch>
        </p:blipFill>
        <p:spPr bwMode="auto">
          <a:xfrm>
            <a:off x="1" y="751618"/>
            <a:ext cx="9144000" cy="43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Полное различающееся имя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/>
          <a:lstStyle/>
          <a:p>
            <a:r>
              <a:rPr lang="en-US" dirty="0" smtClean="0"/>
              <a:t>DC = by</a:t>
            </a:r>
          </a:p>
          <a:p>
            <a:r>
              <a:rPr lang="en-US" dirty="0" smtClean="0"/>
              <a:t>DC = </a:t>
            </a:r>
            <a:r>
              <a:rPr lang="en-US" dirty="0" err="1" smtClean="0"/>
              <a:t>belstu</a:t>
            </a:r>
            <a:endParaRPr lang="en-US" dirty="0" smtClean="0"/>
          </a:p>
          <a:p>
            <a:r>
              <a:rPr lang="en-US" dirty="0" smtClean="0"/>
              <a:t>OU = BSTU</a:t>
            </a:r>
          </a:p>
          <a:p>
            <a:r>
              <a:rPr lang="en-US" dirty="0" smtClean="0"/>
              <a:t>CN = </a:t>
            </a:r>
            <a:r>
              <a:rPr lang="en-US" dirty="0" err="1" smtClean="0"/>
              <a:t>PaZa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Относительное различающееся имя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/>
          <a:lstStyle/>
          <a:p>
            <a:r>
              <a:rPr lang="en-US" dirty="0" smtClean="0"/>
              <a:t>CN = </a:t>
            </a:r>
            <a:r>
              <a:rPr lang="en-US" dirty="0" err="1" smtClean="0"/>
              <a:t>PaZa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имя пользователя </a:t>
            </a:r>
          </a:p>
        </p:txBody>
      </p:sp>
      <p:pic>
        <p:nvPicPr>
          <p:cNvPr id="2050" name="Picture 2" descr="E:\Entertainment\картинки\!картинки-по-админке\AD DS\2. login.png"/>
          <p:cNvPicPr>
            <a:picLocks noChangeAspect="1" noChangeArrowheads="1"/>
          </p:cNvPicPr>
          <p:nvPr/>
        </p:nvPicPr>
        <p:blipFill>
          <a:blip r:embed="rId3" cstate="print"/>
          <a:srcRect b="26561"/>
          <a:stretch>
            <a:fillRect/>
          </a:stretch>
        </p:blipFill>
        <p:spPr bwMode="auto">
          <a:xfrm>
            <a:off x="1403648" y="856768"/>
            <a:ext cx="6336704" cy="4297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имя пользователя </a:t>
            </a:r>
          </a:p>
        </p:txBody>
      </p:sp>
      <p:pic>
        <p:nvPicPr>
          <p:cNvPr id="3074" name="Picture 2" descr="E:\Entertainment\картинки\!картинки-по-админке\AD DS\3. 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843558"/>
            <a:ext cx="6192688" cy="4328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Глобальный уникальный идентификатор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23528" y="1553542"/>
            <a:ext cx="8496944" cy="33944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{6F9619FF-</a:t>
            </a:r>
          </a:p>
          <a:p>
            <a:pPr>
              <a:buNone/>
            </a:pPr>
            <a:r>
              <a:rPr lang="en-US" dirty="0" smtClean="0"/>
              <a:t>8B86-</a:t>
            </a:r>
          </a:p>
          <a:p>
            <a:pPr>
              <a:buNone/>
            </a:pPr>
            <a:r>
              <a:rPr lang="en-US" dirty="0" smtClean="0"/>
              <a:t>D011-</a:t>
            </a:r>
          </a:p>
          <a:p>
            <a:pPr>
              <a:buNone/>
            </a:pPr>
            <a:r>
              <a:rPr lang="en-US" dirty="0" smtClean="0"/>
              <a:t>B42D-</a:t>
            </a:r>
          </a:p>
          <a:p>
            <a:pPr>
              <a:buNone/>
            </a:pPr>
            <a:r>
              <a:rPr lang="en-US" dirty="0" smtClean="0"/>
              <a:t>00CF4FC964FF}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подразделения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419622"/>
            <a:ext cx="9144000" cy="3723878"/>
          </a:xfrm>
        </p:spPr>
        <p:txBody>
          <a:bodyPr/>
          <a:lstStyle/>
          <a:p>
            <a:r>
              <a:rPr lang="ru-RU" dirty="0" smtClean="0"/>
              <a:t>Создаются внутри доменов и друг друга</a:t>
            </a:r>
          </a:p>
          <a:p>
            <a:r>
              <a:rPr lang="ru-RU" dirty="0" smtClean="0"/>
              <a:t>Используются для назначения пользователям и компьютерам групповых политик – прав на определенные </a:t>
            </a:r>
            <a:r>
              <a:rPr lang="ru-RU" dirty="0" smtClean="0">
                <a:solidFill>
                  <a:srgbClr val="FF0000"/>
                </a:solidFill>
              </a:rPr>
              <a:t>действия</a:t>
            </a:r>
          </a:p>
          <a:p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781595"/>
          </a:xfrm>
        </p:spPr>
        <p:txBody>
          <a:bodyPr>
            <a:normAutofit/>
          </a:bodyPr>
          <a:lstStyle/>
          <a:p>
            <a:r>
              <a:rPr lang="ru-RU" dirty="0" smtClean="0"/>
              <a:t>Группы пользователей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Создаются внутри организационных подразделений и встроенных папок доменов</a:t>
            </a:r>
          </a:p>
          <a:p>
            <a:r>
              <a:rPr lang="ru-RU" dirty="0" smtClean="0"/>
              <a:t>Используются для назначения пользователям и компьютерам прав на доступ к определенным </a:t>
            </a:r>
            <a:r>
              <a:rPr lang="ru-RU" dirty="0" smtClean="0">
                <a:solidFill>
                  <a:srgbClr val="FF0000"/>
                </a:solidFill>
              </a:rPr>
              <a:t>ресурсам (общим папкам и принтерам)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домена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Домен – группа компьютеров, имеющая общий каталог учетных записей и общую иерархическую политику информационной безопасности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be-BY" dirty="0" smtClean="0"/>
              <a:t>Протокол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Основан на технологии клиент-сервер</a:t>
            </a:r>
          </a:p>
          <a:p>
            <a:r>
              <a:rPr lang="ru-RU" dirty="0" smtClean="0"/>
              <a:t>Предоставляет клиентским приложениям простой способ для чтения и записи файлов, а также запроса служб у серверных программ в различных типах сетевого окружения. </a:t>
            </a:r>
          </a:p>
          <a:p>
            <a:r>
              <a:rPr lang="ru-RU" dirty="0" smtClean="0"/>
              <a:t>Серверы предоставляют файловые системы и другие ресурсы (например, принтеры) для общего доступа в сети. 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ru-RU" dirty="0" smtClean="0"/>
              <a:t>Версии </a:t>
            </a:r>
            <a:r>
              <a:rPr lang="be-BY" dirty="0" smtClean="0"/>
              <a:t>протокола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SMB over NetBIOS – DOS – </a:t>
            </a:r>
            <a:r>
              <a:rPr lang="ru-RU" dirty="0" smtClean="0"/>
              <a:t>порт 139</a:t>
            </a:r>
            <a:endParaRPr lang="en-US" dirty="0" smtClean="0"/>
          </a:p>
          <a:p>
            <a:r>
              <a:rPr lang="en-US" dirty="0" smtClean="0"/>
              <a:t>Samba – SunOS </a:t>
            </a:r>
            <a:r>
              <a:rPr lang="ru-RU" dirty="0" smtClean="0"/>
              <a:t>и др. *</a:t>
            </a:r>
            <a:r>
              <a:rPr lang="en-US" dirty="0" smtClean="0"/>
              <a:t>nix</a:t>
            </a:r>
          </a:p>
          <a:p>
            <a:r>
              <a:rPr lang="en-US" dirty="0" smtClean="0"/>
              <a:t>CIFS – Windows NT 4.0</a:t>
            </a:r>
          </a:p>
          <a:p>
            <a:r>
              <a:rPr lang="en-US" dirty="0" smtClean="0"/>
              <a:t>SMB over TCP – Windows 2000</a:t>
            </a:r>
            <a:r>
              <a:rPr lang="ru-RU" dirty="0" smtClean="0"/>
              <a:t> – порт 445</a:t>
            </a:r>
          </a:p>
          <a:p>
            <a:r>
              <a:rPr lang="en-US" dirty="0" smtClean="0"/>
              <a:t>SMB 2 – Windows Vista</a:t>
            </a:r>
          </a:p>
          <a:p>
            <a:r>
              <a:rPr lang="en-US" dirty="0" smtClean="0"/>
              <a:t>SMB 3 – Windows 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формат чисел\5-SMB.png"/>
          <p:cNvPicPr>
            <a:picLocks noChangeAspect="1" noChangeArrowheads="1"/>
          </p:cNvPicPr>
          <p:nvPr/>
        </p:nvPicPr>
        <p:blipFill>
          <a:blip r:embed="rId3" cstate="print"/>
          <a:srcRect b="26790"/>
          <a:stretch>
            <a:fillRect/>
          </a:stretch>
        </p:blipFill>
        <p:spPr bwMode="auto">
          <a:xfrm>
            <a:off x="-4936" y="169751"/>
            <a:ext cx="9186686" cy="48039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6518"/>
          <a:stretch>
            <a:fillRect/>
          </a:stretch>
        </p:blipFill>
        <p:spPr bwMode="auto">
          <a:xfrm>
            <a:off x="197768" y="436"/>
            <a:ext cx="8748464" cy="514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0988"/>
          <a:stretch>
            <a:fillRect/>
          </a:stretch>
        </p:blipFill>
        <p:spPr bwMode="auto">
          <a:xfrm>
            <a:off x="238160" y="-1"/>
            <a:ext cx="866768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4"/>
            <a:ext cx="9144000" cy="51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политики 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3542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Политика безопасности – набор разрешений и запретов на выполнение определенных действий определенными людьми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6456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Понятие политики информационной</a:t>
            </a:r>
            <a:br>
              <a:rPr lang="ru-RU" dirty="0" smtClean="0"/>
            </a:b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880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Политика информационной безопасности – политика безопасности для определенных пользователей на определенных компьютерах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645691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доменных служб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880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Доменные службы </a:t>
            </a:r>
            <a:r>
              <a:rPr lang="en-US" dirty="0" smtClean="0"/>
              <a:t>Active Directory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Роль </a:t>
            </a:r>
            <a:r>
              <a:rPr lang="be-BY" dirty="0" smtClean="0"/>
              <a:t>ОС </a:t>
            </a:r>
            <a:r>
              <a:rPr lang="en-US" dirty="0" smtClean="0"/>
              <a:t>Windows Server</a:t>
            </a:r>
            <a:endParaRPr lang="ru-RU" dirty="0" smtClean="0"/>
          </a:p>
          <a:p>
            <a:r>
              <a:rPr lang="ru-RU" dirty="0" smtClean="0"/>
              <a:t>СУБД</a:t>
            </a:r>
            <a:endParaRPr lang="en-US" dirty="0" smtClean="0"/>
          </a:p>
          <a:p>
            <a:r>
              <a:rPr lang="be-BY" dirty="0" smtClean="0"/>
              <a:t>Файлы в </a:t>
            </a:r>
            <a:r>
              <a:rPr lang="en-US" dirty="0" smtClean="0"/>
              <a:t>%</a:t>
            </a:r>
            <a:r>
              <a:rPr lang="en-US" dirty="0" err="1" smtClean="0"/>
              <a:t>systemroot</a:t>
            </a:r>
            <a:r>
              <a:rPr lang="en-US" dirty="0" smtClean="0"/>
              <a:t>%\NTDS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AD DS\1.install.png"/>
          <p:cNvPicPr>
            <a:picLocks noChangeAspect="1" noChangeArrowheads="1"/>
          </p:cNvPicPr>
          <p:nvPr/>
        </p:nvPicPr>
        <p:blipFill>
          <a:blip r:embed="rId3" cstate="print"/>
          <a:srcRect b="19256"/>
          <a:stretch>
            <a:fillRect/>
          </a:stretch>
        </p:blipFill>
        <p:spPr bwMode="auto">
          <a:xfrm>
            <a:off x="26917" y="0"/>
            <a:ext cx="909016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AD DS\5.files.png"/>
          <p:cNvPicPr>
            <a:picLocks noChangeAspect="1" noChangeArrowheads="1"/>
          </p:cNvPicPr>
          <p:nvPr/>
        </p:nvPicPr>
        <p:blipFill>
          <a:blip r:embed="rId3" cstate="print"/>
          <a:srcRect b="8001"/>
          <a:stretch>
            <a:fillRect/>
          </a:stretch>
        </p:blipFill>
        <p:spPr bwMode="auto">
          <a:xfrm>
            <a:off x="585968" y="0"/>
            <a:ext cx="797206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централизованное управление</a:t>
            </a:r>
          </a:p>
          <a:p>
            <a:r>
              <a:rPr lang="ru-RU" dirty="0" smtClean="0"/>
              <a:t>упрощение доступа пользователей к сетевым ресурсам </a:t>
            </a:r>
          </a:p>
          <a:p>
            <a:r>
              <a:rPr lang="ru-RU" dirty="0" smtClean="0"/>
              <a:t>возможность повышения безопасности </a:t>
            </a:r>
          </a:p>
          <a:p>
            <a:r>
              <a:rPr lang="ru-RU" dirty="0" smtClean="0"/>
              <a:t>возможность повышения надежности</a:t>
            </a:r>
          </a:p>
          <a:p>
            <a:r>
              <a:rPr lang="ru-RU" dirty="0" err="1" smtClean="0"/>
              <a:t>масштабируемость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объектов </a:t>
            </a:r>
            <a:r>
              <a:rPr lang="en-US" dirty="0" smtClean="0"/>
              <a:t>Active Directory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352839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Пользователи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Компьютеры</a:t>
            </a:r>
          </a:p>
          <a:p>
            <a:r>
              <a:rPr lang="ru-RU" dirty="0" smtClean="0"/>
              <a:t>Группы пользователей</a:t>
            </a:r>
          </a:p>
          <a:p>
            <a:r>
              <a:rPr lang="ru-RU" dirty="0" smtClean="0"/>
              <a:t>Контакты</a:t>
            </a:r>
          </a:p>
          <a:p>
            <a:r>
              <a:rPr lang="ru-RU" dirty="0" smtClean="0"/>
              <a:t>Принтеры</a:t>
            </a:r>
          </a:p>
          <a:p>
            <a:r>
              <a:rPr lang="ru-RU" dirty="0" smtClean="0"/>
              <a:t>Общие папки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20556</TotalTime>
  <Words>335</Words>
  <Application>Microsoft Office PowerPoint</Application>
  <PresentationFormat>Экран (16:9)</PresentationFormat>
  <Paragraphs>103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Понятие домена</vt:lpstr>
      <vt:lpstr>Понятие политики безопасности</vt:lpstr>
      <vt:lpstr>Понятие политики информационной безопасности</vt:lpstr>
      <vt:lpstr>Понятие доменных служб Active Directory</vt:lpstr>
      <vt:lpstr>Презентация PowerPoint</vt:lpstr>
      <vt:lpstr>Презентация PowerPoint</vt:lpstr>
      <vt:lpstr>Преимущества Active Directory</vt:lpstr>
      <vt:lpstr>Виды объектов Active Directory</vt:lpstr>
      <vt:lpstr>Презентация PowerPoint</vt:lpstr>
      <vt:lpstr>Именование объектов в Active Directory</vt:lpstr>
      <vt:lpstr>Полное различающееся имя </vt:lpstr>
      <vt:lpstr>Полное различающееся имя </vt:lpstr>
      <vt:lpstr>Относительное различающееся имя </vt:lpstr>
      <vt:lpstr>Основное имя пользователя </vt:lpstr>
      <vt:lpstr>Основное имя пользователя </vt:lpstr>
      <vt:lpstr>Глобальный уникальный идентификатор </vt:lpstr>
      <vt:lpstr>Организационные подразделения</vt:lpstr>
      <vt:lpstr>Группы пользователей</vt:lpstr>
      <vt:lpstr>Протокол SMB</vt:lpstr>
      <vt:lpstr>Версии протокола SMB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742</cp:revision>
  <dcterms:created xsi:type="dcterms:W3CDTF">2020-02-03T20:15:10Z</dcterms:created>
  <dcterms:modified xsi:type="dcterms:W3CDTF">2023-01-06T13:21:29Z</dcterms:modified>
</cp:coreProperties>
</file>