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61" r:id="rId3"/>
    <p:sldId id="266" r:id="rId4"/>
    <p:sldId id="262" r:id="rId5"/>
    <p:sldId id="286" r:id="rId6"/>
    <p:sldId id="288" r:id="rId7"/>
    <p:sldId id="291" r:id="rId8"/>
    <p:sldId id="296" r:id="rId9"/>
    <p:sldId id="289" r:id="rId10"/>
    <p:sldId id="290" r:id="rId11"/>
    <p:sldId id="292" r:id="rId12"/>
    <p:sldId id="293" r:id="rId13"/>
    <p:sldId id="294" r:id="rId14"/>
    <p:sldId id="295" r:id="rId15"/>
    <p:sldId id="302" r:id="rId16"/>
    <p:sldId id="297" r:id="rId17"/>
    <p:sldId id="298" r:id="rId18"/>
    <p:sldId id="299" r:id="rId19"/>
    <p:sldId id="300" r:id="rId20"/>
    <p:sldId id="301" r:id="rId21"/>
    <p:sldId id="303" r:id="rId22"/>
    <p:sldId id="305" r:id="rId23"/>
    <p:sldId id="306" r:id="rId24"/>
    <p:sldId id="308" r:id="rId25"/>
    <p:sldId id="309" r:id="rId26"/>
    <p:sldId id="310" r:id="rId27"/>
    <p:sldId id="311" r:id="rId28"/>
    <p:sldId id="307" r:id="rId29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356" autoAdjust="0"/>
  </p:normalViewPr>
  <p:slideViewPr>
    <p:cSldViewPr>
      <p:cViewPr varScale="1">
        <p:scale>
          <a:sx n="104" d="100"/>
          <a:sy n="104" d="100"/>
        </p:scale>
        <p:origin x="180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4FF90-4198-49E7-8961-DB1DC9C5E051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9581F-5B7F-4A30-873E-54CAEE4C10B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9581F-5B7F-4A30-873E-54CAEE4C10BB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9581F-5B7F-4A30-873E-54CAEE4C10BB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9581F-5B7F-4A30-873E-54CAEE4C10BB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9581F-5B7F-4A30-873E-54CAEE4C10BB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9581F-5B7F-4A30-873E-54CAEE4C10BB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9581F-5B7F-4A30-873E-54CAEE4C10BB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9581F-5B7F-4A30-873E-54CAEE4C10BB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9581F-5B7F-4A30-873E-54CAEE4C10BB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9581F-5B7F-4A30-873E-54CAEE4C10BB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9581F-5B7F-4A30-873E-54CAEE4C10BB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9581F-5B7F-4A30-873E-54CAEE4C10BB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9581F-5B7F-4A30-873E-54CAEE4C10BB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9581F-5B7F-4A30-873E-54CAEE4C10BB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9581F-5B7F-4A30-873E-54CAEE4C10BB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9581F-5B7F-4A30-873E-54CAEE4C10BB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9581F-5B7F-4A30-873E-54CAEE4C10BB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9581F-5B7F-4A30-873E-54CAEE4C10BB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9581F-5B7F-4A30-873E-54CAEE4C10BB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9581F-5B7F-4A30-873E-54CAEE4C10BB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9581F-5B7F-4A30-873E-54CAEE4C10BB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9581F-5B7F-4A30-873E-54CAEE4C10BB}" type="slidenum">
              <a:rPr lang="ru-RU" smtClean="0"/>
              <a:pPr/>
              <a:t>28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9581F-5B7F-4A30-873E-54CAEE4C10BB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9581F-5B7F-4A30-873E-54CAEE4C10BB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9581F-5B7F-4A30-873E-54CAEE4C10BB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9581F-5B7F-4A30-873E-54CAEE4C10BB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9581F-5B7F-4A30-873E-54CAEE4C10BB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9581F-5B7F-4A30-873E-54CAEE4C10BB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9581F-5B7F-4A30-873E-54CAEE4C10BB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1480"/>
            <a:ext cx="7772400" cy="16201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Администрирование информационных систем и </a:t>
            </a:r>
            <a:r>
              <a:rPr lang="ru-RU" dirty="0" err="1" smtClean="0"/>
              <a:t>веб-порталов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815666"/>
            <a:ext cx="9144000" cy="318635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ru-RU" sz="2400" dirty="0" smtClean="0">
                <a:solidFill>
                  <a:schemeClr val="tx1"/>
                </a:solidFill>
              </a:rPr>
              <a:t>Тема</a:t>
            </a:r>
            <a:r>
              <a:rPr lang="en-US" sz="2400" smtClean="0">
                <a:solidFill>
                  <a:schemeClr val="tx1"/>
                </a:solidFill>
              </a:rPr>
              <a:t> 19</a:t>
            </a:r>
            <a:endParaRPr lang="ru-RU" sz="2400" dirty="0" smtClean="0">
              <a:solidFill>
                <a:schemeClr val="tx1"/>
              </a:solidFill>
            </a:endParaRPr>
          </a:p>
          <a:p>
            <a:pPr marL="514350" indent="-514350" algn="l">
              <a:lnSpc>
                <a:spcPct val="90000"/>
              </a:lnSpc>
              <a:buFont typeface="Arial" pitchFamily="34" charset="0"/>
              <a:buAutoNum type="arabicPeriod"/>
            </a:pPr>
            <a:r>
              <a:rPr lang="ru-RU" sz="2400" dirty="0" smtClean="0">
                <a:solidFill>
                  <a:schemeClr val="tx1"/>
                </a:solidFill>
              </a:rPr>
              <a:t>Логическая и физическая структура </a:t>
            </a:r>
            <a:r>
              <a:rPr lang="en-US" sz="2400" dirty="0" smtClean="0">
                <a:solidFill>
                  <a:schemeClr val="tx1"/>
                </a:solidFill>
              </a:rPr>
              <a:t>Active Directory.</a:t>
            </a:r>
            <a:r>
              <a:rPr lang="be-BY" sz="2400" dirty="0" smtClean="0">
                <a:solidFill>
                  <a:schemeClr val="tx1"/>
                </a:solidFill>
              </a:rPr>
              <a:t> </a:t>
            </a:r>
            <a:endParaRPr lang="ru-RU" sz="2400" dirty="0" smtClean="0">
              <a:solidFill>
                <a:schemeClr val="tx1"/>
              </a:solidFill>
            </a:endParaRPr>
          </a:p>
          <a:p>
            <a:pPr marL="514350" indent="-514350" algn="l">
              <a:lnSpc>
                <a:spcPct val="90000"/>
              </a:lnSpc>
              <a:buFont typeface="Arial" pitchFamily="34" charset="0"/>
              <a:buAutoNum type="arabicPeriod"/>
            </a:pPr>
            <a:r>
              <a:rPr lang="ru-RU" sz="2400" dirty="0" smtClean="0">
                <a:solidFill>
                  <a:prstClr val="black"/>
                </a:solidFill>
                <a:ea typeface="+mj-ea"/>
                <a:cs typeface="+mj-cs"/>
              </a:rPr>
              <a:t>Протокол взаимной аутентификации </a:t>
            </a:r>
            <a:r>
              <a:rPr lang="en-US" sz="2400" dirty="0" smtClean="0">
                <a:solidFill>
                  <a:prstClr val="black"/>
                </a:solidFill>
                <a:ea typeface="+mj-ea"/>
                <a:cs typeface="+mj-cs"/>
              </a:rPr>
              <a:t>Kerberos</a:t>
            </a:r>
            <a:r>
              <a:rPr lang="ru-RU" sz="2400" dirty="0" smtClean="0">
                <a:solidFill>
                  <a:schemeClr val="tx1"/>
                </a:solidFill>
              </a:rPr>
              <a:t>.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 algn="l">
              <a:lnSpc>
                <a:spcPct val="90000"/>
              </a:lnSpc>
              <a:buFont typeface="Arial" pitchFamily="34" charset="0"/>
              <a:buAutoNum type="arabicPeriod"/>
            </a:pPr>
            <a:r>
              <a:rPr lang="ru-RU" sz="2400" dirty="0" smtClean="0">
                <a:solidFill>
                  <a:schemeClr val="tx1"/>
                </a:solidFill>
              </a:rPr>
              <a:t>Локальная политика безопасности.</a:t>
            </a:r>
          </a:p>
          <a:p>
            <a:pPr marL="514350" indent="-514350" algn="l">
              <a:lnSpc>
                <a:spcPct val="90000"/>
              </a:lnSpc>
              <a:buFont typeface="Arial" pitchFamily="34" charset="0"/>
              <a:buAutoNum type="arabicPeriod"/>
            </a:pPr>
            <a:r>
              <a:rPr lang="ru-RU" sz="2400" dirty="0" smtClean="0">
                <a:solidFill>
                  <a:schemeClr val="tx1"/>
                </a:solidFill>
              </a:rPr>
              <a:t>Локальная групповая политика безопасности. </a:t>
            </a:r>
          </a:p>
          <a:p>
            <a:pPr marL="514350" indent="-514350" algn="l">
              <a:lnSpc>
                <a:spcPct val="90000"/>
              </a:lnSpc>
              <a:buFont typeface="Arial" pitchFamily="34" charset="0"/>
              <a:buAutoNum type="arabicPeriod"/>
            </a:pPr>
            <a:r>
              <a:rPr lang="ru-RU" sz="2400" dirty="0" smtClean="0">
                <a:solidFill>
                  <a:schemeClr val="tx1"/>
                </a:solidFill>
              </a:rPr>
              <a:t>Объекты групповой политики безопасности в домене.</a:t>
            </a:r>
          </a:p>
          <a:p>
            <a:pPr marL="514350" indent="-514350" algn="l">
              <a:lnSpc>
                <a:spcPct val="90000"/>
              </a:lnSpc>
              <a:buFont typeface="Arial" pitchFamily="34" charset="0"/>
              <a:buAutoNum type="arabicPeriod"/>
            </a:pPr>
            <a:endParaRPr lang="ru-RU" sz="2400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ru-RU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-1"/>
            <a:ext cx="8640960" cy="5155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17350"/>
            <a:ext cx="9144000" cy="290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462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8651557" y="44971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3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165049"/>
            <a:ext cx="9144001" cy="4813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65049"/>
            <a:ext cx="9144000" cy="4813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Оснастки для настройки групповых политик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91630"/>
            <a:ext cx="9144000" cy="3651869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На локальном компьютере – </a:t>
            </a:r>
            <a:r>
              <a:rPr lang="en-US" sz="4000" dirty="0" smtClean="0">
                <a:solidFill>
                  <a:srgbClr val="FF0000"/>
                </a:solidFill>
              </a:rPr>
              <a:t>gpedit.msc</a:t>
            </a:r>
          </a:p>
          <a:p>
            <a:r>
              <a:rPr lang="ru-RU" sz="4000" dirty="0" smtClean="0"/>
              <a:t>На контролере домена – </a:t>
            </a:r>
            <a:r>
              <a:rPr lang="en-US" sz="4000" dirty="0" smtClean="0">
                <a:solidFill>
                  <a:srgbClr val="FF0000"/>
                </a:solidFill>
              </a:rPr>
              <a:t>gpmc.msc</a:t>
            </a:r>
            <a:endParaRPr lang="ru-RU" sz="40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51557" y="44971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4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0544" y="134239"/>
            <a:ext cx="9184543" cy="4875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 b="22661"/>
          <a:stretch>
            <a:fillRect/>
          </a:stretch>
        </p:blipFill>
        <p:spPr bwMode="auto">
          <a:xfrm>
            <a:off x="449796" y="-28101"/>
            <a:ext cx="8244408" cy="5232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 b="14545"/>
          <a:stretch>
            <a:fillRect/>
          </a:stretch>
        </p:blipFill>
        <p:spPr bwMode="auto">
          <a:xfrm>
            <a:off x="551353" y="1"/>
            <a:ext cx="8041295" cy="5143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 r="46723" b="66912"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 cstate="print"/>
          <a:srcRect r="26582" b="36036"/>
          <a:stretch>
            <a:fillRect/>
          </a:stretch>
        </p:blipFill>
        <p:spPr bwMode="auto">
          <a:xfrm>
            <a:off x="1309128" y="0"/>
            <a:ext cx="652574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8651557" y="44971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1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022"/>
            <a:ext cx="9144000" cy="511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8820472" cy="5123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8651557" y="44971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5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6469"/>
            <a:ext cx="9144000" cy="49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 b="13346"/>
          <a:stretch>
            <a:fillRect/>
          </a:stretch>
        </p:blipFill>
        <p:spPr bwMode="auto">
          <a:xfrm>
            <a:off x="1" y="128009"/>
            <a:ext cx="9143999" cy="4887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6971"/>
            <a:ext cx="8640960" cy="512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 b="10468"/>
          <a:stretch>
            <a:fillRect/>
          </a:stretch>
        </p:blipFill>
        <p:spPr bwMode="auto">
          <a:xfrm>
            <a:off x="449796" y="21629"/>
            <a:ext cx="8244408" cy="5125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7" y="9138"/>
            <a:ext cx="7632847" cy="5125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 b="35399"/>
          <a:stretch>
            <a:fillRect/>
          </a:stretch>
        </p:blipFill>
        <p:spPr bwMode="auto">
          <a:xfrm>
            <a:off x="1087495" y="1"/>
            <a:ext cx="6969011" cy="5192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 b="6651"/>
          <a:stretch>
            <a:fillRect/>
          </a:stretch>
        </p:blipFill>
        <p:spPr bwMode="auto">
          <a:xfrm>
            <a:off x="-19602" y="69223"/>
            <a:ext cx="9163602" cy="5005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 cstate="print"/>
          <a:srcRect l="2751" t="6239" r="2751"/>
          <a:stretch>
            <a:fillRect/>
          </a:stretch>
        </p:blipFill>
        <p:spPr bwMode="auto">
          <a:xfrm>
            <a:off x="0" y="103225"/>
            <a:ext cx="9144000" cy="493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9321" y="0"/>
            <a:ext cx="882535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b="5699"/>
          <a:stretch>
            <a:fillRect/>
          </a:stretch>
        </p:blipFill>
        <p:spPr bwMode="auto">
          <a:xfrm>
            <a:off x="0" y="-1"/>
            <a:ext cx="9144000" cy="5186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3" cstate="print"/>
          <a:srcRect b="4158"/>
          <a:stretch>
            <a:fillRect/>
          </a:stretch>
        </p:blipFill>
        <p:spPr bwMode="auto">
          <a:xfrm>
            <a:off x="1919738" y="0"/>
            <a:ext cx="53045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8651557" y="44971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2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74"/>
          <p:cNvGraphicFramePr>
            <a:graphicFrameLocks noGrp="1"/>
          </p:cNvGraphicFramePr>
          <p:nvPr>
            <p:ph/>
          </p:nvPr>
        </p:nvGraphicFramePr>
        <p:xfrm>
          <a:off x="0" y="118110"/>
          <a:ext cx="9144000" cy="4907280"/>
        </p:xfrm>
        <a:graphic>
          <a:graphicData uri="http://schemas.openxmlformats.org/drawingml/2006/table">
            <a:tbl>
              <a:tblPr/>
              <a:tblGrid>
                <a:gridCol w="1619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4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34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Комментарий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6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Аутентификатор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клиента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6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Аутентификатор сервера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6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K</a:t>
                      </a:r>
                      <a:r>
                        <a:rPr kumimoji="0" lang="en-US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Секретный ключ клиента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6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Ks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Секретный ключ сервера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37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{X}K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Сообщение Х, зашифрованное ключом К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538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{Ac}K</a:t>
                      </a:r>
                      <a:r>
                        <a:rPr kumimoji="0" lang="en-US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Аутентификатор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клиента, зашифрованный секретным ключом клиента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74"/>
          <p:cNvGraphicFramePr>
            <a:graphicFrameLocks noGrp="1"/>
          </p:cNvGraphicFramePr>
          <p:nvPr>
            <p:ph/>
          </p:nvPr>
        </p:nvGraphicFramePr>
        <p:xfrm>
          <a:off x="0" y="156330"/>
          <a:ext cx="9144000" cy="4830840"/>
        </p:xfrm>
        <a:graphic>
          <a:graphicData uri="http://schemas.openxmlformats.org/drawingml/2006/table">
            <a:tbl>
              <a:tblPr/>
              <a:tblGrid>
                <a:gridCol w="177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5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Комментарий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7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К</a:t>
                      </a:r>
                      <a:r>
                        <a:rPr kumimoji="0" lang="en-US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r>
                        <a:rPr kumimoji="0" lang="ru-RU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,</a:t>
                      </a:r>
                      <a:r>
                        <a:rPr kumimoji="0" lang="en-US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B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Сеансовый ключ для соединения узлов А и В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7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K</a:t>
                      </a:r>
                      <a:r>
                        <a:rPr kumimoji="0" lang="en-US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C,TGS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Сеансовый ключ для соединения клиента и службы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TGS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5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TGT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Билет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TGT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7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</a:t>
                      </a:r>
                      <a:r>
                        <a:rPr kumimoji="0" lang="en-US" sz="2400" b="0" i="0" u="none" strike="noStrike" cap="none" normalizeH="0" baseline="-30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c,s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Сеансовый билет для соединения клиента и сервера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5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N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Имя клиента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5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Имя сервера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Момент времени отправки сообщения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65183" y="0"/>
            <a:ext cx="661363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14721</TotalTime>
  <Words>159</Words>
  <Application>Microsoft Office PowerPoint</Application>
  <PresentationFormat>Экран (16:9)</PresentationFormat>
  <Paragraphs>71</Paragraphs>
  <Slides>28</Slides>
  <Notes>28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3" baseType="lpstr">
      <vt:lpstr>Arial</vt:lpstr>
      <vt:lpstr>Arial Black</vt:lpstr>
      <vt:lpstr>Calibri</vt:lpstr>
      <vt:lpstr>Times New Roman</vt:lpstr>
      <vt:lpstr>Тема Office</vt:lpstr>
      <vt:lpstr>Администрирование информационных систем и веб-порталов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Оснастки для настройки групповых политик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RePack by SPecialiST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Главный</dc:creator>
  <cp:lastModifiedBy>514v4</cp:lastModifiedBy>
  <cp:revision>642</cp:revision>
  <dcterms:created xsi:type="dcterms:W3CDTF">2020-02-03T20:15:10Z</dcterms:created>
  <dcterms:modified xsi:type="dcterms:W3CDTF">2023-01-06T13:21:41Z</dcterms:modified>
</cp:coreProperties>
</file>