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335" r:id="rId3"/>
    <p:sldId id="336" r:id="rId4"/>
    <p:sldId id="337" r:id="rId5"/>
    <p:sldId id="338" r:id="rId6"/>
    <p:sldId id="292" r:id="rId7"/>
    <p:sldId id="293" r:id="rId8"/>
    <p:sldId id="310" r:id="rId9"/>
    <p:sldId id="296" r:id="rId10"/>
    <p:sldId id="312" r:id="rId11"/>
    <p:sldId id="297" r:id="rId12"/>
    <p:sldId id="313" r:id="rId13"/>
    <p:sldId id="314" r:id="rId14"/>
    <p:sldId id="299" r:id="rId15"/>
    <p:sldId id="327" r:id="rId16"/>
    <p:sldId id="298" r:id="rId17"/>
    <p:sldId id="340" r:id="rId18"/>
    <p:sldId id="342" r:id="rId19"/>
    <p:sldId id="349" r:id="rId20"/>
    <p:sldId id="344" r:id="rId21"/>
    <p:sldId id="347" r:id="rId22"/>
    <p:sldId id="348" r:id="rId23"/>
    <p:sldId id="350" r:id="rId24"/>
    <p:sldId id="317" r:id="rId25"/>
    <p:sldId id="351" r:id="rId26"/>
    <p:sldId id="319" r:id="rId27"/>
    <p:sldId id="320" r:id="rId28"/>
    <p:sldId id="330" r:id="rId29"/>
    <p:sldId id="331" r:id="rId30"/>
    <p:sldId id="352" r:id="rId31"/>
    <p:sldId id="354" r:id="rId32"/>
    <p:sldId id="321" r:id="rId33"/>
    <p:sldId id="353" r:id="rId34"/>
    <p:sldId id="323" r:id="rId35"/>
    <p:sldId id="324" r:id="rId36"/>
    <p:sldId id="325" r:id="rId37"/>
    <p:sldId id="326" r:id="rId38"/>
    <p:sldId id="302" r:id="rId39"/>
    <p:sldId id="303" r:id="rId40"/>
    <p:sldId id="304" r:id="rId41"/>
    <p:sldId id="305" r:id="rId42"/>
    <p:sldId id="306" r:id="rId43"/>
    <p:sldId id="332" r:id="rId44"/>
    <p:sldId id="333" r:id="rId45"/>
    <p:sldId id="334" r:id="rId46"/>
    <p:sldId id="339" r:id="rId47"/>
    <p:sldId id="26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1207FCD-ADA5-476A-A65E-A927051756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037361-A2EB-4D1F-A6B2-1301682170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C82CD-6183-4AB7-9668-ADD26D698D88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AC0F51E-6327-4F42-BFEE-EF7D36118E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20E946-328C-47A1-A4C7-FF2EBB2836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A68B9-236D-4308-99B5-96BD7C9BD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31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4C8C5-35D7-409D-8868-0E926C5E61DC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B4CDE-3300-49D8-8D39-71FD6DD78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37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B4CDE-3300-49D8-8D39-71FD6DD7865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48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300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aspirant.com/2015/04/11/five-most-popular-similarity-measures-implementation-in-python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patacchiola.github.io/blog/2016/11/12/the-simplest-classifier-histogram-intersection.html" TargetMode="External"/><Relationship Id="rId2" Type="http://schemas.openxmlformats.org/officeDocument/2006/relationships/hyperlink" Target="https://stats.stackexchange.com/questions/7400/how-to-assess-the-similarity-of-two-histogram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467600" cy="2667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Proximity </a:t>
            </a:r>
            <a:r>
              <a:rPr lang="en-US" sz="4000" dirty="0"/>
              <a:t>Measures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6705600" cy="2819400"/>
          </a:xfrm>
        </p:spPr>
        <p:txBody>
          <a:bodyPr/>
          <a:lstStyle/>
          <a:p>
            <a:pPr algn="ctr"/>
            <a:r>
              <a:rPr lang="en-US" dirty="0" smtClean="0"/>
              <a:t>Metric Similarity Measures</a:t>
            </a:r>
            <a:endParaRPr lang="en-US" dirty="0"/>
          </a:p>
          <a:p>
            <a:pPr algn="ctr"/>
            <a:r>
              <a:rPr lang="en-US" dirty="0" smtClean="0"/>
              <a:t>19/1/2021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62600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Umarani</a:t>
            </a:r>
            <a:r>
              <a:rPr lang="en-US" dirty="0" smtClean="0"/>
              <a:t> </a:t>
            </a:r>
            <a:r>
              <a:rPr lang="en-US" dirty="0" err="1" smtClean="0"/>
              <a:t>Jayaraman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943452-CB5D-4CCB-9358-67A9759B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Lp</a:t>
            </a:r>
            <a:r>
              <a:rPr lang="en-IN" dirty="0" smtClean="0"/>
              <a:t> norm (</a:t>
            </a:r>
            <a:r>
              <a:rPr lang="en-IN" dirty="0" err="1" smtClean="0"/>
              <a:t>contd</a:t>
            </a:r>
            <a:r>
              <a:rPr lang="en-IN" dirty="0" smtClean="0"/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70226DD2-BBFA-435C-8171-C8140DE39DE6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313642574"/>
                  </p:ext>
                </p:extLst>
              </p:nvPr>
            </p:nvGraphicFramePr>
            <p:xfrm>
              <a:off x="1184148" y="1676400"/>
              <a:ext cx="7010400" cy="4495800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xmlns="" val="2363399870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="" val="1738847612"/>
                        </a:ext>
                      </a:extLst>
                    </a:gridCol>
                    <a:gridCol w="1518200">
                      <a:extLst>
                        <a:ext uri="{9D8B030D-6E8A-4147-A177-3AD203B41FA5}">
                          <a16:colId xmlns:a16="http://schemas.microsoft.com/office/drawing/2014/main" xmlns="" val="4021372717"/>
                        </a:ext>
                      </a:extLst>
                    </a:gridCol>
                    <a:gridCol w="1453600">
                      <a:extLst>
                        <a:ext uri="{9D8B030D-6E8A-4147-A177-3AD203B41FA5}">
                          <a16:colId xmlns:a16="http://schemas.microsoft.com/office/drawing/2014/main" xmlns="" val="1353416665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="" val="5373962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214444680"/>
                      </a:ext>
                    </a:extLst>
                  </a:tr>
                  <a:tr h="918903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9601331"/>
                      </a:ext>
                    </a:extLst>
                  </a:tr>
                  <a:tr h="833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−2,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 dirty="0" err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+2,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82504660"/>
                      </a:ext>
                    </a:extLst>
                  </a:tr>
                  <a:tr h="915084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+2,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2406702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7724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0226DD2-BBFA-435C-8171-C8140DE39DE6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313642574"/>
                  </p:ext>
                </p:extLst>
              </p:nvPr>
            </p:nvGraphicFramePr>
            <p:xfrm>
              <a:off x="1184148" y="1676400"/>
              <a:ext cx="7010400" cy="4495800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363399870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1738847612"/>
                        </a:ext>
                      </a:extLst>
                    </a:gridCol>
                    <a:gridCol w="1518200">
                      <a:extLst>
                        <a:ext uri="{9D8B030D-6E8A-4147-A177-3AD203B41FA5}">
                          <a16:colId xmlns:a16="http://schemas.microsoft.com/office/drawing/2014/main" val="4021372717"/>
                        </a:ext>
                      </a:extLst>
                    </a:gridCol>
                    <a:gridCol w="1453600">
                      <a:extLst>
                        <a:ext uri="{9D8B030D-6E8A-4147-A177-3AD203B41FA5}">
                          <a16:colId xmlns:a16="http://schemas.microsoft.com/office/drawing/2014/main" val="1353416665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5373962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400" t="-1333" r="-191200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4444680"/>
                      </a:ext>
                    </a:extLst>
                  </a:tr>
                  <a:tr h="918903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747" t="-100662" r="-307173" b="-2907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400" t="-100662" r="-191200" b="-2907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4034" t="-100662" r="-100840" b="-2907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601331"/>
                      </a:ext>
                    </a:extLst>
                  </a:tr>
                  <a:tr h="833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32" t="-221168" r="-513298" b="-220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747" t="-221168" r="-307173" b="-220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400" t="-221168" r="-191200" b="-220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4034" t="-221168" r="-100840" b="-220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4034" t="-221168" r="-840" b="-220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2504660"/>
                      </a:ext>
                    </a:extLst>
                  </a:tr>
                  <a:tr h="915084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747" t="-293333" r="-307173" b="-1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400" t="-293333" r="-191200" b="-1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4034" t="-293333" r="-100840" b="-1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4034" t="-293333" r="-840" b="-1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06702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400" t="-393333" r="-191200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46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67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F93DAA74-A607-4F3A-9CCB-7D366A0196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12648" y="609600"/>
                <a:ext cx="8153400" cy="990600"/>
              </a:xfrm>
            </p:spPr>
            <p:txBody>
              <a:bodyPr>
                <a:noAutofit/>
              </a:bodyPr>
              <a:lstStyle/>
              <a:p>
                <a:r>
                  <a:rPr lang="en-IN" dirty="0"/>
                  <a:t>Manhattan Distance/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Norm</a:t>
                </a:r>
                <a:br>
                  <a:rPr lang="en-IN" dirty="0"/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3DAA74-A607-4F3A-9CCB-7D366A019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2648" y="609600"/>
                <a:ext cx="8153400" cy="990600"/>
              </a:xfrm>
              <a:blipFill>
                <a:blip r:embed="rId2"/>
                <a:stretch>
                  <a:fillRect l="-3067" t="-349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44E0065-DE4C-4FA6-922C-5CD028DC189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</p:spPr>
            <p:txBody>
              <a:bodyPr>
                <a:noAutofit/>
              </a:bodyPr>
              <a:lstStyle/>
              <a:p>
                <a:r>
                  <a:rPr lang="en-IN" sz="3200" dirty="0"/>
                  <a:t>When </a:t>
                </a:r>
                <a14:m>
                  <m:oMath xmlns:m="http://schemas.openxmlformats.org/officeDocument/2006/math"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3200" dirty="0"/>
                  <a:t> is substituted in </a:t>
                </a:r>
                <a:r>
                  <a:rPr lang="en-IN" sz="3200" i="1" dirty="0">
                    <a:latin typeface="Cambria Math" panose="02040503050406030204" pitchFamily="18" charset="0"/>
                  </a:rPr>
                  <a:t>eqn(1) </a:t>
                </a:r>
                <a:r>
                  <a:rPr lang="en-IN" sz="3200" dirty="0"/>
                  <a:t>we get the </a:t>
                </a:r>
                <a:r>
                  <a:rPr lang="en-IN" sz="3200" i="1" dirty="0"/>
                  <a:t>Manhattan</a:t>
                </a:r>
                <a:r>
                  <a:rPr lang="en-IN" sz="3200" dirty="0"/>
                  <a:t> or the </a:t>
                </a:r>
                <a:r>
                  <a:rPr lang="en-IN" sz="3200" i="1" dirty="0"/>
                  <a:t>city block distance</a:t>
                </a:r>
                <a:r>
                  <a:rPr lang="en-IN" sz="3200" dirty="0"/>
                  <a:t>.</a:t>
                </a:r>
              </a:p>
              <a:p>
                <a:r>
                  <a:rPr lang="en-IN" sz="3200" dirty="0"/>
                  <a:t>This is also called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3200" dirty="0"/>
                  <a:t> norm.</a:t>
                </a:r>
              </a:p>
              <a:p>
                <a:r>
                  <a:rPr lang="en-IN" sz="3200" dirty="0"/>
                  <a:t>This can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 ) = (</m:t>
                      </m:r>
                      <m:nary>
                        <m:naryPr>
                          <m:chr m:val="∑"/>
                          <m:ctrlPr>
                            <a:rPr lang="en-IN" sz="320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IN" sz="320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3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3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IN" sz="32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3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320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3200" dirty="0"/>
              </a:p>
              <a:p>
                <a:endParaRPr lang="en-IN" sz="3200" dirty="0"/>
              </a:p>
              <a:p>
                <a:endParaRPr lang="en-IN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E0065-DE4C-4FA6-922C-5CD028DC1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  <a:blipFill>
                <a:blip r:embed="rId3"/>
                <a:stretch>
                  <a:fillRect l="-598" t="-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31C118-7105-4783-81AB-EBC8C9E7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L1 norm called as </a:t>
            </a:r>
            <a:r>
              <a:rPr lang="en-IN" sz="3600" dirty="0" smtClean="0">
                <a:solidFill>
                  <a:srgbClr val="FF0000"/>
                </a:solidFill>
              </a:rPr>
              <a:t>City </a:t>
            </a:r>
            <a:r>
              <a:rPr lang="en-IN" sz="3600" dirty="0">
                <a:solidFill>
                  <a:srgbClr val="FF0000"/>
                </a:solidFill>
              </a:rPr>
              <a:t>Block </a:t>
            </a:r>
            <a:r>
              <a:rPr lang="en-IN" sz="3600" dirty="0" smtClean="0">
                <a:solidFill>
                  <a:srgbClr val="FF0000"/>
                </a:solidFill>
              </a:rPr>
              <a:t>Distance/ taxi-cab distance</a:t>
            </a:r>
            <a:r>
              <a:rPr lang="en-IN" sz="3600" dirty="0" smtClean="0"/>
              <a:t>: </a:t>
            </a:r>
            <a:r>
              <a:rPr lang="en-IN" sz="3600" dirty="0">
                <a:solidFill>
                  <a:srgbClr val="C00000"/>
                </a:solidFill>
              </a:rPr>
              <a:t>Based on 4-connectivity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ABC6C0-17FE-44EE-8A5D-51BF558B02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083552" cy="44958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0781F092-1839-45A8-BBC2-99EDF5DDD51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2330245"/>
                  </p:ext>
                </p:extLst>
              </p:nvPr>
            </p:nvGraphicFramePr>
            <p:xfrm>
              <a:off x="1184148" y="1676400"/>
              <a:ext cx="7010400" cy="4495800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xmlns="" val="2363399870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="" val="1738847612"/>
                        </a:ext>
                      </a:extLst>
                    </a:gridCol>
                    <a:gridCol w="1518200">
                      <a:extLst>
                        <a:ext uri="{9D8B030D-6E8A-4147-A177-3AD203B41FA5}">
                          <a16:colId xmlns:a16="http://schemas.microsoft.com/office/drawing/2014/main" xmlns="" val="4021372717"/>
                        </a:ext>
                      </a:extLst>
                    </a:gridCol>
                    <a:gridCol w="1453600">
                      <a:extLst>
                        <a:ext uri="{9D8B030D-6E8A-4147-A177-3AD203B41FA5}">
                          <a16:colId xmlns:a16="http://schemas.microsoft.com/office/drawing/2014/main" xmlns="" val="1353416665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="" val="5373962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214444680"/>
                      </a:ext>
                    </a:extLst>
                  </a:tr>
                  <a:tr h="918903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9601331"/>
                      </a:ext>
                    </a:extLst>
                  </a:tr>
                  <a:tr h="833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82504660"/>
                      </a:ext>
                    </a:extLst>
                  </a:tr>
                  <a:tr h="915084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2406702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7724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81F092-1839-45A8-BBC2-99EDF5DDD51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2330245"/>
                  </p:ext>
                </p:extLst>
              </p:nvPr>
            </p:nvGraphicFramePr>
            <p:xfrm>
              <a:off x="1184148" y="1676400"/>
              <a:ext cx="7010400" cy="4495800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363399870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738847612"/>
                        </a:ext>
                      </a:extLst>
                    </a:gridCol>
                    <a:gridCol w="15182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4021372717"/>
                        </a:ext>
                      </a:extLst>
                    </a:gridCol>
                    <a:gridCol w="14536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353416665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5373962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70683" r="-191566" b="-3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214444680"/>
                      </a:ext>
                    </a:extLst>
                  </a:tr>
                  <a:tr h="918903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9325" t="-99338" r="-306329" b="-289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70683" t="-99338" r="-191566" b="-289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82008" t="-99338" r="-99582" b="-289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749601331"/>
                      </a:ext>
                    </a:extLst>
                  </a:tr>
                  <a:tr h="833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219708" r="-512234" b="-218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9325" t="-219708" r="-306329" b="-218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70683" t="-219708" r="-191566" b="-218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82008" t="-219708" r="-99582" b="-218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85232" t="-219708" r="-422" b="-2189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482504660"/>
                      </a:ext>
                    </a:extLst>
                  </a:tr>
                  <a:tr h="915084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9325" t="-292000" r="-3063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70683" t="-292000" r="-19156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82008" t="-292000" r="-9958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2406702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70683" t="-392000" r="-191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877246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3048000" y="2819400"/>
            <a:ext cx="1447800" cy="838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95800" y="2819400"/>
            <a:ext cx="1524000" cy="914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0" y="3733800"/>
            <a:ext cx="1447800" cy="914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495800" y="3733800"/>
            <a:ext cx="1524000" cy="914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752600" y="1905000"/>
            <a:ext cx="2743200" cy="1752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95800" y="1905000"/>
            <a:ext cx="2971800" cy="1828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52600" y="3733800"/>
            <a:ext cx="2743200" cy="1676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495800" y="3733800"/>
            <a:ext cx="2895600" cy="1676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7FF248-FE8B-44B0-A4E8-275F18C2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L1 norm called as </a:t>
            </a:r>
            <a:r>
              <a:rPr lang="en-IN" dirty="0" smtClean="0">
                <a:solidFill>
                  <a:srgbClr val="FF0000"/>
                </a:solidFill>
              </a:rPr>
              <a:t>Chessboard </a:t>
            </a:r>
            <a:r>
              <a:rPr lang="en-IN" dirty="0">
                <a:solidFill>
                  <a:srgbClr val="FF0000"/>
                </a:solidFill>
              </a:rPr>
              <a:t>Distance: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Based on 8-connectivity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269D94BF-F3C2-4D3D-9945-B375622D1DC1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268560829"/>
                  </p:ext>
                </p:extLst>
              </p:nvPr>
            </p:nvGraphicFramePr>
            <p:xfrm>
              <a:off x="612648" y="1752600"/>
              <a:ext cx="7010400" cy="4495800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xmlns="" val="832498938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="" val="1208762671"/>
                        </a:ext>
                      </a:extLst>
                    </a:gridCol>
                    <a:gridCol w="1518200">
                      <a:extLst>
                        <a:ext uri="{9D8B030D-6E8A-4147-A177-3AD203B41FA5}">
                          <a16:colId xmlns:a16="http://schemas.microsoft.com/office/drawing/2014/main" xmlns="" val="3777732586"/>
                        </a:ext>
                      </a:extLst>
                    </a:gridCol>
                    <a:gridCol w="1453600">
                      <a:extLst>
                        <a:ext uri="{9D8B030D-6E8A-4147-A177-3AD203B41FA5}">
                          <a16:colId xmlns:a16="http://schemas.microsoft.com/office/drawing/2014/main" xmlns="" val="2541986752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="" val="341407088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2</a:t>
                          </a:r>
                          <a:endParaRPr lang="en-I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348478574"/>
                      </a:ext>
                    </a:extLst>
                  </a:tr>
                  <a:tr h="9189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82699424"/>
                      </a:ext>
                    </a:extLst>
                  </a:tr>
                  <a:tr h="8330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2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0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2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64407480"/>
                      </a:ext>
                    </a:extLst>
                  </a:tr>
                  <a:tr h="9150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 dirty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76916474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2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093796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69D94BF-F3C2-4D3D-9945-B375622D1DC1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268560829"/>
                  </p:ext>
                </p:extLst>
              </p:nvPr>
            </p:nvGraphicFramePr>
            <p:xfrm>
              <a:off x="612648" y="1752600"/>
              <a:ext cx="7010400" cy="4495800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832498938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208762671"/>
                        </a:ext>
                      </a:extLst>
                    </a:gridCol>
                    <a:gridCol w="15182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777732586"/>
                        </a:ext>
                      </a:extLst>
                    </a:gridCol>
                    <a:gridCol w="14536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541986752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41407088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32" t="-6667" r="-511702" b="-39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9747" t="-6667" r="-305907" b="-39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2</a:t>
                          </a:r>
                          <a:endParaRPr lang="en-I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82427" t="-6667" r="-99163" b="-39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85654" t="-6667" b="-39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348478574"/>
                      </a:ext>
                    </a:extLst>
                  </a:tr>
                  <a:tr h="9189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32" t="-105960" r="-511702" b="-288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85654" t="-105960" b="-288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282699424"/>
                      </a:ext>
                    </a:extLst>
                  </a:tr>
                  <a:tr h="8330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2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0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2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64407480"/>
                      </a:ext>
                    </a:extLst>
                  </a:tr>
                  <a:tr h="9150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32" t="-298000" r="-51170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 dirty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85654" t="-298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76916474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32" t="-398000" r="-5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9747" t="-398000" r="-3059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2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82427" t="-398000" r="-99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85654" t="-39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0937963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Straight Connector 4"/>
          <p:cNvCxnSpPr/>
          <p:nvPr/>
        </p:nvCxnSpPr>
        <p:spPr>
          <a:xfrm>
            <a:off x="2514600" y="2895600"/>
            <a:ext cx="2895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14600" y="2895600"/>
            <a:ext cx="0" cy="1828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14600" y="4724400"/>
            <a:ext cx="2971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10200" y="2895600"/>
            <a:ext cx="0" cy="1828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43000" y="2057400"/>
            <a:ext cx="57912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3000" y="2057400"/>
            <a:ext cx="0" cy="3733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43000" y="5791200"/>
            <a:ext cx="5715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858000" y="2057400"/>
            <a:ext cx="76200" cy="3733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EEE346FD-0248-45AD-8A80-5C65B717BA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Euclidean Distance/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E346FD-0248-45AD-8A80-5C65B717B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67" t="-1235" b="-17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A6D0AE1-D662-4F0E-A790-BF103C0A80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IN" sz="3200" dirty="0"/>
                  <a:t>When </a:t>
                </a:r>
                <a14:m>
                  <m:oMath xmlns:m="http://schemas.openxmlformats.org/officeDocument/2006/math"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3200" dirty="0"/>
                  <a:t>is substituted in Minkowski metric, we get the </a:t>
                </a:r>
                <a:r>
                  <a:rPr lang="en-IN" sz="3200" i="1" dirty="0"/>
                  <a:t>Euclidean distance</a:t>
                </a:r>
                <a:r>
                  <a:rPr lang="en-IN" sz="3200" dirty="0"/>
                  <a:t>.</a:t>
                </a:r>
              </a:p>
              <a:p>
                <a:r>
                  <a:rPr lang="en-IN" sz="3200" dirty="0"/>
                  <a:t>This is also called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IN" sz="3200" dirty="0"/>
                  <a:t>norm.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IN" sz="32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200" i="1" dirty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3200" i="1" dirty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IN" sz="3200" i="1" dirty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3200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IN" sz="3200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3200" i="1" dirty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3200" i="1" dirty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3200" i="1" dirty="0">
                                              <a:latin typeface="Cambria Math" panose="02040503050406030204" pitchFamily="18" charset="0"/>
                                            </a:rPr>
                                            <m:t> 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3200" i="1" dirty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3200" i="1" dirty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32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IN" sz="3200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sz="32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D0AE1-D662-4F0E-A790-BF103C0A8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98" t="-1628" r="-9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0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Taxicab or city block distance </a:t>
            </a:r>
            <a:r>
              <a:rPr lang="en-US" dirty="0" err="1" smtClean="0"/>
              <a:t>vs</a:t>
            </a:r>
            <a:r>
              <a:rPr lang="en-US" dirty="0" smtClean="0"/>
              <a:t> Euclidean Distance</a:t>
            </a:r>
            <a:endParaRPr lang="en-US" dirty="0"/>
          </a:p>
        </p:txBody>
      </p:sp>
      <p:pic>
        <p:nvPicPr>
          <p:cNvPr id="1026" name="Picture 2" descr="https://upload.wikimedia.org/wikipedia/commons/thumb/0/08/Manhattan_distance.svg/200px-Manhattan_distanc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4953000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illustration comparing the </a:t>
            </a:r>
            <a:r>
              <a:rPr lang="en-US" dirty="0" smtClean="0">
                <a:solidFill>
                  <a:srgbClr val="C00000"/>
                </a:solidFill>
              </a:rPr>
              <a:t>taxicab metric</a:t>
            </a:r>
            <a:r>
              <a:rPr lang="en-US" dirty="0"/>
              <a:t> to the </a:t>
            </a:r>
            <a:r>
              <a:rPr lang="en-US" dirty="0">
                <a:solidFill>
                  <a:srgbClr val="C00000"/>
                </a:solidFill>
              </a:rPr>
              <a:t>Euclidean metric </a:t>
            </a:r>
            <a:r>
              <a:rPr lang="en-US" dirty="0"/>
              <a:t>on the plane: According to the taxicab metric the red, yellow, and blue paths have the same </a:t>
            </a:r>
            <a:r>
              <a:rPr lang="en-US" dirty="0" smtClean="0"/>
              <a:t>length which is 12.  According </a:t>
            </a:r>
            <a:r>
              <a:rPr lang="en-US" dirty="0"/>
              <a:t>to the Euclidean metric, the green path has </a:t>
            </a:r>
            <a:r>
              <a:rPr lang="en-US" dirty="0" smtClean="0"/>
              <a:t>length 6√2 ≈ 8.49, </a:t>
            </a:r>
            <a:r>
              <a:rPr lang="en-US" dirty="0"/>
              <a:t>and is the unique shortest path.</a:t>
            </a:r>
          </a:p>
        </p:txBody>
      </p:sp>
    </p:spTree>
    <p:extLst>
      <p:ext uri="{BB962C8B-B14F-4D97-AF65-F5344CB8AC3E}">
        <p14:creationId xmlns:p14="http://schemas.microsoft.com/office/powerpoint/2010/main" val="20333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52B2AD11-E66B-44FE-9F59-7C6BFDAAB5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nl-NL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nl-NL" dirty="0"/>
                  <a:t> Norm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nl-NL" dirty="0"/>
                  <a:t> Norm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B2AD11-E66B-44FE-9F59-7C6BFDAAB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35" b="-17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xmlns="" id="{74781178-1268-4DEF-8BD1-EED0B0DEDC8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2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nl-NL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nl-NL" sz="3200" dirty="0"/>
                  <a:t> norm is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sz="32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𝑚𝑎𝑥</m:t>
                    </m:r>
                    <m:sSub>
                      <m:sSubPr>
                        <m:ctrlPr>
                          <a:rPr lang="en-IN" sz="32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3200" dirty="0"/>
                  <a:t>|</a:t>
                </a:r>
              </a:p>
              <a:p>
                <a:pPr marL="0" indent="0">
                  <a:buNone/>
                </a:pPr>
                <a:r>
                  <a:rPr lang="en-IN" sz="3200" dirty="0"/>
                  <a:t>                      </a:t>
                </a:r>
                <a14:m>
                  <m:oMath xmlns:m="http://schemas.openxmlformats.org/officeDocument/2006/math">
                    <m:r>
                      <a:rPr lang="en-IN" sz="3200" i="1" dirty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3200" dirty="0"/>
                  <a:t>.</a:t>
                </a:r>
              </a:p>
              <a:p>
                <a:pPr marL="0" indent="0">
                  <a:buNone/>
                </a:pPr>
                <a:endParaRPr lang="en-IN" sz="3200" dirty="0"/>
              </a:p>
              <a:p>
                <a:r>
                  <a:rPr lang="en-IN" sz="32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IN" sz="3200" dirty="0"/>
                  <a:t> norm is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sz="32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𝑚𝑖𝑛</m:t>
                    </m:r>
                    <m:sSub>
                      <m:sSubPr>
                        <m:ctrlPr>
                          <a:rPr lang="en-IN" sz="3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32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3200" dirty="0"/>
                  <a:t>|</a:t>
                </a:r>
              </a:p>
              <a:p>
                <a:pPr marL="0" indent="0">
                  <a:buNone/>
                </a:pPr>
                <a:r>
                  <a:rPr lang="en-IN" sz="3200" dirty="0"/>
                  <a:t>                      </a:t>
                </a:r>
                <a14:m>
                  <m:oMath xmlns:m="http://schemas.openxmlformats.org/officeDocument/2006/math">
                    <m:r>
                      <a:rPr lang="en-IN" sz="3200" i="1" dirty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3200" dirty="0"/>
                  <a:t>.</a:t>
                </a:r>
              </a:p>
              <a:p>
                <a:pPr marL="0" indent="0">
                  <a:buNone/>
                </a:pPr>
                <a:endParaRPr lang="en-IN" sz="3200" dirty="0"/>
              </a:p>
              <a:p>
                <a:pPr marL="0" indent="0" algn="ctr">
                  <a:buNone/>
                </a:pPr>
                <a:endParaRPr lang="en-IN" sz="32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4781178-1268-4DEF-8BD1-EED0B0DED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98" t="-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6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norm- for various 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5334000" cy="4832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46C2C8-31B1-40D2-A9F3-C1FA0B24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Lp</a:t>
            </a:r>
            <a:r>
              <a:rPr lang="en-US" dirty="0"/>
              <a:t> norm for histogram matching</a:t>
            </a:r>
            <a:endParaRPr lang="en-IN" dirty="0"/>
          </a:p>
        </p:txBody>
      </p:sp>
      <p:pic>
        <p:nvPicPr>
          <p:cNvPr id="5" name="Picture 4" descr="seagull_hist">
            <a:extLst>
              <a:ext uri="{FF2B5EF4-FFF2-40B4-BE49-F238E27FC236}">
                <a16:creationId xmlns:a16="http://schemas.microsoft.com/office/drawing/2014/main" xmlns="" id="{9071B888-3F15-40DC-A82C-47BF2354E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seagull">
            <a:extLst>
              <a:ext uri="{FF2B5EF4-FFF2-40B4-BE49-F238E27FC236}">
                <a16:creationId xmlns:a16="http://schemas.microsoft.com/office/drawing/2014/main" xmlns="" id="{36F5EDC7-5F95-44B2-B2ED-71B76B22A76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29" y="2133600"/>
            <a:ext cx="309841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81C3FF-1A1F-4EA3-A251-E67205530B09}"/>
              </a:ext>
            </a:extLst>
          </p:cNvPr>
          <p:cNvSpPr txBox="1"/>
          <p:nvPr/>
        </p:nvSpPr>
        <p:spPr>
          <a:xfrm>
            <a:off x="1752600" y="5562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6FCA8E4-9A34-46B9-AD9B-630D89B1EFCE}"/>
              </a:ext>
            </a:extLst>
          </p:cNvPr>
          <p:cNvSpPr txBox="1"/>
          <p:nvPr/>
        </p:nvSpPr>
        <p:spPr>
          <a:xfrm>
            <a:off x="5105402" y="5569466"/>
            <a:ext cx="312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Histogram of the given image</a:t>
            </a:r>
          </a:p>
        </p:txBody>
      </p:sp>
    </p:spTree>
    <p:extLst>
      <p:ext uri="{BB962C8B-B14F-4D97-AF65-F5344CB8AC3E}">
        <p14:creationId xmlns:p14="http://schemas.microsoft.com/office/powerpoint/2010/main" val="12521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When the query image size (q) is less than the target image size (t) and the histograms are not normalized, then |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| ≤ |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|. The intersection of histograms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 and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is given by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                                        ------- 1</a:t>
            </a:r>
          </a:p>
          <a:p>
            <a:endParaRPr lang="en-US" sz="2400" dirty="0"/>
          </a:p>
          <a:p>
            <a:r>
              <a:rPr lang="en-US" sz="2400" dirty="0" smtClean="0"/>
              <a:t>where                            But this is not a valid distance metric since it is not symmetric: d(</a:t>
            </a:r>
            <a:r>
              <a:rPr lang="en-US" sz="2400" dirty="0" err="1" smtClean="0"/>
              <a:t>q,t</a:t>
            </a:r>
            <a:r>
              <a:rPr lang="en-US" sz="2400" dirty="0" smtClean="0"/>
              <a:t>) ≠ d(</a:t>
            </a:r>
            <a:r>
              <a:rPr lang="en-US" sz="2400" dirty="0" err="1" smtClean="0"/>
              <a:t>t,q</a:t>
            </a:r>
            <a:r>
              <a:rPr lang="en-US" sz="2400" dirty="0" smtClean="0"/>
              <a:t>). This can be modified to produce a true-distance metric as follows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---        ---- 2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0"/>
            <a:ext cx="446078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23360"/>
            <a:ext cx="20574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96" y="5334000"/>
            <a:ext cx="3878204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4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9E6566-982A-41DE-875A-815A09F8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28600"/>
            <a:ext cx="8820472" cy="990600"/>
          </a:xfrm>
        </p:spPr>
        <p:txBody>
          <a:bodyPr>
            <a:normAutofit/>
          </a:bodyPr>
          <a:lstStyle/>
          <a:p>
            <a:r>
              <a:rPr lang="en-IN" dirty="0" smtClean="0"/>
              <a:t>Pattern </a:t>
            </a:r>
            <a:r>
              <a:rPr lang="en-IN" dirty="0"/>
              <a:t>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DA4935-1B24-428F-A6E7-5F00FF9B19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Patterns as vectors:</a:t>
            </a:r>
          </a:p>
          <a:p>
            <a:pPr lvl="1" algn="just"/>
            <a:r>
              <a:rPr lang="en-IN" dirty="0"/>
              <a:t>An obvious representation of pattern is a vector. Each element of the vector represent an attribute of the pattern.</a:t>
            </a:r>
          </a:p>
          <a:p>
            <a:pPr lvl="1" algn="just"/>
            <a:r>
              <a:rPr lang="en-IN" dirty="0"/>
              <a:t>e.g. : Consider a spherical object (x</a:t>
            </a:r>
            <a:r>
              <a:rPr lang="en-IN" sz="1800" dirty="0"/>
              <a:t>1</a:t>
            </a:r>
            <a:r>
              <a:rPr lang="en-IN" dirty="0"/>
              <a:t>,x</a:t>
            </a:r>
            <a:r>
              <a:rPr lang="en-IN" sz="1800" dirty="0"/>
              <a:t>2</a:t>
            </a:r>
            <a:r>
              <a:rPr lang="en-IN" dirty="0"/>
              <a:t>,x</a:t>
            </a:r>
            <a:r>
              <a:rPr lang="en-IN" sz="1800" dirty="0"/>
              <a:t>3</a:t>
            </a:r>
            <a:r>
              <a:rPr lang="en-IN" dirty="0"/>
              <a:t>) where x</a:t>
            </a:r>
            <a:r>
              <a:rPr lang="en-IN" sz="1800" dirty="0"/>
              <a:t>1</a:t>
            </a:r>
            <a:r>
              <a:rPr lang="en-IN" dirty="0"/>
              <a:t> denotes weight and x</a:t>
            </a:r>
            <a:r>
              <a:rPr lang="en-IN" sz="1800" dirty="0"/>
              <a:t>2</a:t>
            </a:r>
            <a:r>
              <a:rPr lang="en-IN" dirty="0"/>
              <a:t> denotes diameter and x</a:t>
            </a:r>
            <a:r>
              <a:rPr lang="en-IN" sz="1800" dirty="0"/>
              <a:t>3</a:t>
            </a:r>
            <a:r>
              <a:rPr lang="en-IN" dirty="0"/>
              <a:t> is the class </a:t>
            </a:r>
            <a:r>
              <a:rPr lang="en-IN" dirty="0" smtClean="0"/>
              <a:t>object/ label.</a:t>
            </a:r>
            <a:endParaRPr lang="en-IN" dirty="0"/>
          </a:p>
          <a:p>
            <a:pPr lvl="1" algn="just"/>
            <a:r>
              <a:rPr lang="en-IN" dirty="0"/>
              <a:t>Using vector representation , a set of patterns can be represented as :</a:t>
            </a:r>
          </a:p>
        </p:txBody>
      </p:sp>
    </p:spTree>
    <p:extLst>
      <p:ext uri="{BB962C8B-B14F-4D97-AF65-F5344CB8AC3E}">
        <p14:creationId xmlns:p14="http://schemas.microsoft.com/office/powerpoint/2010/main" val="1285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C39130D1-8405-4204-BB58-D7383A79CB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Histogram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Distance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9130D1-8405-4204-BB58-D7383A79C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67" t="-1235" b="-17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EE23126-F399-4A60-8182-813815E20AD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r>
                  <a:rPr lang="en-US" sz="11200" dirty="0" smtClean="0"/>
                  <a:t>Alternatively, when the histograms </a:t>
                </a:r>
                <a:r>
                  <a:rPr lang="en-US" sz="11200" dirty="0" err="1"/>
                  <a:t>h</a:t>
                </a:r>
                <a:r>
                  <a:rPr lang="en-US" sz="11200" baseline="-25000" dirty="0" err="1"/>
                  <a:t>q</a:t>
                </a:r>
                <a:r>
                  <a:rPr lang="en-US" sz="11200" dirty="0"/>
                  <a:t> and </a:t>
                </a:r>
                <a:r>
                  <a:rPr lang="en-US" sz="11200" dirty="0" err="1"/>
                  <a:t>h</a:t>
                </a:r>
                <a:r>
                  <a:rPr lang="en-US" sz="11200" baseline="-25000" dirty="0" err="1"/>
                  <a:t>t</a:t>
                </a:r>
                <a:r>
                  <a:rPr lang="en-US" sz="11200" dirty="0"/>
                  <a:t> </a:t>
                </a:r>
                <a:r>
                  <a:rPr lang="en-US" sz="11200" dirty="0" smtClean="0"/>
                  <a:t>are normalized such </a:t>
                </a:r>
                <a:r>
                  <a:rPr lang="en-US" sz="11200" dirty="0" err="1" smtClean="0"/>
                  <a:t>that|h</a:t>
                </a:r>
                <a:r>
                  <a:rPr lang="en-US" sz="11200" baseline="-25000" dirty="0" err="1" smtClean="0"/>
                  <a:t>q</a:t>
                </a:r>
                <a:r>
                  <a:rPr lang="en-US" sz="11200" dirty="0" smtClean="0"/>
                  <a:t>|=|</a:t>
                </a:r>
                <a:r>
                  <a:rPr lang="en-US" sz="11200" dirty="0" err="1" smtClean="0"/>
                  <a:t>h</a:t>
                </a:r>
                <a:r>
                  <a:rPr lang="en-US" sz="11200" baseline="-25000" dirty="0" err="1" smtClean="0"/>
                  <a:t>t</a:t>
                </a:r>
                <a:r>
                  <a:rPr lang="en-US" sz="11200" dirty="0" smtClean="0"/>
                  <a:t>| both equations are true distance metrics</a:t>
                </a:r>
              </a:p>
              <a:p>
                <a:endParaRPr lang="en-IN" sz="11200" dirty="0"/>
              </a:p>
              <a:p>
                <a:r>
                  <a:rPr lang="en-US" sz="11200" dirty="0" smtClean="0"/>
                  <a:t>It is shown </a:t>
                </a:r>
                <a:r>
                  <a:rPr lang="en-US" sz="11200" dirty="0"/>
                  <a:t>that when |</a:t>
                </a:r>
                <a:r>
                  <a:rPr lang="en-US" sz="11200" dirty="0" err="1"/>
                  <a:t>h</a:t>
                </a:r>
                <a:r>
                  <a:rPr lang="en-US" sz="11200" baseline="-25000" dirty="0" err="1"/>
                  <a:t>q</a:t>
                </a:r>
                <a:r>
                  <a:rPr lang="en-US" sz="11200" dirty="0"/>
                  <a:t>|=|</a:t>
                </a:r>
                <a:r>
                  <a:rPr lang="en-US" sz="11200" dirty="0" err="1"/>
                  <a:t>h</a:t>
                </a:r>
                <a:r>
                  <a:rPr lang="en-US" sz="11200" baseline="-25000" dirty="0" err="1"/>
                  <a:t>t</a:t>
                </a:r>
                <a:r>
                  <a:rPr lang="en-US" sz="11200" dirty="0" smtClean="0"/>
                  <a:t>|, the </a:t>
                </a:r>
                <a:r>
                  <a:rPr lang="en-US" sz="11200" dirty="0"/>
                  <a:t>histogram intersection is </a:t>
                </a:r>
                <a:r>
                  <a:rPr lang="en-US" sz="11200" dirty="0" smtClean="0"/>
                  <a:t>given by</a:t>
                </a:r>
              </a:p>
              <a:p>
                <a:endParaRPr lang="en-US" sz="11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1200" b="0" i="1" smtClean="0">
                        <a:latin typeface="Cambria Math"/>
                      </a:rPr>
                      <m:t>                </m:t>
                    </m:r>
                    <m:r>
                      <a:rPr lang="en-IN" sz="112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sz="11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sz="11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sz="11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sz="1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sz="11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11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200" i="1">
                            <a:latin typeface="Cambria Math"/>
                          </a:rPr>
                          <m:t>𝑚</m:t>
                        </m:r>
                        <m:r>
                          <a:rPr lang="en-IN" sz="1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2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11200" i="1">
                            <a:latin typeface="Cambria Math"/>
                          </a:rPr>
                          <m:t>𝑀</m:t>
                        </m:r>
                        <m:r>
                          <a:rPr lang="en-US" sz="11200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IN" sz="1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12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sz="1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sz="11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en-IN" sz="1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200" i="1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IN" sz="11200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IN" sz="1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sz="1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1200" i="1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IN" sz="112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sz="11200" dirty="0" smtClean="0"/>
              </a:p>
              <a:p>
                <a:endParaRPr lang="en-IN" sz="11200" dirty="0"/>
              </a:p>
              <a:p>
                <a:r>
                  <a:rPr lang="en-IN" sz="11200" dirty="0" smtClean="0"/>
                  <a:t>where </a:t>
                </a:r>
                <a:r>
                  <a:rPr lang="en-IN" sz="11200" dirty="0"/>
                  <a:t>M</a:t>
                </a:r>
                <a14:m>
                  <m:oMath xmlns:m="http://schemas.openxmlformats.org/officeDocument/2006/math">
                    <m:r>
                      <a:rPr lang="en-IN" sz="1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1200" dirty="0"/>
                  <a:t>is the dimension. We recognize D(</a:t>
                </a:r>
                <a:r>
                  <a:rPr lang="en-IN" sz="11200" dirty="0" err="1"/>
                  <a:t>h</a:t>
                </a:r>
                <a:r>
                  <a:rPr lang="en-IN" sz="11200" baseline="-25000" dirty="0" err="1"/>
                  <a:t>q</a:t>
                </a:r>
                <a:r>
                  <a:rPr lang="en-IN" sz="11200" dirty="0" smtClean="0"/>
                  <a:t>, </a:t>
                </a:r>
                <a:r>
                  <a:rPr lang="en-IN" sz="11200" dirty="0" err="1" smtClean="0"/>
                  <a:t>h</a:t>
                </a:r>
                <a:r>
                  <a:rPr lang="en-IN" sz="11200" baseline="-25000" dirty="0" err="1" smtClean="0"/>
                  <a:t>t</a:t>
                </a:r>
                <a:r>
                  <a:rPr lang="en-IN" sz="11200" dirty="0"/>
                  <a:t>) as the </a:t>
                </a:r>
                <a:r>
                  <a:rPr lang="en-IN" sz="11200" dirty="0" err="1"/>
                  <a:t>Minkowski</a:t>
                </a:r>
                <a:r>
                  <a:rPr lang="en-IN" sz="11200" dirty="0"/>
                  <a:t> form metric with </a:t>
                </a:r>
                <a:r>
                  <a:rPr lang="en-IN" sz="11200" dirty="0" smtClean="0"/>
                  <a:t>p=1 which is </a:t>
                </a:r>
                <a:r>
                  <a:rPr lang="en-IN" sz="11200" dirty="0" smtClean="0">
                    <a:solidFill>
                      <a:srgbClr val="C00000"/>
                    </a:solidFill>
                  </a:rPr>
                  <a:t>histogram L</a:t>
                </a:r>
                <a:r>
                  <a:rPr lang="en-IN" sz="11200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IN" sz="11200" dirty="0" smtClean="0">
                    <a:solidFill>
                      <a:srgbClr val="C00000"/>
                    </a:solidFill>
                  </a:rPr>
                  <a:t> distance.</a:t>
                </a:r>
                <a:endParaRPr lang="en-IN" sz="11200" dirty="0">
                  <a:solidFill>
                    <a:srgbClr val="C00000"/>
                  </a:solidFill>
                </a:endParaRPr>
              </a:p>
              <a:p>
                <a:endParaRPr lang="en-US" sz="3800" dirty="0" smtClean="0"/>
              </a:p>
              <a:p>
                <a:endParaRPr lang="en-US" sz="3800" dirty="0"/>
              </a:p>
              <a:p>
                <a:endParaRPr lang="en-US" sz="3800" dirty="0" smtClean="0"/>
              </a:p>
              <a:p>
                <a:pPr marL="0" indent="0">
                  <a:buNone/>
                </a:pPr>
                <a:r>
                  <a:rPr lang="en-IN" sz="3800" dirty="0" smtClean="0"/>
                  <a:t>         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EE23126-F399-4A60-8182-813815E20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374" t="-3121" b="-10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9C1A28-2B58-4C95-91D7-65B0EED3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 by bin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Minkowski</a:t>
            </a:r>
            <a:r>
              <a:rPr lang="en-US" dirty="0" smtClean="0"/>
              <a:t>-form </a:t>
            </a:r>
            <a:r>
              <a:rPr lang="en-US" dirty="0"/>
              <a:t>distance metrics compare only </a:t>
            </a:r>
            <a:r>
              <a:rPr lang="en-US" dirty="0" smtClean="0"/>
              <a:t>“like bins” </a:t>
            </a:r>
            <a:r>
              <a:rPr lang="en-US" dirty="0"/>
              <a:t>between the histograms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819276"/>
            <a:ext cx="5867401" cy="317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6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C39130D1-8405-4204-BB58-D7383A79CB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Histogram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Distance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9130D1-8405-4204-BB58-D7383A79C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067" t="-1235" b="-17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EE23126-F399-4A60-8182-813815E20AD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Histogram Euclidean distance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histogram intersection is </a:t>
                </a:r>
                <a:r>
                  <a:rPr lang="en-US" dirty="0" smtClean="0"/>
                  <a:t>given by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baseline="30000" dirty="0" smtClean="0"/>
                  <a:t>2</a:t>
                </a:r>
                <a:endParaRPr lang="en-IN" baseline="30000" dirty="0"/>
              </a:p>
              <a:p>
                <a:pPr marL="0" indent="0">
                  <a:buNone/>
                </a:pPr>
                <a:r>
                  <a:rPr lang="en-IN" dirty="0"/>
                  <a:t>         where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𝑑𝑖𝑚𝑒𝑛𝑠𝑖𝑜𝑛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EE23126-F399-4A60-8182-813815E20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524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0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2. Quadratic Form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is reported that quadratic-form distance metric  between color histograms provides more desirable results than “like-bin” only comparisons</a:t>
            </a:r>
          </a:p>
          <a:p>
            <a:pPr algn="just"/>
            <a:r>
              <a:rPr lang="en-IN" dirty="0" smtClean="0"/>
              <a:t>Quadratic </a:t>
            </a:r>
            <a:r>
              <a:rPr lang="en-IN" dirty="0"/>
              <a:t>form metrics consider the cross relation of the bins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It allows comparison across different bin locations.</a:t>
            </a:r>
          </a:p>
          <a:p>
            <a:pPr algn="just"/>
            <a:endParaRPr lang="en-IN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1DF81-E684-484B-9E6E-2626E8AC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bin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a naive implementation, the </a:t>
            </a:r>
            <a:r>
              <a:rPr lang="en-IN" dirty="0" err="1"/>
              <a:t>color</a:t>
            </a:r>
            <a:r>
              <a:rPr lang="en-IN" dirty="0"/>
              <a:t> histogram quadratic distance is computationally expensive.</a:t>
            </a:r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47699"/>
            <a:ext cx="6024561" cy="320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A5BCD3-2745-428E-8898-74738695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Quadratic Form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A812FBD-9444-4664-BD6E-3F5C567BCF2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724400"/>
              </a:xfrm>
            </p:spPr>
            <p:txBody>
              <a:bodyPr>
                <a:normAutofit fontScale="32500" lnSpcReduction="20000"/>
              </a:bodyPr>
              <a:lstStyle/>
              <a:p>
                <a:pPr algn="just"/>
                <a:r>
                  <a:rPr lang="en-IN" sz="7400" dirty="0" smtClean="0"/>
                  <a:t>The </a:t>
                </a:r>
                <a:r>
                  <a:rPr lang="en-IN" sz="7400" dirty="0"/>
                  <a:t>quadratic form distance between </a:t>
                </a:r>
                <a:r>
                  <a:rPr lang="en-IN" sz="7400" dirty="0" err="1"/>
                  <a:t>color</a:t>
                </a:r>
                <a:r>
                  <a:rPr lang="en-IN" sz="7400" dirty="0"/>
                  <a:t> histograms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7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7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7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IN" sz="7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7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7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7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7400" dirty="0"/>
                  <a:t> is given by</a:t>
                </a:r>
                <a:r>
                  <a:rPr lang="en-IN" sz="7400" dirty="0" smtClean="0"/>
                  <a:t>:</a:t>
                </a:r>
              </a:p>
              <a:p>
                <a:pPr algn="just"/>
                <a:endParaRPr lang="en-IN" sz="7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74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IN" sz="74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7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7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sz="74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IN" sz="7400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7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7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sz="7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7400" dirty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IN" sz="7400" i="1" dirty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74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74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7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IN" sz="7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IN" sz="7400" dirty="0"/>
                                <m:t>− </m:t>
                              </m:r>
                              <m:sSub>
                                <m:sSubPr>
                                  <m:ctrlPr>
                                    <a:rPr lang="en-IN" sz="74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7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IN" sz="7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sz="7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7400" i="1" dirty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IN" sz="7400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74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7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sz="7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sz="7400" dirty="0"/>
                            <m:t>− </m:t>
                          </m:r>
                          <m:sSub>
                            <m:sSubPr>
                              <m:ctrlPr>
                                <a:rPr lang="en-IN" sz="74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7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sz="7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7400" dirty="0" smtClean="0"/>
              </a:p>
              <a:p>
                <a:pPr algn="just"/>
                <a:endParaRPr lang="en-IN" sz="7400" dirty="0" smtClean="0"/>
              </a:p>
              <a:p>
                <a:pPr algn="just"/>
                <a:r>
                  <a:rPr lang="en-IN" sz="7400" dirty="0" smtClean="0"/>
                  <a:t>Where A=[</a:t>
                </a:r>
                <a:r>
                  <a:rPr lang="en-IN" sz="7400" dirty="0" err="1" smtClean="0"/>
                  <a:t>a</a:t>
                </a:r>
                <a:r>
                  <a:rPr lang="en-IN" sz="7400" baseline="-25000" dirty="0" err="1" smtClean="0"/>
                  <a:t>ij</a:t>
                </a:r>
                <a:r>
                  <a:rPr lang="en-IN" sz="7400" dirty="0" smtClean="0"/>
                  <a:t>] and </a:t>
                </a:r>
                <a:r>
                  <a:rPr lang="en-IN" sz="7400" dirty="0" err="1" smtClean="0"/>
                  <a:t>a</a:t>
                </a:r>
                <a:r>
                  <a:rPr lang="en-IN" sz="7400" baseline="-25000" dirty="0" err="1" smtClean="0"/>
                  <a:t>ij</a:t>
                </a:r>
                <a:r>
                  <a:rPr lang="en-IN" sz="7400" dirty="0" smtClean="0"/>
                  <a:t> denotes the similarity between elements with indexes i and j. It is said to be a transform matrix. </a:t>
                </a:r>
              </a:p>
              <a:p>
                <a:pPr algn="just"/>
                <a:r>
                  <a:rPr lang="en-IN" sz="7400" dirty="0" smtClean="0"/>
                  <a:t>The quadratic form metric is a true-distance metric when </a:t>
                </a:r>
                <a:r>
                  <a:rPr lang="en-IN" sz="7400" dirty="0" err="1" smtClean="0"/>
                  <a:t>a</a:t>
                </a:r>
                <a:r>
                  <a:rPr lang="en-IN" sz="7400" baseline="-25000" dirty="0" err="1" smtClean="0"/>
                  <a:t>ij</a:t>
                </a:r>
                <a:r>
                  <a:rPr lang="en-IN" sz="7400" dirty="0" smtClean="0"/>
                  <a:t>=</a:t>
                </a:r>
                <a:r>
                  <a:rPr lang="en-IN" sz="7400" dirty="0" err="1" smtClean="0"/>
                  <a:t>a</a:t>
                </a:r>
                <a:r>
                  <a:rPr lang="en-IN" sz="7400" baseline="-25000" dirty="0" err="1" smtClean="0"/>
                  <a:t>ji</a:t>
                </a:r>
                <a:r>
                  <a:rPr lang="en-IN" sz="7400" dirty="0" smtClean="0"/>
                  <a:t> (symmetry) and </a:t>
                </a:r>
                <a:r>
                  <a:rPr lang="en-IN" sz="7400" dirty="0" err="1" smtClean="0"/>
                  <a:t>a</a:t>
                </a:r>
                <a:r>
                  <a:rPr lang="en-IN" sz="7400" baseline="-25000" dirty="0" err="1" smtClean="0"/>
                  <a:t>ii</a:t>
                </a:r>
                <a:r>
                  <a:rPr lang="en-IN" sz="7400" dirty="0" smtClean="0"/>
                  <a:t>=1</a:t>
                </a:r>
                <a:endParaRPr lang="en-IN" sz="7400" dirty="0"/>
              </a:p>
              <a:p>
                <a:pPr marL="0" indent="0" algn="just">
                  <a:buNone/>
                </a:pPr>
                <a:endParaRPr lang="en-IN" dirty="0"/>
              </a:p>
              <a:p>
                <a:pPr marL="0" indent="0" algn="just">
                  <a:buNone/>
                </a:pPr>
                <a:r>
                  <a:rPr lang="en-IN" dirty="0"/>
                  <a:t>               </a:t>
                </a:r>
                <a:endParaRPr lang="en-IN" dirty="0" smtClean="0"/>
              </a:p>
              <a:p>
                <a:pPr marL="0" indent="0" algn="just">
                  <a:buNone/>
                </a:pPr>
                <a:r>
                  <a:rPr lang="en-IN" dirty="0"/>
                  <a:t> </a:t>
                </a:r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812FBD-9444-4664-BD6E-3F5C567BCF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724400"/>
              </a:xfrm>
              <a:blipFill rotWithShape="1">
                <a:blip r:embed="rId2"/>
                <a:stretch>
                  <a:fillRect l="-150" t="-2194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BE230-9F1C-4F1D-95A5-A3D86943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Cases of Quadratic Form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35339F9-3E27-4E42-BFA2-01E7F3F38BC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IN" dirty="0" smtClean="0">
                    <a:solidFill>
                      <a:srgbClr val="C00000"/>
                    </a:solidFill>
                  </a:rPr>
                  <a:t>i) Squared Euclidean Distance (L</a:t>
                </a:r>
                <a:r>
                  <a:rPr lang="en-IN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IN" dirty="0" smtClean="0">
                    <a:solidFill>
                      <a:srgbClr val="C00000"/>
                    </a:solidFill>
                  </a:rPr>
                  <a:t> distance)</a:t>
                </a:r>
                <a:endParaRPr lang="en-IN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IN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dirty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IN" i="1" dirty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IN" dirty="0"/>
                                <m:t>− </m:t>
                              </m:r>
                              <m:sSub>
                                <m:sSubPr>
                                  <m:ctrlPr>
                                    <a:rPr lang="en-IN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IN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dirty="0"/>
                            <m:t>− </m:t>
                          </m:r>
                          <m:sSub>
                            <m:sSubPr>
                              <m:ctrlPr>
                                <a:rPr lang="en-IN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b="1" dirty="0"/>
              </a:p>
              <a:p>
                <a:pPr marL="0" indent="0">
                  <a:buNone/>
                </a:pPr>
                <a:r>
                  <a:rPr lang="en-IN" b="1" dirty="0"/>
                  <a:t>   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𝐼𝑑𝑒𝑛𝑡𝑖𝑡𝑦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IN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N" dirty="0"/>
                              <m:t>− </m:t>
                            </m:r>
                            <m:sSub>
                              <m:sSubPr>
                                <m:ctrlPr>
                                  <a:rPr lang="en-IN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−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Here, cross bin relations are not considered.</a:t>
                </a:r>
              </a:p>
              <a:p>
                <a:pPr marL="0" indent="0">
                  <a:buNone/>
                </a:pPr>
                <a:r>
                  <a:rPr lang="en-IN" dirty="0"/>
                  <a:t>         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N" dirty="0"/>
                              <m:t>− </m:t>
                            </m:r>
                            <m:sSub>
                              <m:sSubPr>
                                <m:ctrlPr>
                                  <a:rPr lang="en-IN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	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=(</m:t>
                        </m:r>
                        <m:nary>
                          <m:naryPr>
                            <m:chr m:val="∑"/>
                            <m:ctrlPr>
                              <a:rPr lang="en-I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35339F9-3E27-4E42-BFA2-01E7F3F38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24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4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70BE7-A737-4AFE-9473-31A44980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Cases of Quadratic Form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0B34F45-02C5-4821-82DE-0169D9372BC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IN" dirty="0" smtClean="0">
                    <a:solidFill>
                      <a:srgbClr val="C00000"/>
                    </a:solidFill>
                  </a:rPr>
                  <a:t>Ii) Squared </a:t>
                </a:r>
                <a:r>
                  <a:rPr lang="en-IN" dirty="0" err="1">
                    <a:solidFill>
                      <a:srgbClr val="C00000"/>
                    </a:solidFill>
                  </a:rPr>
                  <a:t>Mahalanobis</a:t>
                </a:r>
                <a:r>
                  <a:rPr lang="en-IN" dirty="0">
                    <a:solidFill>
                      <a:srgbClr val="C00000"/>
                    </a:solidFill>
                  </a:rPr>
                  <a:t> Distance</a:t>
                </a:r>
              </a:p>
              <a:p>
                <a:pPr lvl="1" algn="just"/>
                <a:r>
                  <a:rPr lang="en-IN" sz="3000" dirty="0"/>
                  <a:t>Another special case of the quadratic form metric in which the transform matrix 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3000" dirty="0"/>
                  <a:t> is given by the covariance matrix</a:t>
                </a:r>
              </a:p>
              <a:p>
                <a:pPr lvl="1" algn="just"/>
                <a:r>
                  <a:rPr lang="en-IN" sz="3000" dirty="0"/>
                  <a:t>i.e. 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3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sz="3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IN" sz="3000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en-IN" sz="30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3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30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3000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IN" sz="30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3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30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3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000" dirty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IN" sz="3000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3000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0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30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sz="30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N" sz="3000" dirty="0"/>
                              <m:t>− </m:t>
                            </m:r>
                            <m:sSub>
                              <m:sSubPr>
                                <m:ctrlPr>
                                  <a:rPr lang="en-IN" sz="30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30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sz="30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3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IN" sz="3000" i="1" dirty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sz="3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IN" sz="30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3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sz="30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3000" dirty="0"/>
                          <m:t>− </m:t>
                        </m:r>
                        <m:sSub>
                          <m:sSubPr>
                            <m:ctrlPr>
                              <a:rPr lang="en-IN" sz="3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3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sz="3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IN" sz="3000" b="1" dirty="0"/>
              </a:p>
              <a:p>
                <a:pPr lvl="1" algn="just"/>
                <a:endParaRPr lang="en-IN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0B34F45-02C5-4821-82DE-0169D9372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24" t="-1628" r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3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Intuition of </a:t>
            </a:r>
            <a:r>
              <a:rPr lang="en-US" dirty="0" err="1" smtClean="0"/>
              <a:t>Mahalanobis</a:t>
            </a:r>
            <a:r>
              <a:rPr lang="en-US" dirty="0" smtClean="0"/>
              <a:t> Distance (MD)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49530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X and Y are uncorrelated, the Euclidean distance from the centroid can be useful to infer if a point is member of the distribution. The farther it is, the less likely it is a member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3782" y="4800600"/>
            <a:ext cx="4520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Point 1 and Point 2 have the same Euclidean distance from centroid. But only Point 1 is a member of the distribution. To detect Point 2 as outlier, </a:t>
            </a:r>
            <a:r>
              <a:rPr lang="en-US" dirty="0" err="1" smtClean="0"/>
              <a:t>dist</a:t>
            </a:r>
            <a:r>
              <a:rPr lang="en-US" dirty="0" smtClean="0"/>
              <a:t>(Point2,centroid) should be much higher than </a:t>
            </a:r>
            <a:r>
              <a:rPr lang="en-US" dirty="0" err="1" smtClean="0"/>
              <a:t>dist</a:t>
            </a:r>
            <a:r>
              <a:rPr lang="en-US" dirty="0" smtClean="0"/>
              <a:t>(Point1, centroid). </a:t>
            </a:r>
            <a:r>
              <a:rPr lang="en-US" dirty="0" err="1" smtClean="0"/>
              <a:t>Mahalanobis</a:t>
            </a:r>
            <a:r>
              <a:rPr lang="en-US" dirty="0" smtClean="0"/>
              <a:t> distance can be used here instead.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43074"/>
            <a:ext cx="8790364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4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of MD: Finding Outliers</a:t>
            </a:r>
            <a:endParaRPr lang="en-US" dirty="0"/>
          </a:p>
        </p:txBody>
      </p:sp>
      <p:pic>
        <p:nvPicPr>
          <p:cNvPr id="3074" name="Picture 2" descr="Image result for mahalanobis dis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248400" cy="468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A5EC90-54E6-44B9-8896-C255C306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Pattern </a:t>
            </a:r>
            <a:r>
              <a:rPr lang="en-IN" dirty="0" smtClean="0"/>
              <a:t>Representation (</a:t>
            </a:r>
            <a:r>
              <a:rPr lang="en-IN" dirty="0" err="1" smtClean="0"/>
              <a:t>contd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4899787-4C3B-4F2D-82BF-3DB924F2084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43200"/>
            <a:ext cx="5959200" cy="2968352"/>
          </a:xfrm>
        </p:spPr>
      </p:pic>
    </p:spTree>
    <p:extLst>
      <p:ext uri="{BB962C8B-B14F-4D97-AF65-F5344CB8AC3E}">
        <p14:creationId xmlns:p14="http://schemas.microsoft.com/office/powerpoint/2010/main" val="16264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Euclidean distance in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X and Y are uncorrelated</a:t>
            </a:r>
            <a:endParaRPr lang="en-US" dirty="0"/>
          </a:p>
        </p:txBody>
      </p:sp>
      <p:pic>
        <p:nvPicPr>
          <p:cNvPr id="1026" name="Picture 2" descr="Image result for mahalanobis dis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66949"/>
            <a:ext cx="5410200" cy="405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6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Mahalanobis</a:t>
            </a:r>
            <a:r>
              <a:rPr lang="en-US" dirty="0" smtClean="0"/>
              <a:t> distance in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X and Y are correlated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24000" y="2362200"/>
            <a:ext cx="5257800" cy="3417332"/>
            <a:chOff x="1524000" y="2362200"/>
            <a:chExt cx="5257800" cy="3417332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908301"/>
              <a:ext cx="1857375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908301"/>
              <a:ext cx="1800225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4800600" y="5089071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endCxn id="5" idx="1"/>
            </p:cNvCxnSpPr>
            <p:nvPr/>
          </p:nvCxnSpPr>
          <p:spPr>
            <a:xfrm>
              <a:off x="2590800" y="3517901"/>
              <a:ext cx="2220959" cy="1582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5" idx="0"/>
            </p:cNvCxnSpPr>
            <p:nvPr/>
          </p:nvCxnSpPr>
          <p:spPr>
            <a:xfrm flipH="1">
              <a:off x="4838700" y="3517901"/>
              <a:ext cx="785812" cy="1571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648200" y="54102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 object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10200" y="23622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Responder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4000" y="2362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 Responder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04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5AA48-840A-4893-82B5-4A8ED8E9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1: </a:t>
            </a:r>
            <a:r>
              <a:rPr lang="en-IN" dirty="0" err="1" smtClean="0"/>
              <a:t>Mahalanobis</a:t>
            </a:r>
            <a:r>
              <a:rPr lang="en-IN" dirty="0" smtClean="0"/>
              <a:t> </a:t>
            </a:r>
            <a:r>
              <a:rPr lang="en-IN" dirty="0"/>
              <a:t>Distance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084844-1C24-45D8-92FD-8E8BCAE35E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Suppose you have data for five people, and each person vector has a height, score on some test, and an </a:t>
            </a:r>
            <a:r>
              <a:rPr lang="en-IN" dirty="0" smtClean="0"/>
              <a:t>age.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9682781-BD33-4289-BB6E-9AEAD46F7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43409"/>
              </p:ext>
            </p:extLst>
          </p:nvPr>
        </p:nvGraphicFramePr>
        <p:xfrm>
          <a:off x="1524000" y="3129280"/>
          <a:ext cx="5943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22128546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5166589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5962057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1454089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02362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IN" dirty="0"/>
                        <a:t>Height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18264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974648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011517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603527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632067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IN" dirty="0"/>
                        <a:t>73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351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6368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0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 (</a:t>
            </a:r>
            <a:r>
              <a:rPr lang="en-IN" dirty="0" err="1"/>
              <a:t>contd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Question?</a:t>
                </a:r>
              </a:p>
              <a:p>
                <a:pPr lvl="1"/>
                <a:r>
                  <a:rPr lang="en-IN" dirty="0"/>
                  <a:t>Now suppose you want to know how far </a:t>
                </a:r>
                <a:r>
                  <a:rPr lang="en-IN" dirty="0" smtClean="0"/>
                  <a:t>a new </a:t>
                </a:r>
                <a:r>
                  <a:rPr lang="en-IN" dirty="0"/>
                  <a:t>person,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= (66, 640, 44), </m:t>
                    </m:r>
                  </m:oMath>
                </a14:m>
                <a:r>
                  <a:rPr lang="en-IN" dirty="0"/>
                  <a:t>is from this </a:t>
                </a:r>
                <a:r>
                  <a:rPr lang="en-IN" dirty="0" smtClean="0"/>
                  <a:t>data distribution</a:t>
                </a:r>
              </a:p>
              <a:p>
                <a:pPr marL="320040" lvl="1" indent="-320040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</a:pPr>
                <a:r>
                  <a:rPr lang="en-US" sz="3000" dirty="0" smtClean="0">
                    <a:solidFill>
                      <a:srgbClr val="C00000"/>
                    </a:solidFill>
                  </a:rPr>
                  <a:t>Steps </a:t>
                </a:r>
                <a:r>
                  <a:rPr lang="en-US" sz="3000" dirty="0">
                    <a:solidFill>
                      <a:srgbClr val="C00000"/>
                    </a:solidFill>
                  </a:rPr>
                  <a:t>to find the MD</a:t>
                </a:r>
                <a:r>
                  <a:rPr lang="en-IN" sz="3000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/>
                  <a:t>Step 1: Find the mean vector</a:t>
                </a:r>
              </a:p>
              <a:p>
                <a:r>
                  <a:rPr lang="en-US" dirty="0" smtClean="0"/>
                  <a:t>Step 2: Find the covariance matrix</a:t>
                </a:r>
              </a:p>
              <a:p>
                <a:r>
                  <a:rPr lang="en-US" dirty="0" smtClean="0"/>
                  <a:t>Step 3: substitute in the following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IN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IN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 dirty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IN" dirty="0"/>
                                <m:t>− </m:t>
                              </m:r>
                              <m:sSub>
                                <m:sSubPr>
                                  <m:ctrlPr>
                                    <a:rPr lang="en-IN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i="1" dirty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IN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dirty="0"/>
                            <m:t>− </m:t>
                          </m:r>
                          <m:sSub>
                            <m:sSubPr>
                              <m:ctrlPr>
                                <a:rPr lang="en-IN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24" t="-1628" r="-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94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016D4-9D57-44BA-9E7E-87016836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 (</a:t>
            </a:r>
            <a:r>
              <a:rPr lang="en-IN" dirty="0" err="1" smtClean="0"/>
              <a:t>contd</a:t>
            </a:r>
            <a:r>
              <a:rPr lang="en-IN" dirty="0" smtClean="0"/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BBB6299-D66F-4C77-91DE-A306689EEBD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The mean of the data is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(68.0, 600.0, 40.0). 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−20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−11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−30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Find the covariance matrix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BBB6299-D66F-4C77-91DE-A306689EE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24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4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D47497-7A28-493F-9698-D17C2263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1(</a:t>
            </a:r>
            <a:r>
              <a:rPr lang="en-IN" dirty="0" err="1" smtClean="0"/>
              <a:t>contd</a:t>
            </a:r>
            <a:r>
              <a:rPr lang="en-IN" dirty="0" smtClean="0"/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8E0FFE9-5C2F-4D0D-96A8-D365FF8C2EC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0" y="1600200"/>
                <a:ext cx="91440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b="0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−20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−30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−30</m:t>
                                </m:r>
                              </m: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46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139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5000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820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139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820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440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E0FFE9-5C2F-4D0D-96A8-D365FF8C2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0" y="1600200"/>
                <a:ext cx="9144000" cy="5029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1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240E76-0AED-488A-A1EF-50720977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1(</a:t>
            </a:r>
            <a:r>
              <a:rPr lang="en-IN" dirty="0" err="1"/>
              <a:t>contd</a:t>
            </a:r>
            <a:r>
              <a:rPr lang="en-IN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DD6E38C-CF3B-4C96-B36F-F08569BABEF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11.50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34.75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1250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205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34.75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205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3.6885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0.0627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−1.2821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0.0627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0.0022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−0.0240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−1.2821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−0.0240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0.4588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N" dirty="0"/>
                              <m:t>− </m:t>
                            </m:r>
                            <m:sSub>
                              <m:sSubPr>
                                <m:ctrlPr>
                                  <a:rPr lang="en-IN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−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−−−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IN" dirty="0"/>
              </a:p>
              <a:p>
                <a:r>
                  <a:rPr lang="en-IN" dirty="0"/>
                  <a:t>Here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D6E38C-CF3B-4C96-B36F-F08569BABE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02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14C5B1-0893-40EB-A7C4-29F1DA8B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1(</a:t>
            </a:r>
            <a:r>
              <a:rPr lang="en-IN" dirty="0" err="1"/>
              <a:t>contd</a:t>
            </a:r>
            <a:r>
              <a:rPr lang="en-IN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2E8E996-D506-4E4F-830A-4C019AC8933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IN" dirty="0"/>
                  <a:t> becomes</a:t>
                </a: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3.6885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0.0627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−1.2821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0.0627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0.0022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−0.0240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−1.2821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−0.0240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0.4588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9.9964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−0.1325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3.4413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28.4573</m:t>
                          </m:r>
                        </m:e>
                      </m:ra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=5.33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It turns out the </a:t>
                </a:r>
                <a:r>
                  <a:rPr lang="en-IN" dirty="0" err="1"/>
                  <a:t>Mahalanobis</a:t>
                </a:r>
                <a:r>
                  <a:rPr lang="en-IN" dirty="0"/>
                  <a:t> Distance is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5.33</m:t>
                    </m:r>
                  </m:oMath>
                </a14:m>
                <a:r>
                  <a:rPr lang="en-IN" dirty="0"/>
                  <a:t> (no units</a:t>
                </a:r>
                <a:r>
                  <a:rPr lang="en-IN" dirty="0" smtClean="0"/>
                  <a:t>)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2E8E996-D506-4E4F-830A-4C019AC89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571" t="-3121" b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9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EBCB8-F218-403E-85D3-5C84EC34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 2 : Quadratic Form Distance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9975AC0-F2D7-4052-B6BF-100D93EEE78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IN" sz="2800" dirty="0"/>
                  <a:t>Given the histogram of a pure red image</a:t>
                </a:r>
              </a:p>
              <a:p>
                <a:pPr marL="0" indent="0" algn="just">
                  <a:buNone/>
                </a:pPr>
                <a:r>
                  <a:rPr lang="en-IN" sz="28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IN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 ,0 , 0]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sz="2800" dirty="0"/>
              </a:p>
              <a:p>
                <a:pPr marL="0" indent="0" algn="just">
                  <a:buNone/>
                </a:pPr>
                <a:r>
                  <a:rPr lang="en-IN" sz="2800" dirty="0"/>
                  <a:t>     and a pure orange image:</a:t>
                </a:r>
              </a:p>
              <a:p>
                <a:pPr marL="0" indent="0" algn="just">
                  <a:buNone/>
                </a:pP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IN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 , 0]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sz="2800" dirty="0"/>
              </a:p>
              <a:p>
                <a:pPr algn="just"/>
                <a:r>
                  <a:rPr lang="en-IN" sz="2800" dirty="0"/>
                  <a:t>The transform matrix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8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sz="2800" b="0" i="1" dirty="0" smtClean="0">
                                  <a:latin typeface="Cambria Math" panose="02040503050406030204" pitchFamily="18" charset="0"/>
                                </a:rPr>
                                <m:t>.9</m:t>
                              </m:r>
                            </m:e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sz="2800" b="0" i="1" dirty="0" smtClean="0">
                                  <a:latin typeface="Cambria Math" panose="02040503050406030204" pitchFamily="18" charset="0"/>
                                </a:rPr>
                                <m:t>.9</m:t>
                              </m:r>
                            </m:e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800" dirty="0"/>
              </a:p>
              <a:p>
                <a:pPr algn="just"/>
                <a:r>
                  <a:rPr lang="en-IN" sz="2800" dirty="0"/>
                  <a:t> Find the quadratic form distance and the        Euclidean distance between them.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75AC0-F2D7-4052-B6BF-100D93EEE7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>
                <a:blip r:embed="rId2"/>
                <a:stretch>
                  <a:fillRect l="-374" t="-1276" r="-14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56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EF6BDA-BE68-4CE1-8D9D-9AE69C56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 </a:t>
            </a:r>
            <a:r>
              <a:rPr lang="en-IN" dirty="0" smtClean="0"/>
              <a:t>2 (</a:t>
            </a:r>
            <a:r>
              <a:rPr lang="en-IN" dirty="0" err="1" smtClean="0"/>
              <a:t>contd</a:t>
            </a:r>
            <a:r>
              <a:rPr lang="en-IN" dirty="0" smtClean="0"/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D93FC14-3EA8-4405-902E-47FDD7B17BE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N" dirty="0"/>
                              <m:t>− </m:t>
                            </m:r>
                            <m:sSub>
                              <m:sSubPr>
                                <m:ctrlPr>
                                  <a:rPr lang="en-IN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−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−−−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𝐸𝑞𝑛</m:t>
                    </m:r>
                    <m:d>
                      <m:dPr>
                        <m:ctrlPr>
                          <a:rPr lang="en-I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b="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 0  0]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i="1" dirty="0"/>
              </a:p>
              <a:p>
                <a:pPr marL="0" indent="0">
                  <a:buNone/>
                </a:pPr>
                <a:r>
                  <a:rPr lang="en-IN" i="1" dirty="0"/>
                  <a:t> 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0]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3FC14-3EA8-4405-902E-47FDD7B17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6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B206AB-D752-4523-B7FF-BDCAD3F3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Pattern </a:t>
            </a:r>
            <a:r>
              <a:rPr lang="en-IN" dirty="0" smtClean="0"/>
              <a:t>Representation (</a:t>
            </a:r>
            <a:r>
              <a:rPr lang="en-IN" dirty="0" err="1" smtClean="0"/>
              <a:t>contd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C96390-3FCC-450A-837E-F3350B987F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above mentioned patterns </a:t>
            </a:r>
            <a:r>
              <a:rPr lang="en-IN" dirty="0" smtClean="0"/>
              <a:t>are </a:t>
            </a:r>
            <a:r>
              <a:rPr lang="en-IN" dirty="0"/>
              <a:t>plotted as follows :</a:t>
            </a:r>
            <a:r>
              <a:rPr lang="en-IN" dirty="0">
                <a:sym typeface="Wingdings" panose="05000000000000000000" pitchFamily="2" charset="2"/>
              </a:rPr>
              <a:t> (f1 and f2 are the feature axes)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B377003-ED57-4D34-94E1-5283929B9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09630"/>
            <a:ext cx="5295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085A4D-A26F-4E2A-9D88-C1D9D9EB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 2 (</a:t>
            </a:r>
            <a:r>
              <a:rPr lang="en-IN" dirty="0" err="1"/>
              <a:t>contd</a:t>
            </a:r>
            <a:r>
              <a:rPr lang="en-IN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43A721B-0381-41B0-94EE-FFDF1B0E409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  −1    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−−−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IN" dirty="0"/>
              </a:p>
              <a:p>
                <a:r>
                  <a:rPr lang="en-IN" dirty="0"/>
                  <a:t>Substituting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(2)</m:t>
                    </m:r>
                  </m:oMath>
                </a14:m>
                <a:r>
                  <a:rPr lang="en-IN" dirty="0"/>
                  <a:t> and value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in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[1 −1  0]</m:t>
                    </m:r>
                    <m:d>
                      <m:dPr>
                        <m:begChr m:val="["/>
                        <m:endChr m:val="]"/>
                        <m:ctrlPr>
                          <a:rPr lang="en-IN" b="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A721B-0381-41B0-94EE-FFDF1B0E4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9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9C3D5-7CA1-4B49-9F5B-AB405D66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 2 (</a:t>
            </a:r>
            <a:r>
              <a:rPr lang="en-IN" dirty="0" err="1"/>
              <a:t>contd</a:t>
            </a:r>
            <a:r>
              <a:rPr lang="en-IN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8A39FAA-99EB-40F6-90CA-782359C043E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=[1 −1  0]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i="1" dirty="0"/>
              </a:p>
              <a:p>
                <a:pPr marL="0" indent="0">
                  <a:buNone/>
                </a:pPr>
                <a:r>
                  <a:rPr lang="en-IN" i="1" dirty="0"/>
                  <a:t>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=[0.1 −0.1  0]</m:t>
                    </m:r>
                  </m:oMath>
                </a14:m>
                <a:r>
                  <a:rPr lang="en-IN" i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i="1" dirty="0"/>
              </a:p>
              <a:p>
                <a:pPr marL="0" indent="0">
                  <a:buNone/>
                </a:pPr>
                <a:r>
                  <a:rPr lang="en-IN" i="1" dirty="0"/>
                  <a:t>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endParaRPr lang="en-IN" b="0" i="1" dirty="0"/>
              </a:p>
              <a:p>
                <a:pPr marL="0" indent="0">
                  <a:buNone/>
                </a:pPr>
                <a:r>
                  <a:rPr lang="en-IN" i="1" dirty="0"/>
                  <a:t>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IN" i="1" dirty="0" smtClean="0"/>
                  <a:t> </a:t>
                </a:r>
                <a:r>
                  <a:rPr lang="en-IN" i="1" dirty="0"/>
                  <a:t> </a:t>
                </a:r>
                <a:r>
                  <a:rPr lang="en-IN" i="1" dirty="0" smtClean="0"/>
                  <a:t> </a:t>
                </a:r>
                <a:r>
                  <a:rPr lang="en-IN" dirty="0" smtClean="0">
                    <a:solidFill>
                      <a:srgbClr val="C00000"/>
                    </a:solidFill>
                  </a:rPr>
                  <a:t>is the quadratic form distance</a:t>
                </a: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8A39FAA-99EB-40F6-90CA-782359C04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015EC3-7CC2-49A4-9E1B-ED63D871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(</a:t>
            </a:r>
            <a:r>
              <a:rPr lang="en-IN" dirty="0" err="1"/>
              <a:t>contd</a:t>
            </a:r>
            <a:r>
              <a:rPr lang="en-IN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65B5F6-A46A-4AA2-A53A-A821DD141DC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I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dirty="0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       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  −1    0</m:t>
                        </m:r>
                      </m:e>
                    </m:d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        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0</m:t>
                        </m:r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baseline="30000" dirty="0" smtClean="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 =</m:t>
                    </m:r>
                    <m:rad>
                      <m:radPr>
                        <m:degHide m:val="on"/>
                        <m:ctrlPr>
                          <a:rPr lang="en-IN" b="0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IN" dirty="0" smtClean="0"/>
                  <a:t> is the </a:t>
                </a:r>
                <a:r>
                  <a:rPr lang="en-IN" dirty="0" smtClean="0">
                    <a:solidFill>
                      <a:srgbClr val="C00000"/>
                    </a:solidFill>
                  </a:rPr>
                  <a:t>Euclidean distance</a:t>
                </a:r>
                <a:endParaRPr lang="en-IN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           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65B5F6-A46A-4AA2-A53A-A821DD141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8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39022A-72E5-4628-B058-9E33819F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3. Edit </a:t>
            </a:r>
            <a:r>
              <a:rPr lang="en-IN" dirty="0">
                <a:solidFill>
                  <a:srgbClr val="C00000"/>
                </a:solidFill>
              </a:rPr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18C90739-82DA-4156-AAED-1165D0BDD54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IN" sz="3000" dirty="0"/>
                  <a:t>Edit distance measures the distance between two strings. It is also called </a:t>
                </a:r>
                <a:r>
                  <a:rPr lang="en-IN" sz="3000" dirty="0" err="1"/>
                  <a:t>Levenshtein</a:t>
                </a:r>
                <a:r>
                  <a:rPr lang="en-IN" sz="3000" dirty="0"/>
                  <a:t> distance. </a:t>
                </a:r>
              </a:p>
              <a:p>
                <a:pPr algn="just"/>
                <a:r>
                  <a:rPr lang="en-IN" sz="3000" dirty="0"/>
                  <a:t>The edit distance between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3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3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3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3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3000" dirty="0"/>
                  <a:t> is defined as the minimum number of point mutations required to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3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3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3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3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3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3000" dirty="0"/>
                  <a:t>. </a:t>
                </a:r>
              </a:p>
              <a:p>
                <a:pPr algn="just"/>
                <a:r>
                  <a:rPr lang="en-IN" sz="3000" dirty="0"/>
                  <a:t>A point mutation involves any one of the following operations. </a:t>
                </a:r>
              </a:p>
              <a:p>
                <a:pPr marL="834390" lvl="1" indent="-514350" algn="just">
                  <a:buFont typeface="Wingdings" panose="05000000000000000000" pitchFamily="2" charset="2"/>
                  <a:buChar char="§"/>
                </a:pPr>
                <a:r>
                  <a:rPr lang="en-IN" sz="3000" dirty="0"/>
                  <a:t>Changing a letter</a:t>
                </a:r>
              </a:p>
              <a:p>
                <a:pPr marL="834390" lvl="1" indent="-514350" algn="just">
                  <a:buFont typeface="Wingdings" panose="05000000000000000000" pitchFamily="2" charset="2"/>
                  <a:buChar char="§"/>
                </a:pPr>
                <a:r>
                  <a:rPr lang="en-IN" sz="3000" dirty="0"/>
                  <a:t>Inserting a letter </a:t>
                </a:r>
              </a:p>
              <a:p>
                <a:pPr marL="834390" lvl="1" indent="-514350" algn="just">
                  <a:buFont typeface="Wingdings" panose="05000000000000000000" pitchFamily="2" charset="2"/>
                  <a:buChar char="§"/>
                </a:pPr>
                <a:r>
                  <a:rPr lang="en-IN" sz="3000" dirty="0"/>
                  <a:t>Deleting a letter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C90739-82DA-4156-AAED-1165D0BDD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  <a:blipFill>
                <a:blip r:embed="rId2"/>
                <a:stretch>
                  <a:fillRect l="-524" t="-1455" r="-1720" b="-4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3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2E766E-6A49-4B58-82C3-622DBB68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6F880DA-7B25-4CEA-B239-AC9A4FA3AF0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355035"/>
                <a:ext cx="7845552" cy="4893365"/>
              </a:xfrm>
            </p:spPr>
            <p:txBody>
              <a:bodyPr>
                <a:noAutofit/>
              </a:bodyPr>
              <a:lstStyle/>
              <a:p>
                <a:r>
                  <a:rPr lang="en-IN" sz="2700" dirty="0"/>
                  <a:t>E.g.1:</a:t>
                </a:r>
              </a:p>
              <a:p>
                <a:pPr>
                  <a:buNone/>
                </a:pPr>
                <a:r>
                  <a:rPr lang="en-IN" sz="2700" dirty="0"/>
                  <a:t>   If </a:t>
                </a:r>
                <a14:m>
                  <m:oMath xmlns:m="http://schemas.openxmlformats.org/officeDocument/2006/math">
                    <m:r>
                      <a:rPr lang="en-IN" sz="27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7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2700" i="1" u="sng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sz="2700" i="1" dirty="0">
                        <a:latin typeface="Cambria Math" panose="02040503050406030204" pitchFamily="18" charset="0"/>
                      </a:rPr>
                      <m:t>𝑅𝐴𝐼𝑁</m:t>
                    </m:r>
                    <m:r>
                      <a:rPr lang="en-IN" sz="27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700" dirty="0"/>
                  <a:t>and </a:t>
                </a:r>
                <a14:m>
                  <m:oMath xmlns:m="http://schemas.openxmlformats.org/officeDocument/2006/math">
                    <m:r>
                      <a:rPr lang="en-IN" sz="27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7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2700" i="1" u="sng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700" i="1" dirty="0">
                        <a:latin typeface="Cambria Math" panose="02040503050406030204" pitchFamily="18" charset="0"/>
                      </a:rPr>
                      <m:t>𝑅𝐴𝐼𝑁</m:t>
                    </m:r>
                  </m:oMath>
                </a14:m>
                <a:endParaRPr lang="en-IN" sz="2700" dirty="0"/>
              </a:p>
              <a:p>
                <a:pPr>
                  <a:buNone/>
                </a:pPr>
                <a:r>
                  <a:rPr lang="en-IN" sz="2700" dirty="0"/>
                  <a:t>   then </a:t>
                </a:r>
                <a14:m>
                  <m:oMath xmlns:m="http://schemas.openxmlformats.org/officeDocument/2006/math">
                    <m:r>
                      <a:rPr lang="en-IN" sz="2700" i="1" dirty="0">
                        <a:latin typeface="Cambria Math" panose="02040503050406030204" pitchFamily="18" charset="0"/>
                      </a:rPr>
                      <m:t>𝑒𝑑𝑖𝑡</m:t>
                    </m:r>
                    <m:r>
                      <a:rPr lang="en-IN" sz="27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700" i="1" dirty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IN" sz="27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700" dirty="0"/>
              </a:p>
              <a:p>
                <a:pPr>
                  <a:buNone/>
                </a:pPr>
                <a:r>
                  <a:rPr lang="en-IN" sz="2700" dirty="0"/>
                  <a:t>   this requires a </a:t>
                </a:r>
                <a:r>
                  <a:rPr lang="en-IN" sz="2700" u="sng" dirty="0"/>
                  <a:t>change of just one letter.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IN" sz="2700" dirty="0"/>
                  <a:t>E.g.2:</a:t>
                </a:r>
              </a:p>
              <a:p>
                <a:pPr>
                  <a:buNone/>
                </a:pPr>
                <a:r>
                  <a:rPr lang="en-IN" sz="2700" dirty="0"/>
                  <a:t>   If </a:t>
                </a:r>
                <a14:m>
                  <m:oMath xmlns:m="http://schemas.openxmlformats.org/officeDocument/2006/math">
                    <m:r>
                      <a:rPr lang="en-IN" sz="27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7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2700" i="1" dirty="0" smtClean="0">
                        <a:latin typeface="Cambria Math" panose="02040503050406030204" pitchFamily="18" charset="0"/>
                      </a:rPr>
                      <m:t>𝑇𝑅𝐴𝐼𝑁</m:t>
                    </m:r>
                    <m:r>
                      <a:rPr lang="en-IN" sz="27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700" dirty="0"/>
                  <a:t>and </a:t>
                </a:r>
                <a14:m>
                  <m:oMath xmlns:m="http://schemas.openxmlformats.org/officeDocument/2006/math">
                    <m:r>
                      <a:rPr lang="en-IN" sz="27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7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2700" i="1" dirty="0" smtClean="0">
                        <a:latin typeface="Cambria Math" panose="02040503050406030204" pitchFamily="18" charset="0"/>
                      </a:rPr>
                      <m:t>𝐶𝑅𝐴𝑁𝐸</m:t>
                    </m:r>
                  </m:oMath>
                </a14:m>
                <a:endParaRPr lang="en-IN" sz="2700" dirty="0"/>
              </a:p>
              <a:p>
                <a:pPr>
                  <a:buNone/>
                </a:pPr>
                <a:r>
                  <a:rPr lang="en-IN" sz="2700" dirty="0"/>
                  <a:t>   then </a:t>
                </a:r>
                <a14:m>
                  <m:oMath xmlns:m="http://schemas.openxmlformats.org/officeDocument/2006/math">
                    <m:r>
                      <a:rPr lang="en-IN" sz="2700" i="1" dirty="0" smtClean="0">
                        <a:latin typeface="Cambria Math" panose="02040503050406030204" pitchFamily="18" charset="0"/>
                      </a:rPr>
                      <m:t>𝑒𝑑𝑖𝑡</m:t>
                    </m:r>
                    <m:r>
                      <a:rPr lang="en-IN" sz="27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700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IN" sz="27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IN" sz="2700" dirty="0"/>
              </a:p>
              <a:p>
                <a:pPr marL="571500" indent="-571500">
                  <a:buNone/>
                </a:pPr>
                <a:r>
                  <a:rPr lang="en-IN" sz="2700" dirty="0"/>
                  <a:t>   TRAI</a:t>
                </a:r>
                <a:r>
                  <a:rPr lang="en-IN" sz="2700" u="sng" dirty="0"/>
                  <a:t>N</a:t>
                </a:r>
                <a:r>
                  <a:rPr lang="en-IN" sz="2700" dirty="0"/>
                  <a:t> and CRAN</a:t>
                </a:r>
                <a:r>
                  <a:rPr lang="en-IN" sz="2700" u="sng" dirty="0"/>
                  <a:t>E</a:t>
                </a:r>
                <a:r>
                  <a:rPr lang="en-IN" sz="2700" dirty="0"/>
                  <a:t> +</a:t>
                </a:r>
                <a:r>
                  <a:rPr lang="en-IN" sz="2700" dirty="0" smtClean="0"/>
                  <a:t>1 because of N and E</a:t>
                </a:r>
                <a:endParaRPr lang="en-IN" sz="2700" dirty="0"/>
              </a:p>
              <a:p>
                <a:pPr marL="571500" indent="-571500">
                  <a:buNone/>
                </a:pPr>
                <a:r>
                  <a:rPr lang="en-IN" sz="2700" dirty="0"/>
                  <a:t>   </a:t>
                </a:r>
                <a:r>
                  <a:rPr lang="en-IN" sz="2700" dirty="0" smtClean="0"/>
                  <a:t>TRAI </a:t>
                </a:r>
                <a:r>
                  <a:rPr lang="en-IN" sz="2700" dirty="0"/>
                  <a:t>and </a:t>
                </a:r>
                <a:r>
                  <a:rPr lang="en-IN" sz="2700" dirty="0" smtClean="0"/>
                  <a:t>CRAN </a:t>
                </a:r>
                <a:r>
                  <a:rPr lang="en-IN" sz="2700" dirty="0"/>
                  <a:t>+2  because of I and N</a:t>
                </a:r>
              </a:p>
              <a:p>
                <a:pPr marL="571500" indent="-571500">
                  <a:buNone/>
                </a:pPr>
                <a:r>
                  <a:rPr lang="en-IN" sz="2700" dirty="0"/>
                  <a:t>   T and C +3  because of T and C</a:t>
                </a:r>
              </a:p>
              <a:p>
                <a:pPr>
                  <a:buNone/>
                </a:pPr>
                <a:r>
                  <a:rPr lang="en-IN" sz="2700" dirty="0"/>
                  <a:t>   So, we get the edit distance to be 3.</a:t>
                </a:r>
              </a:p>
              <a:p>
                <a:endParaRPr lang="en-IN" sz="2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6F880DA-7B25-4CEA-B239-AC9A4FA3AF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355035"/>
                <a:ext cx="7845552" cy="4893365"/>
              </a:xfrm>
              <a:blipFill rotWithShape="1">
                <a:blip r:embed="rId2"/>
                <a:stretch>
                  <a:fillRect l="-389" t="-1121" b="-1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0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intuition look at </a:t>
            </a:r>
            <a:r>
              <a:rPr lang="en-US" smtClean="0"/>
              <a:t>the below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hlinkClick r:id="rId2"/>
              </a:rPr>
              <a:t>https://dataaspirant.com/2015/04/11/five-most-popular-similarity-measures-implementation-in-python/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Histogram distance- below link will be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stats.stackexchange.com/questions/7400/how-to-assess-the-similarity-of-two-histograms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https://mpatacchiola.github.io/blog/2016/11/12/the-simplest-classifier-histogram-intersection.html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2057400"/>
            <a:ext cx="6553200" cy="1828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</a:t>
            </a:r>
            <a:r>
              <a:rPr lang="en-IN" dirty="0"/>
              <a:t>determine </a:t>
            </a:r>
            <a:r>
              <a:rPr lang="en-IN" dirty="0" smtClean="0"/>
              <a:t>the similarity/dissimilarity between objects, </a:t>
            </a:r>
            <a:r>
              <a:rPr lang="en-IN" dirty="0">
                <a:solidFill>
                  <a:srgbClr val="C00000"/>
                </a:solidFill>
              </a:rPr>
              <a:t>proximity measures are </a:t>
            </a:r>
            <a:r>
              <a:rPr lang="en-IN" dirty="0" smtClean="0">
                <a:solidFill>
                  <a:srgbClr val="C00000"/>
                </a:solidFill>
              </a:rPr>
              <a:t>used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dirty="0" smtClean="0"/>
              <a:t>In </a:t>
            </a:r>
            <a:r>
              <a:rPr lang="en-IN" dirty="0"/>
              <a:t>order to classify patterns they need to be compared against each </a:t>
            </a:r>
            <a:r>
              <a:rPr lang="en-IN" dirty="0" smtClean="0"/>
              <a:t>other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distance</a:t>
            </a:r>
            <a:r>
              <a:rPr lang="en-IN" dirty="0"/>
              <a:t> between two patterns is used as a </a:t>
            </a:r>
            <a:r>
              <a:rPr lang="en-IN" dirty="0">
                <a:solidFill>
                  <a:srgbClr val="C00000"/>
                </a:solidFill>
              </a:rPr>
              <a:t>proximity </a:t>
            </a:r>
            <a:r>
              <a:rPr lang="en-IN" dirty="0" smtClean="0">
                <a:solidFill>
                  <a:srgbClr val="C00000"/>
                </a:solidFill>
              </a:rPr>
              <a:t>measure</a:t>
            </a:r>
            <a:endParaRPr lang="en-IN" dirty="0" smtClean="0"/>
          </a:p>
          <a:p>
            <a:r>
              <a:rPr lang="en-IN" dirty="0"/>
              <a:t>It </a:t>
            </a:r>
            <a:r>
              <a:rPr lang="en-IN" dirty="0" smtClean="0"/>
              <a:t>is so </a:t>
            </a:r>
            <a:r>
              <a:rPr lang="en-IN" dirty="0"/>
              <a:t>necessary </a:t>
            </a:r>
            <a:r>
              <a:rPr lang="en-IN" dirty="0">
                <a:solidFill>
                  <a:srgbClr val="C00000"/>
                </a:solidFill>
              </a:rPr>
              <a:t>to classify a new </a:t>
            </a:r>
            <a:r>
              <a:rPr lang="en-IN" dirty="0" smtClean="0">
                <a:solidFill>
                  <a:srgbClr val="C00000"/>
                </a:solidFill>
              </a:rPr>
              <a:t>pattern</a:t>
            </a:r>
            <a:endParaRPr lang="en-IN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DB6EDE-C8F6-4C5B-982C-98BE49DC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D1F46B-DE08-4E5C-B6BB-37382FDB8F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 order to find the similar objects in the vector space, it is </a:t>
            </a:r>
            <a:r>
              <a:rPr lang="en-US" dirty="0" smtClean="0"/>
              <a:t>meaningful </a:t>
            </a:r>
            <a:r>
              <a:rPr lang="en-US" dirty="0"/>
              <a:t>to </a:t>
            </a:r>
            <a:r>
              <a:rPr lang="en-US" dirty="0" smtClean="0"/>
              <a:t>discuss </a:t>
            </a:r>
            <a:r>
              <a:rPr lang="en-US" dirty="0"/>
              <a:t>about various </a:t>
            </a:r>
            <a:r>
              <a:rPr lang="en-US" dirty="0">
                <a:solidFill>
                  <a:srgbClr val="C00000"/>
                </a:solidFill>
              </a:rPr>
              <a:t>distance measures</a:t>
            </a:r>
          </a:p>
          <a:p>
            <a:pPr algn="just"/>
            <a:r>
              <a:rPr lang="en-IN" dirty="0" smtClean="0"/>
              <a:t>A </a:t>
            </a:r>
            <a:r>
              <a:rPr lang="en-IN" dirty="0">
                <a:solidFill>
                  <a:srgbClr val="C00000"/>
                </a:solidFill>
              </a:rPr>
              <a:t>distance measure </a:t>
            </a:r>
            <a:r>
              <a:rPr lang="en-IN" dirty="0"/>
              <a:t>is used to find the </a:t>
            </a:r>
            <a:r>
              <a:rPr lang="en-IN" dirty="0" smtClean="0"/>
              <a:t>similarity/ dissimilarity </a:t>
            </a:r>
            <a:r>
              <a:rPr lang="en-IN" dirty="0"/>
              <a:t>between pattern representations. </a:t>
            </a:r>
          </a:p>
          <a:p>
            <a:pPr algn="just"/>
            <a:r>
              <a:rPr lang="en-IN" dirty="0"/>
              <a:t>Patterns which are more similar </a:t>
            </a:r>
            <a:r>
              <a:rPr lang="en-IN" dirty="0">
                <a:solidFill>
                  <a:srgbClr val="C00000"/>
                </a:solidFill>
              </a:rPr>
              <a:t>should be </a:t>
            </a:r>
            <a:r>
              <a:rPr lang="en-IN" dirty="0" smtClean="0">
                <a:solidFill>
                  <a:srgbClr val="C00000"/>
                </a:solidFill>
              </a:rPr>
              <a:t>closer in distance</a:t>
            </a:r>
            <a:r>
              <a:rPr lang="en-IN" dirty="0" smtClean="0"/>
              <a:t> and pattern which are dissimilar are </a:t>
            </a:r>
            <a:r>
              <a:rPr lang="en-IN" dirty="0" smtClean="0">
                <a:solidFill>
                  <a:srgbClr val="C00000"/>
                </a:solidFill>
              </a:rPr>
              <a:t>far apart</a:t>
            </a:r>
            <a:endParaRPr lang="en-IN" dirty="0">
              <a:solidFill>
                <a:srgbClr val="C00000"/>
              </a:solidFill>
            </a:endParaRPr>
          </a:p>
          <a:p>
            <a:pPr algn="just"/>
            <a:r>
              <a:rPr lang="en-IN" dirty="0"/>
              <a:t>The distance function could be a </a:t>
            </a:r>
            <a:r>
              <a:rPr lang="en-IN" dirty="0">
                <a:solidFill>
                  <a:srgbClr val="C00000"/>
                </a:solidFill>
              </a:rPr>
              <a:t>metric </a:t>
            </a:r>
            <a:r>
              <a:rPr lang="en-IN" dirty="0"/>
              <a:t>or a </a:t>
            </a:r>
            <a:r>
              <a:rPr lang="en-IN" dirty="0" smtClean="0">
                <a:solidFill>
                  <a:srgbClr val="C00000"/>
                </a:solidFill>
              </a:rPr>
              <a:t>non-metric</a:t>
            </a:r>
            <a:endParaRPr lang="en-IN" dirty="0">
              <a:solidFill>
                <a:srgbClr val="C00000"/>
              </a:solidFill>
            </a:endParaRPr>
          </a:p>
          <a:p>
            <a:pPr algn="just"/>
            <a:endParaRPr lang="en-IN" sz="2800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4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63863-1D5B-40BD-A5E2-C76AC838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Metric Properties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3226127-BFD7-450A-B2EC-C24B8446EE5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495800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A </a:t>
                </a:r>
                <a:r>
                  <a:rPr lang="en-IN" dirty="0">
                    <a:solidFill>
                      <a:srgbClr val="C00000"/>
                    </a:solidFill>
                  </a:rPr>
                  <a:t>metric</a:t>
                </a:r>
                <a:r>
                  <a:rPr lang="en-IN" dirty="0"/>
                  <a:t> is a measure for which the following properties hold:</a:t>
                </a:r>
              </a:p>
              <a:p>
                <a:pPr lvl="1"/>
                <a:r>
                  <a:rPr lang="en-IN" dirty="0"/>
                  <a:t>Positive Reflexivity :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 = 0 ∀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IN" dirty="0"/>
              </a:p>
              <a:p>
                <a:pPr lvl="1"/>
                <a:r>
                  <a:rPr lang="es-ES" dirty="0"/>
                  <a:t>Symmetry :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 ∀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and</a:t>
                </a:r>
              </a:p>
              <a:p>
                <a:pPr lvl="1"/>
                <a:r>
                  <a:rPr lang="es-ES" dirty="0"/>
                  <a:t>Triangular Inequality: 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) ≥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) ∀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IN" dirty="0"/>
              </a:p>
              <a:p>
                <a:pPr marL="365760" lvl="1" indent="0">
                  <a:buNone/>
                </a:pPr>
                <a:r>
                  <a:rPr lang="en-IN" dirty="0"/>
                  <a:t>    where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gives the distance between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/>
                  <a:t>.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3226127-BFD7-450A-B2EC-C24B8446E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495800"/>
              </a:xfrm>
              <a:blipFill rotWithShape="1">
                <a:blip r:embed="rId2"/>
                <a:stretch>
                  <a:fillRect l="-524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7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421DFC-0901-4BAB-88E5-4621FBDD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 Similarity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DC298D2-3A58-4386-9919-7113F80849A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IN" dirty="0" err="1"/>
                  <a:t>Minkowski</a:t>
                </a:r>
                <a:r>
                  <a:rPr lang="en-IN" dirty="0"/>
                  <a:t> </a:t>
                </a:r>
                <a:r>
                  <a:rPr lang="en-IN" dirty="0" smtClean="0"/>
                  <a:t>Metric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/>
                  <a:t>  Norm</a:t>
                </a:r>
              </a:p>
              <a:p>
                <a:r>
                  <a:rPr lang="en-IN" dirty="0"/>
                  <a:t>Quadratic Form Distance</a:t>
                </a:r>
              </a:p>
              <a:p>
                <a:r>
                  <a:rPr lang="en-IN" dirty="0" smtClean="0"/>
                  <a:t>Edit Distance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DC298D2-3A58-4386-9919-7113F8084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24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3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DD342164-613B-4BFB-87F0-594704B957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>
                    <a:solidFill>
                      <a:srgbClr val="C00000"/>
                    </a:solidFill>
                  </a:rPr>
                  <a:t>1. </a:t>
                </a:r>
                <a:r>
                  <a:rPr lang="en-IN" dirty="0" err="1" smtClean="0">
                    <a:solidFill>
                      <a:srgbClr val="C00000"/>
                    </a:solidFill>
                  </a:rPr>
                  <a:t>Minkowski</a:t>
                </a:r>
                <a:r>
                  <a:rPr lang="en-IN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IN" dirty="0">
                    <a:solidFill>
                      <a:srgbClr val="C00000"/>
                    </a:solidFill>
                  </a:rPr>
                  <a:t>Metric/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  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342164-613B-4BFB-87F0-594704B95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067" t="-3704" b="-15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25A418E-402F-4CA1-961F-D0CF82FB394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The popularly used distance metric, called the </a:t>
                </a:r>
                <a:r>
                  <a:rPr lang="en-IN" i="1" dirty="0"/>
                  <a:t>Minkowski Metric </a:t>
                </a:r>
                <a:r>
                  <a:rPr lang="en-IN" dirty="0"/>
                  <a:t>is of the form :</a:t>
                </a:r>
              </a:p>
              <a:p>
                <a:pPr marL="0" indent="0">
                  <a:buNone/>
                </a:pPr>
                <a:r>
                  <a:rPr lang="en-IN" b="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I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IN" i="1" dirty="0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IN" i="1" dirty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IN" i="1" dirty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 dirty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 dirty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IN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IN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N" i="1" dirty="0" smtClean="0">
                    <a:latin typeface="Cambria Math" panose="02040503050406030204" pitchFamily="18" charset="0"/>
                  </a:rPr>
                  <a:t>------ </a:t>
                </a:r>
                <a:r>
                  <a:rPr lang="en-IN" i="1" dirty="0" err="1" smtClean="0">
                    <a:latin typeface="Cambria Math" panose="02040503050406030204" pitchFamily="18" charset="0"/>
                  </a:rPr>
                  <a:t>eqn</a:t>
                </a:r>
                <a:r>
                  <a:rPr lang="en-IN" i="1" dirty="0" smtClean="0">
                    <a:latin typeface="Cambria Math" panose="02040503050406030204" pitchFamily="18" charset="0"/>
                  </a:rPr>
                  <a:t> 1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This is also called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/>
                  <a:t> norm.</a:t>
                </a:r>
              </a:p>
              <a:p>
                <a:r>
                  <a:rPr lang="en-IN" dirty="0"/>
                  <a:t>Depending on the value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, we get different distance measures.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25A418E-402F-4CA1-961F-D0CF82FB3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 rotWithShape="1">
                <a:blip r:embed="rId3"/>
                <a:stretch>
                  <a:fillRect l="-524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2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7008</TotalTime>
  <Words>2757</Words>
  <Application>Microsoft Office PowerPoint</Application>
  <PresentationFormat>On-screen Show (4:3)</PresentationFormat>
  <Paragraphs>321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Median</vt:lpstr>
      <vt:lpstr>Proximity Measures</vt:lpstr>
      <vt:lpstr>Pattern Representation</vt:lpstr>
      <vt:lpstr>Pattern Representation (contd)</vt:lpstr>
      <vt:lpstr>Pattern Representation (contd)</vt:lpstr>
      <vt:lpstr>Proximity Measures</vt:lpstr>
      <vt:lpstr>Distance Measures</vt:lpstr>
      <vt:lpstr>Metric Properties</vt:lpstr>
      <vt:lpstr>Metric Similarity Function</vt:lpstr>
      <vt:lpstr>1. Minkowski Metric/ L_p  Norm</vt:lpstr>
      <vt:lpstr>Lp norm (contd)</vt:lpstr>
      <vt:lpstr>Manhattan Distance/ L_1 Norm </vt:lpstr>
      <vt:lpstr>L1 norm called as City Block Distance/ taxi-cab distance: Based on 4-connectivity</vt:lpstr>
      <vt:lpstr>L1 norm called as Chessboard Distance: Based on 8-connectivity</vt:lpstr>
      <vt:lpstr>Euclidean Distance/ L_2 Norm</vt:lpstr>
      <vt:lpstr>Taxicab or city block distance vs Euclidean Distance</vt:lpstr>
      <vt:lpstr>L_∞ Norm and L_(-∞) Norm</vt:lpstr>
      <vt:lpstr>Lp norm- for various p</vt:lpstr>
      <vt:lpstr>Lp norm for histogram matching</vt:lpstr>
      <vt:lpstr>Histogram Intersection</vt:lpstr>
      <vt:lpstr>Histogram L_1Distance</vt:lpstr>
      <vt:lpstr>Bin by bin relation</vt:lpstr>
      <vt:lpstr>Histogram L_2Distance</vt:lpstr>
      <vt:lpstr>2. Quadratic Form Distance</vt:lpstr>
      <vt:lpstr>Cross bin relation</vt:lpstr>
      <vt:lpstr>Quadratic Form Distance</vt:lpstr>
      <vt:lpstr>Cases of Quadratic Form Distance</vt:lpstr>
      <vt:lpstr>Cases of Quadratic Form Distance</vt:lpstr>
      <vt:lpstr>Intuition of Mahalanobis Distance (MD)</vt:lpstr>
      <vt:lpstr>Intuition of MD: Finding Outliers</vt:lpstr>
      <vt:lpstr>Euclidean distance in Classification</vt:lpstr>
      <vt:lpstr>Mahalanobis distance in Classification</vt:lpstr>
      <vt:lpstr>Example 1: Mahalanobis Distance </vt:lpstr>
      <vt:lpstr>Example 1 (contd</vt:lpstr>
      <vt:lpstr>Example 1 (contd)</vt:lpstr>
      <vt:lpstr>Example 1(contd)</vt:lpstr>
      <vt:lpstr>Example 1(contd)</vt:lpstr>
      <vt:lpstr>Example 1(contd)</vt:lpstr>
      <vt:lpstr>Example 2 : Quadratic Form Distance</vt:lpstr>
      <vt:lpstr>Example 2 (contd)</vt:lpstr>
      <vt:lpstr>Example 2 (contd)</vt:lpstr>
      <vt:lpstr>Example 2 (contd)</vt:lpstr>
      <vt:lpstr>Example 2 (contd)</vt:lpstr>
      <vt:lpstr>3. Edit Distance</vt:lpstr>
      <vt:lpstr>Example</vt:lpstr>
      <vt:lpstr>For intuition look at the below link</vt:lpstr>
      <vt:lpstr>Histogram distance- below link will be useful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CBIR using fusion of color, texture and shape features</dc:title>
  <dc:creator>Aneesh</dc:creator>
  <cp:lastModifiedBy>HP</cp:lastModifiedBy>
  <cp:revision>534</cp:revision>
  <dcterms:created xsi:type="dcterms:W3CDTF">2014-03-05T03:13:52Z</dcterms:created>
  <dcterms:modified xsi:type="dcterms:W3CDTF">2021-01-25T07:36:53Z</dcterms:modified>
</cp:coreProperties>
</file>