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1" r:id="rId3"/>
    <p:sldId id="282" r:id="rId4"/>
    <p:sldId id="258" r:id="rId5"/>
    <p:sldId id="275" r:id="rId6"/>
    <p:sldId id="260" r:id="rId7"/>
    <p:sldId id="278" r:id="rId8"/>
    <p:sldId id="265" r:id="rId9"/>
    <p:sldId id="279" r:id="rId10"/>
    <p:sldId id="267" r:id="rId11"/>
    <p:sldId id="268" r:id="rId12"/>
    <p:sldId id="280" r:id="rId13"/>
    <p:sldId id="270" r:id="rId14"/>
    <p:sldId id="271" r:id="rId15"/>
    <p:sldId id="272" r:id="rId16"/>
    <p:sldId id="273" r:id="rId17"/>
    <p:sldId id="281" r:id="rId18"/>
    <p:sldId id="283" r:id="rId19"/>
    <p:sldId id="284" r:id="rId20"/>
    <p:sldId id="285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58011" autoAdjust="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A7D58-7EC6-4FCF-BDFF-8434E3974420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BC03E-1914-46EF-98B6-39E2CA6CE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13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467600" cy="21336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Proximity Measures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6705600" cy="2819400"/>
          </a:xfrm>
        </p:spPr>
        <p:txBody>
          <a:bodyPr/>
          <a:lstStyle/>
          <a:p>
            <a:pPr algn="ctr"/>
            <a:r>
              <a:rPr lang="en-US" dirty="0" smtClean="0"/>
              <a:t>Non Metric Similarity Measures</a:t>
            </a: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6172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Umarani</a:t>
            </a:r>
            <a:r>
              <a:rPr lang="en-US" dirty="0" smtClean="0"/>
              <a:t> </a:t>
            </a:r>
            <a:r>
              <a:rPr lang="en-US" dirty="0" err="1" smtClean="0"/>
              <a:t>Jayaraman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IN" dirty="0">
                    <a:latin typeface="Calibri"/>
                    <a:cs typeface="Calibri"/>
                  </a:rPr>
                  <a:t>There is a way to convert into a metric.</a:t>
                </a:r>
              </a:p>
              <a:p>
                <a:r>
                  <a:rPr lang="en-IN" dirty="0">
                    <a:latin typeface="Calibri"/>
                    <a:cs typeface="Calibri"/>
                  </a:rPr>
                  <a:t>If the vectors are always positive: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alibri"/>
                    <a:cs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𝐴𝑛𝑔𝑢𝑙𝑎𝑟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𝐷𝑖𝑠𝑡𝑎𝑛𝑐𝑒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I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𝑐𝑜𝑠𝑖𝑛𝑒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𝑠𝑖𝑚𝑖𝑙𝑎𝑟𝑖𝑡𝑦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b="0" dirty="0"/>
                  <a:t>        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IN" i="1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01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Triangular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644375"/>
                <a:ext cx="8153400" cy="4495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dirty="0"/>
                  <a:t> are the three vectors in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2−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space such that the angle between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N" dirty="0"/>
                  <a:t> and that between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N" dirty="0"/>
                  <a:t>, then :</a:t>
                </a:r>
              </a:p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 = 1−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= 1−</m:t>
                    </m:r>
                    <m:func>
                      <m:funcPr>
                        <m:ctrlPr>
                          <a:rPr lang="en-I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(30+30)</m:t>
                        </m:r>
                      </m:e>
                    </m:func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I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</m:func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 --------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                                   </a:t>
                </a:r>
              </a:p>
              <a:p>
                <a:pPr marL="0" indent="0">
                  <a:buNone/>
                </a:pPr>
                <a:r>
                  <a:rPr lang="en-IN" dirty="0"/>
                  <a:t>	                                             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644375"/>
                <a:ext cx="8153400" cy="4495800"/>
              </a:xfrm>
              <a:blipFill>
                <a:blip r:embed="rId2"/>
                <a:stretch>
                  <a:fillRect l="-374" t="-2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914876" y="5416818"/>
            <a:ext cx="36654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402369" y="3276600"/>
            <a:ext cx="794" cy="2666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5430811" y="3886200"/>
            <a:ext cx="956415" cy="1523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402369" y="4038600"/>
            <a:ext cx="1760431" cy="1370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403163" y="4800600"/>
            <a:ext cx="1912037" cy="608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5499576" y="4952206"/>
            <a:ext cx="381000" cy="457200"/>
          </a:xfrm>
          <a:prstGeom prst="arc">
            <a:avLst>
              <a:gd name="adj1" fmla="val 16200000"/>
              <a:gd name="adj2" fmla="val 193507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>
            <a:off x="5651976" y="5104606"/>
            <a:ext cx="381000" cy="457200"/>
          </a:xfrm>
          <a:prstGeom prst="arc">
            <a:avLst>
              <a:gd name="adj1" fmla="val 16200000"/>
              <a:gd name="adj2" fmla="val 193507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65152" y="4577040"/>
                <a:ext cx="786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152" y="4577040"/>
                <a:ext cx="7869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965719" y="4844293"/>
            <a:ext cx="78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358784" y="3886200"/>
            <a:ext cx="956416" cy="958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58784" y="3886200"/>
            <a:ext cx="804016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7162800" y="4038600"/>
            <a:ext cx="152400" cy="80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B634B0B7-9FE3-417A-B510-6BFCC807D03B}"/>
                  </a:ext>
                </a:extLst>
              </p:cNvPr>
              <p:cNvSpPr txBox="1"/>
              <p:nvPr/>
            </p:nvSpPr>
            <p:spPr>
              <a:xfrm>
                <a:off x="5942523" y="354582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4B0B7-9FE3-417A-B510-6BFCC807D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523" y="3545825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ECE9320-0281-4CE4-9D15-50A42E205EF7}"/>
              </a:ext>
            </a:extLst>
          </p:cNvPr>
          <p:cNvSpPr txBox="1"/>
          <p:nvPr/>
        </p:nvSpPr>
        <p:spPr>
          <a:xfrm>
            <a:off x="6874727" y="3863627"/>
            <a:ext cx="105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21FEF20A-2133-40C1-A616-CD820170C651}"/>
                  </a:ext>
                </a:extLst>
              </p:cNvPr>
              <p:cNvSpPr txBox="1"/>
              <p:nvPr/>
            </p:nvSpPr>
            <p:spPr>
              <a:xfrm>
                <a:off x="6868958" y="3795115"/>
                <a:ext cx="10573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FEF20A-2133-40C1-A616-CD820170C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958" y="3795115"/>
                <a:ext cx="10573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E0727654-9E15-4002-8E74-5ED023DCAFB3}"/>
                  </a:ext>
                </a:extLst>
              </p:cNvPr>
              <p:cNvSpPr txBox="1"/>
              <p:nvPr/>
            </p:nvSpPr>
            <p:spPr>
              <a:xfrm>
                <a:off x="7087076" y="4622667"/>
                <a:ext cx="1057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727654-9E15-4002-8E74-5ED023DCA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076" y="4622667"/>
                <a:ext cx="10573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21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ED0724-72A6-4A8B-AC83-3402F261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3070904-A75A-40CE-B2AC-AF6B55B5DDF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531352" cy="4876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 = (1−</m:t>
                    </m:r>
                    <m:r>
                      <m:rPr>
                        <m:sty m:val="p"/>
                      </m:rPr>
                      <a:rPr lang="en-IN" i="1" dirty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30) + (1−</m:t>
                    </m:r>
                    <m:r>
                      <m:rPr>
                        <m:sty m:val="p"/>
                      </m:rPr>
                      <a:rPr lang="en-IN" i="1" dirty="0">
                        <a:latin typeface="Cambria Math" panose="02040503050406030204" pitchFamily="18" charset="0"/>
                      </a:rPr>
                      <m:t>co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30)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IN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√3</m:t>
                            </m:r>
                          </m:num>
                          <m:den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sz="3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IN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√3</m:t>
                            </m:r>
                          </m:num>
                          <m:den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sz="3200" dirty="0"/>
              </a:p>
              <a:p>
                <a:pPr marL="0" indent="0">
                  <a:buNone/>
                </a:pPr>
                <a:r>
                  <a:rPr lang="en-IN" sz="3200" dirty="0"/>
                  <a:t>			    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IN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IN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√3</m:t>
                            </m:r>
                          </m:num>
                          <m:den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3200" dirty="0"/>
                  <a:t>------</a:t>
                </a:r>
                <a14:m>
                  <m:oMath xmlns:m="http://schemas.openxmlformats.org/officeDocument/2006/math"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sz="3200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IN" sz="3200" dirty="0"/>
              </a:p>
              <a:p>
                <a:r>
                  <a:rPr lang="en-IN" sz="3200" dirty="0"/>
                  <a:t>From </a:t>
                </a:r>
                <a14:m>
                  <m:oMath xmlns:m="http://schemas.openxmlformats.org/officeDocument/2006/math">
                    <m:r>
                      <a:rPr lang="en-IN" sz="3200" i="1" dirty="0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3200" dirty="0"/>
                  <a:t> and </a:t>
                </a:r>
                <a14:m>
                  <m:oMath xmlns:m="http://schemas.openxmlformats.org/officeDocument/2006/math">
                    <m:r>
                      <a:rPr lang="en-IN" sz="3200" i="1" dirty="0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sz="3200" dirty="0"/>
                  <a:t>; </a:t>
                </a:r>
              </a:p>
              <a:p>
                <a:pPr marL="0" indent="0">
                  <a:buNone/>
                </a:pPr>
                <a:r>
                  <a:rPr lang="en-IN" sz="32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 2−√3</m:t>
                    </m:r>
                  </m:oMath>
                </a14:m>
                <a:endParaRPr lang="en-IN" sz="3200" dirty="0"/>
              </a:p>
              <a:p>
                <a:pPr marL="0" indent="0">
                  <a:buNone/>
                </a:pPr>
                <a:r>
                  <a:rPr lang="en-IN" sz="3200" dirty="0"/>
                  <a:t>	</a:t>
                </a:r>
                <a14:m>
                  <m:oMath xmlns:m="http://schemas.openxmlformats.org/officeDocument/2006/math">
                    <m:r>
                      <a:rPr lang="en-IN" sz="32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) ≰ 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𝐷𝑋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) +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  <a:p>
                <a:pPr marL="0" indent="0">
                  <a:buNone/>
                </a:pPr>
                <a:endParaRPr lang="en-IN" sz="32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70904-A75A-40CE-B2AC-AF6B55B5D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531352" cy="4876800"/>
              </a:xfrm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487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Hence, </a:t>
            </a:r>
            <a:r>
              <a:rPr lang="en-IN" u="sng" dirty="0"/>
              <a:t>cosine distance is not a metric</a:t>
            </a:r>
            <a:r>
              <a:rPr lang="en-IN" dirty="0"/>
              <a:t>, as it does not satisfy </a:t>
            </a:r>
            <a:r>
              <a:rPr lang="en-IN" u="sng" dirty="0"/>
              <a:t>triangular inequality.</a:t>
            </a:r>
          </a:p>
        </p:txBody>
      </p:sp>
    </p:spTree>
    <p:extLst>
      <p:ext uri="{BB962C8B-B14F-4D97-AF65-F5344CB8AC3E}">
        <p14:creationId xmlns:p14="http://schemas.microsoft.com/office/powerpoint/2010/main" val="409072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2</a:t>
            </a:r>
            <a:r>
              <a:rPr lang="en-IN" dirty="0" smtClean="0">
                <a:solidFill>
                  <a:srgbClr val="C00000"/>
                </a:solidFill>
              </a:rPr>
              <a:t>. KL-Distance </a:t>
            </a:r>
            <a:endParaRPr lang="en-IN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IN" sz="3200" dirty="0"/>
                  <a:t>Kullback </a:t>
                </a:r>
                <a:r>
                  <a:rPr lang="en-IN" sz="3200" dirty="0" err="1"/>
                  <a:t>leibler</a:t>
                </a:r>
                <a:r>
                  <a:rPr lang="en-IN" sz="3200" dirty="0"/>
                  <a:t> distance is also called relative entropy.</a:t>
                </a:r>
              </a:p>
              <a:p>
                <a:pPr algn="just"/>
                <a:r>
                  <a:rPr lang="en-IN" dirty="0"/>
                  <a:t>It is a measure of how a probability distribution is different from reference probability distribution.</a:t>
                </a:r>
              </a:p>
              <a:p>
                <a:pPr algn="just"/>
                <a:r>
                  <a:rPr lang="en-IN" dirty="0"/>
                  <a:t>It is an asymmetric measure and does not qualify as a statistical metric.</a:t>
                </a:r>
              </a:p>
              <a:p>
                <a:pPr algn="just"/>
                <a:r>
                  <a:rPr lang="en-IN" dirty="0"/>
                  <a:t>A non-metric which is non-symmetric is the </a:t>
                </a:r>
                <a:r>
                  <a:rPr lang="en-IN" dirty="0" err="1"/>
                  <a:t>Kullback</a:t>
                </a:r>
                <a:r>
                  <a:rPr lang="en-IN" dirty="0"/>
                  <a:t> </a:t>
                </a:r>
                <a:r>
                  <a:rPr lang="en-IN" dirty="0" err="1"/>
                  <a:t>leibler</a:t>
                </a:r>
                <a:r>
                  <a:rPr lang="en-IN" dirty="0"/>
                  <a:t> distance.</a:t>
                </a:r>
              </a:p>
              <a:p>
                <a:pPr algn="just"/>
                <a:r>
                  <a:rPr lang="en-IN" dirty="0"/>
                  <a:t>It is the natural distance function from a “true” probability distribution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, to a target probability distribution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 algn="just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24" t="-3528" r="-17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06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IN" sz="3000" dirty="0"/>
                  <a:t>For a discrete probability distribution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000" dirty="0"/>
                  <a:t>, </a:t>
                </a:r>
              </a:p>
              <a:p>
                <a:pPr marL="0" indent="0" algn="just">
                  <a:buNone/>
                </a:pPr>
                <a:r>
                  <a:rPr lang="en-IN" sz="3000" dirty="0"/>
                  <a:t>    if 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 ={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2,….,</m:t>
                    </m:r>
                    <m:r>
                      <a:rPr lang="en-IN" sz="3000" i="1" dirty="0" err="1">
                        <a:latin typeface="Cambria Math" panose="02040503050406030204" pitchFamily="18" charset="0"/>
                      </a:rPr>
                      <m:t>𝑝𝑛</m:t>
                    </m:r>
                    <m:r>
                      <a:rPr lang="en-IN" sz="3000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IN" sz="3000" dirty="0"/>
                  <a:t>and </a:t>
                </a:r>
              </a:p>
              <a:p>
                <a:pPr marL="0" indent="0" algn="just">
                  <a:buNone/>
                </a:pPr>
                <a:r>
                  <a:rPr lang="en-IN" sz="3000" dirty="0"/>
                  <a:t>       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2,….,</m:t>
                    </m:r>
                    <m:r>
                      <a:rPr lang="en-IN" sz="3000" i="1" dirty="0" err="1">
                        <a:latin typeface="Cambria Math" panose="02040503050406030204" pitchFamily="18" charset="0"/>
                      </a:rPr>
                      <m:t>𝑞𝑛</m:t>
                    </m:r>
                    <m:r>
                      <a:rPr lang="en-IN" sz="3000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IN" sz="3000" dirty="0"/>
                  <a:t>,     </a:t>
                </a:r>
              </a:p>
              <a:p>
                <a:pPr marL="0" indent="0" algn="just">
                  <a:buNone/>
                </a:pPr>
                <a:r>
                  <a:rPr lang="en-IN" sz="3000" dirty="0"/>
                  <a:t>   then the KL distance is defined as:</a:t>
                </a:r>
              </a:p>
              <a:p>
                <a:pPr marL="0" indent="0" algn="just">
                  <a:buNone/>
                </a:pPr>
                <a:r>
                  <a:rPr lang="en-IN" sz="30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IN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IN" sz="3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30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3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IN" sz="3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sz="3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3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IN" sz="3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3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3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0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IN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IN" sz="3000" dirty="0"/>
              </a:p>
              <a:p>
                <a:pPr algn="just"/>
                <a:r>
                  <a:rPr lang="en-IN" sz="3000" dirty="0"/>
                  <a:t>For continuous 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3000" dirty="0"/>
                  <a:t>, the sum is replaced by an integral.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>
                <a:blip r:embed="rId2"/>
                <a:stretch>
                  <a:fillRect l="-524" t="-1392" r="-17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0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="" xmlns:a16="http://schemas.microsoft.com/office/drawing/2014/main" id="{4CED6DFA-BEAD-47E1-80D2-DAA40F686AB7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554337550"/>
                  </p:ext>
                </p:extLst>
              </p:nvPr>
            </p:nvGraphicFramePr>
            <p:xfrm>
              <a:off x="612648" y="2133600"/>
              <a:ext cx="815340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8350">
                      <a:extLst>
                        <a:ext uri="{9D8B030D-6E8A-4147-A177-3AD203B41FA5}">
                          <a16:colId xmlns="" xmlns:a16="http://schemas.microsoft.com/office/drawing/2014/main" val="800903161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="" xmlns:a16="http://schemas.microsoft.com/office/drawing/2014/main" val="366251847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="" xmlns:a16="http://schemas.microsoft.com/office/drawing/2014/main" val="2162967176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="" xmlns:a16="http://schemas.microsoft.com/office/drawing/2014/main" val="25400533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65522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𝐷𝑖𝑠𝑡𝑟𝑖𝑏𝑢𝑡𝑖𝑜𝑛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.36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0.48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endParaRPr lang="en-IN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242919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𝐷𝑖𝑠𝑡𝑟𝑖𝑏𝑢𝑡𝑖𝑜𝑛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0.333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0.333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0.333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endParaRPr lang="en-IN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914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CED6DFA-BEAD-47E1-80D2-DAA40F686AB7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554337550"/>
                  </p:ext>
                </p:extLst>
              </p:nvPr>
            </p:nvGraphicFramePr>
            <p:xfrm>
              <a:off x="612648" y="2133600"/>
              <a:ext cx="815340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8350">
                      <a:extLst>
                        <a:ext uri="{9D8B030D-6E8A-4147-A177-3AD203B41FA5}">
                          <a16:colId xmlns:a16="http://schemas.microsoft.com/office/drawing/2014/main" val="800903161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366251847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2162967176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254005332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1905" r="-300896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1905" r="-201796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905" r="-101194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98" t="-1905" r="-1497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5226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101905" r="-300896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101905" r="-201796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1905" r="-101194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98" t="-101905" r="-1497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29199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201905" r="-300896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201905" r="-201796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1905" r="-101194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98" t="-201905" r="-1497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44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9E8A9913-5EB7-4519-A624-95EC41FCE1AF}"/>
                  </a:ext>
                </a:extLst>
              </p:cNvPr>
              <p:cNvSpPr txBox="1"/>
              <p:nvPr/>
            </p:nvSpPr>
            <p:spPr>
              <a:xfrm>
                <a:off x="612648" y="4511040"/>
                <a:ext cx="81534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000" dirty="0"/>
                  <a:t>The distribution </a:t>
                </a:r>
                <a14:m>
                  <m:oMath xmlns:m="http://schemas.openxmlformats.org/officeDocument/2006/math">
                    <m:r>
                      <a:rPr lang="en-IN" sz="3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3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000" dirty="0"/>
                  <a:t> is a binomial distribution and</a:t>
                </a:r>
              </a:p>
              <a:p>
                <a:r>
                  <a:rPr lang="en-IN" sz="3000" dirty="0"/>
                  <a:t> </a:t>
                </a:r>
                <a14:m>
                  <m:oMath xmlns:m="http://schemas.openxmlformats.org/officeDocument/2006/math">
                    <m:r>
                      <a:rPr lang="en-IN" sz="3000" b="0" i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IN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3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000" dirty="0"/>
                  <a:t> is a uniform distribution</a:t>
                </a:r>
              </a:p>
              <a:p>
                <a:r>
                  <a:rPr lang="en-IN" dirty="0"/>
                  <a:t>                     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8A9913-5EB7-4519-A624-95EC41FCE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4511040"/>
                <a:ext cx="8153400" cy="1292662"/>
              </a:xfrm>
              <a:prstGeom prst="rect">
                <a:avLst/>
              </a:prstGeom>
              <a:blipFill>
                <a:blip r:embed="rId3"/>
                <a:stretch>
                  <a:fillRect l="-1795" t="-5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619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B7F8D7-6BB6-4CDD-9B78-293323E5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3EB0E9D9-AEE6-4427-9A73-E9F307CF01D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=0.36</m:t>
                    </m:r>
                    <m:func>
                      <m:func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0.36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0.333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+0.48</m:t>
                    </m:r>
                    <m:func>
                      <m:func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0.48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0.333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0.16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0.16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0.333</m:t>
                            </m:r>
                          </m:den>
                        </m:f>
                      </m:e>
                    </m:d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       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=0.0852</m:t>
                    </m:r>
                  </m:oMath>
                </a14:m>
                <a:endParaRPr lang="en-IN" sz="2400" b="0" dirty="0"/>
              </a:p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=0.3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33</m:t>
                    </m:r>
                    <m:func>
                      <m:funcPr>
                        <m:ctrlPr>
                          <a:rPr lang="en-IN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IN" sz="2400" i="1">
                        <a:latin typeface="Cambria Math" panose="02040503050406030204" pitchFamily="18" charset="0"/>
                      </a:rPr>
                      <m:t>+0.48</m:t>
                    </m:r>
                    <m:func>
                      <m:funcPr>
                        <m:ctrlPr>
                          <a:rPr lang="en-IN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333</m:t>
                                </m:r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48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0.16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333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</m:den>
                        </m:f>
                      </m:e>
                    </m:d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         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974</m:t>
                    </m:r>
                  </m:oMath>
                </a14:m>
                <a:endParaRPr lang="en-IN" sz="2400" b="0" dirty="0"/>
              </a:p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IN" sz="2400" dirty="0"/>
                  <a:t> hence KL distance is not a metric.</a:t>
                </a:r>
              </a:p>
              <a:p>
                <a:pPr marL="0" indent="0">
                  <a:buNone/>
                </a:pPr>
                <a:r>
                  <a:rPr lang="en-IN" sz="2400" dirty="0"/>
                  <a:t>                 </a:t>
                </a:r>
              </a:p>
              <a:p>
                <a:endParaRPr lang="en-IN" sz="2400" dirty="0"/>
              </a:p>
              <a:p>
                <a:pPr marL="0" indent="0">
                  <a:buNone/>
                </a:pPr>
                <a:endParaRPr lang="en-IN" sz="2400" b="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0E9D9-AEE6-4427-9A73-E9F307CF0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648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E5E01-521A-4560-83B2-E241E7E1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3</a:t>
            </a:r>
            <a:r>
              <a:rPr lang="en-IN" dirty="0" smtClean="0">
                <a:solidFill>
                  <a:srgbClr val="C00000"/>
                </a:solidFill>
              </a:rPr>
              <a:t>. Bhattacharya </a:t>
            </a:r>
            <a:r>
              <a:rPr lang="en-IN" dirty="0">
                <a:solidFill>
                  <a:srgbClr val="C00000"/>
                </a:solidFill>
              </a:rPr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0A845C6-CCDD-4E0A-82A5-BFB49D1574D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dirty="0"/>
                  <a:t>It measures the similarity between two probability distributions.</a:t>
                </a:r>
              </a:p>
              <a:p>
                <a:r>
                  <a:rPr lang="en-IN" dirty="0"/>
                  <a:t>It is used to compare two normalized histograms.</a:t>
                </a:r>
              </a:p>
              <a:p>
                <a:r>
                  <a:rPr lang="en-IN" dirty="0"/>
                  <a:t>Let the two normalized histograms be:</a:t>
                </a:r>
              </a:p>
              <a:p>
                <a:pPr marL="0" indent="0">
                  <a:buNone/>
                </a:pPr>
                <a:r>
                  <a:rPr lang="en-IN" dirty="0"/>
                  <a:t>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……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……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Consider two vectors:</a:t>
                </a:r>
              </a:p>
              <a:p>
                <a:pPr marL="0" indent="0">
                  <a:buNone/>
                </a:pPr>
                <a:r>
                  <a:rPr lang="en-IN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√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√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……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……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845C6-CCDD-4E0A-82A5-BFB49D157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74" t="-2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B0B39205-41F7-4EAF-8728-04CB8968AD0B}"/>
              </a:ext>
            </a:extLst>
          </p:cNvPr>
          <p:cNvSpPr/>
          <p:nvPr/>
        </p:nvSpPr>
        <p:spPr>
          <a:xfrm>
            <a:off x="5562600" y="4419600"/>
            <a:ext cx="457200" cy="990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1ED84065-96D5-43C7-A338-CFDFF2D674C9}"/>
                  </a:ext>
                </a:extLst>
              </p:cNvPr>
              <p:cNvSpPr txBox="1"/>
              <p:nvPr/>
            </p:nvSpPr>
            <p:spPr>
              <a:xfrm>
                <a:off x="6251448" y="4637901"/>
                <a:ext cx="25146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3000" b="0" i="1" dirty="0" smtClean="0">
                          <a:latin typeface="Cambria Math" panose="02040503050406030204" pitchFamily="18" charset="0"/>
                        </a:rPr>
                        <m:t>−−−−</m:t>
                      </m:r>
                      <m:r>
                        <a:rPr lang="en-IN" sz="3000" i="1" dirty="0" smtClean="0">
                          <a:latin typeface="Cambria Math" panose="02040503050406030204" pitchFamily="18" charset="0"/>
                        </a:rPr>
                        <m:t>𝐸𝑞𝑛</m:t>
                      </m:r>
                      <m:r>
                        <a:rPr lang="en-IN" sz="3000" i="1" dirty="0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IN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D84065-96D5-43C7-A338-CFDFF2D6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448" y="4637901"/>
                <a:ext cx="251460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294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468286-5FF2-4471-A8B0-DEE2C803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CBE2B0A-93D1-4E43-9402-EAF6CB249FA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378952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/>
                  <a:t>Now, find the dot product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I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IN" b="0" i="0" smtClean="0">
                        <a:latin typeface="Cambria Math" panose="02040503050406030204" pitchFamily="18" charset="0"/>
                      </a:rPr>
                      <m:t>−−−−−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endParaRPr lang="en-IN" b="0" dirty="0"/>
              </a:p>
              <a:p>
                <a:r>
                  <a:rPr lang="en-IN" dirty="0"/>
                  <a:t>Substituting the values from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IN" dirty="0"/>
                  <a:t> to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IN" dirty="0"/>
                  <a:t> +…….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IN" dirty="0"/>
                  <a:t> =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−−−−−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en-IN" dirty="0"/>
              </a:p>
              <a:p>
                <a:r>
                  <a:rPr lang="en-IN" dirty="0"/>
                  <a:t>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denotes probability distributions;</a:t>
                </a:r>
              </a:p>
              <a:p>
                <a:pPr marL="0" indent="0">
                  <a:buNone/>
                </a:pPr>
                <a:r>
                  <a:rPr lang="en-IN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E2B0A-93D1-4E43-9402-EAF6CB249F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378952" cy="5105400"/>
              </a:xfrm>
              <a:blipFill>
                <a:blip r:embed="rId2"/>
                <a:stretch>
                  <a:fillRect l="-437" t="-20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6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0EE584-9D22-4B7E-B3FF-7471FFEA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Non-metric Similarity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070FE-B0F1-4FFF-9B8F-BDE03CD886A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53400" cy="4495800"/>
          </a:xfrm>
        </p:spPr>
        <p:txBody>
          <a:bodyPr>
            <a:noAutofit/>
          </a:bodyPr>
          <a:lstStyle/>
          <a:p>
            <a:pPr algn="just"/>
            <a:r>
              <a:rPr lang="en-IN" sz="3000" dirty="0"/>
              <a:t>Similarity functions which do not obey either the </a:t>
            </a:r>
            <a:r>
              <a:rPr lang="en-IN" sz="3000" dirty="0" smtClean="0"/>
              <a:t> </a:t>
            </a:r>
            <a:r>
              <a:rPr lang="en-IN" sz="3000" dirty="0"/>
              <a:t>symmetry </a:t>
            </a:r>
            <a:r>
              <a:rPr lang="en-IN" sz="3000" dirty="0"/>
              <a:t>or triangle inequality come </a:t>
            </a:r>
            <a:r>
              <a:rPr lang="en-IN" sz="3000" dirty="0"/>
              <a:t>under this category. </a:t>
            </a:r>
          </a:p>
          <a:p>
            <a:pPr algn="just"/>
            <a:r>
              <a:rPr lang="en-IN" sz="3000" dirty="0"/>
              <a:t>Usually these similarity functions are useful for </a:t>
            </a:r>
            <a:r>
              <a:rPr lang="en-IN" sz="3000" dirty="0" smtClean="0"/>
              <a:t>comparing </a:t>
            </a:r>
            <a:r>
              <a:rPr lang="en-IN" sz="3000" dirty="0" smtClean="0">
                <a:solidFill>
                  <a:srgbClr val="C00000"/>
                </a:solidFill>
              </a:rPr>
              <a:t>images </a:t>
            </a:r>
            <a:r>
              <a:rPr lang="en-IN" sz="3000" dirty="0">
                <a:solidFill>
                  <a:srgbClr val="C00000"/>
                </a:solidFill>
              </a:rPr>
              <a:t>or string data</a:t>
            </a:r>
            <a:r>
              <a:rPr lang="en-IN" sz="3000" dirty="0"/>
              <a:t>. They are robust to outliers or to extremely noisy data.</a:t>
            </a:r>
          </a:p>
          <a:p>
            <a:pPr algn="just"/>
            <a:r>
              <a:rPr lang="en-IN" sz="3000" dirty="0"/>
              <a:t>The squared Euclidean distance itself is an example of a non-metric, but it gives the same ranking as the Euclidean distance which is a metric.</a:t>
            </a:r>
          </a:p>
          <a:p>
            <a:pPr algn="just"/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8083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355051-D968-43FD-9A98-953D9DFA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96A1B94-BE47-40B0-B3AC-A7161FB23E7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sz="3000" dirty="0"/>
                  <a:t>From the above condition,</a:t>
                </a:r>
              </a:p>
              <a:p>
                <a:pPr marL="0" indent="0">
                  <a:buNone/>
                </a:pPr>
                <a:r>
                  <a:rPr lang="en-IN" sz="3000" dirty="0"/>
                  <a:t>   </a:t>
                </a:r>
                <a14:m>
                  <m:oMath xmlns:m="http://schemas.openxmlformats.org/officeDocument/2006/math">
                    <m:r>
                      <a:rPr lang="en-IN" sz="3000" i="1">
                        <a:latin typeface="Cambria Math" panose="02040503050406030204" pitchFamily="18" charset="0"/>
                      </a:rPr>
                      <m:t>𝐸𝑞𝑛</m:t>
                    </m:r>
                    <m:r>
                      <a:rPr lang="en-IN" sz="3000" i="1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r>
                  <a:rPr lang="en-IN" sz="3000" dirty="0"/>
                  <a:t> becomes,</a:t>
                </a:r>
              </a:p>
              <a:p>
                <a:pPr marL="0" indent="0">
                  <a:buNone/>
                </a:pPr>
                <a:r>
                  <a:rPr lang="en-IN" sz="3000" dirty="0"/>
                  <a:t>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3000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sz="3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3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en-IN" sz="3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sz="30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3000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sz="3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sz="3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IN" sz="3000" dirty="0"/>
                  <a:t> +…….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3000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sz="3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3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IN" sz="3000" b="0" i="0" smtClean="0">
                        <a:latin typeface="Cambria Math" panose="02040503050406030204" pitchFamily="18" charset="0"/>
                      </a:rPr>
                      <m:t>=1</m:t>
                    </m:r>
                    <m:func>
                      <m:funcPr>
                        <m:ctrlPr>
                          <a:rPr lang="en-IN" sz="3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IN" sz="3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I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IN" sz="3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IN" sz="3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ad>
                                <m:radPr>
                                  <m:degHide m:val="on"/>
                                  <m:ctrlPr>
                                    <a:rPr lang="en-IN" sz="30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IN" sz="30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30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rad>
                            </m:e>
                          </m:nary>
                        </m:e>
                      </m:func>
                    </m:oMath>
                  </m:oMathPara>
                </a14:m>
                <a:endParaRPr lang="en-IN" sz="3000" dirty="0"/>
              </a:p>
              <a:p>
                <a:r>
                  <a:rPr lang="en-IN" sz="3000" dirty="0"/>
                  <a:t>Bhattacharya Coefficient </a:t>
                </a:r>
              </a:p>
              <a:p>
                <a:pPr marL="0" indent="0">
                  <a:buNone/>
                </a:pPr>
                <a:r>
                  <a:rPr lang="en-IN" sz="3000" dirty="0"/>
                  <a:t>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I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en-I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IN" sz="3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en-IN" sz="3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IN" sz="30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30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rad>
                          </m:e>
                        </m:nary>
                      </m:e>
                    </m:func>
                  </m:oMath>
                </a14:m>
                <a:endParaRPr lang="en-IN" sz="3000" i="1" dirty="0"/>
              </a:p>
              <a:p>
                <a:r>
                  <a:rPr lang="en-IN" sz="3000" dirty="0"/>
                  <a:t>Bhattacharya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I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IN" sz="30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3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IN" sz="3000" dirty="0"/>
              </a:p>
              <a:p>
                <a:pPr marL="0" indent="0">
                  <a:buNone/>
                </a:pPr>
                <a:r>
                  <a:rPr lang="en-IN" sz="3000" dirty="0"/>
                  <a:t>  </a:t>
                </a:r>
              </a:p>
              <a:p>
                <a:pPr marL="0" indent="0">
                  <a:buNone/>
                </a:pPr>
                <a:endParaRPr lang="en-IN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A1B94-BE47-40B0-B3AC-A7161FB23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24" t="-1628" b="-10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81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pic>
        <p:nvPicPr>
          <p:cNvPr id="1026" name="Picture 2" descr="Bhattacharyya distanc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6962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06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5BD52-5B9D-4641-81B0-4CF01D1E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 Metric Similarity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1A9624-D2CE-4CB2-B6D9-2F1CF3AA10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Cosine Distance</a:t>
            </a:r>
          </a:p>
          <a:p>
            <a:r>
              <a:rPr lang="en-IN" dirty="0" smtClean="0"/>
              <a:t>KL-distance</a:t>
            </a:r>
            <a:endParaRPr lang="en-IN" dirty="0"/>
          </a:p>
          <a:p>
            <a:r>
              <a:rPr lang="en-IN" dirty="0"/>
              <a:t>Bhattacharya </a:t>
            </a:r>
            <a:r>
              <a:rPr lang="en-IN" dirty="0" smtClean="0"/>
              <a:t>Distance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FCFEE0-8E59-4EFB-9E70-1F94E635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1. Cosine distance</a:t>
            </a:r>
            <a:endParaRPr lang="en-IN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76800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3000" dirty="0"/>
                  <a:t>                                                In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𝐿𝑝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𝑁𝑜𝑟𝑚</m:t>
                    </m:r>
                  </m:oMath>
                </a14:m>
                <a:endParaRPr lang="en-US" sz="3000" dirty="0"/>
              </a:p>
              <a:p>
                <a:pPr>
                  <a:buNone/>
                </a:pPr>
                <a:r>
                  <a:rPr lang="en-US" sz="3000" dirty="0"/>
                  <a:t>                                </a:t>
                </a:r>
              </a:p>
              <a:p>
                <a:pPr>
                  <a:buNone/>
                </a:pPr>
                <a:r>
                  <a:rPr lang="en-US" sz="3000" dirty="0"/>
                  <a:t>                                           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3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3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3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3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/>
              </a:p>
              <a:p>
                <a:pPr>
                  <a:buNone/>
                </a:pPr>
                <a:endParaRPr lang="en-US" sz="3000" dirty="0"/>
              </a:p>
              <a:p>
                <a:pPr>
                  <a:buNone/>
                </a:pPr>
                <a:r>
                  <a:rPr lang="en-US" sz="3000" dirty="0"/>
                  <a:t>                                                     </a:t>
                </a:r>
              </a:p>
              <a:p>
                <a:pPr>
                  <a:buNone/>
                </a:pPr>
                <a:endParaRPr lang="en-US" sz="3000" dirty="0"/>
              </a:p>
              <a:p>
                <a:pPr>
                  <a:buNone/>
                </a:pPr>
                <a:endParaRPr lang="en-US" sz="30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3000" dirty="0"/>
                  <a:t>Cosine considers the angle between vectors (not taking magnitude into account).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76800"/>
              </a:xfrm>
              <a:blipFill>
                <a:blip r:embed="rId2"/>
                <a:stretch>
                  <a:fillRect l="-524" t="-1500" b="-2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1676400" y="4800600"/>
            <a:ext cx="434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648494" y="3695700"/>
            <a:ext cx="32758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1905000" y="3200400"/>
            <a:ext cx="19812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86000" y="2895600"/>
            <a:ext cx="274320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05200" y="2819400"/>
            <a:ext cx="1524000" cy="76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19809374">
                <a:off x="2492055" y="2286000"/>
                <a:ext cx="1691810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9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9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9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9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9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9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9374">
                <a:off x="2492055" y="2286000"/>
                <a:ext cx="1691810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14800" y="2362200"/>
                <a:ext cx="381000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362200"/>
                <a:ext cx="381000" cy="5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>
            <a:off x="2438400" y="4267200"/>
            <a:ext cx="381000" cy="457200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43200" y="3810000"/>
            <a:ext cx="9144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900" dirty="0">
                <a:latin typeface="Times New Roman"/>
                <a:cs typeface="Times New Roman"/>
              </a:rPr>
              <a:t>Ѳ</a:t>
            </a:r>
            <a:endParaRPr lang="en-US" sz="2900" dirty="0"/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4495800" y="1981200"/>
            <a:ext cx="9144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5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2F4871-8702-4F5B-9D33-91A46982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5D384409-DFC2-420C-813A-32F323F396A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000" dirty="0"/>
                  <a:t>Euclidean distance is similar to using a ruler to actually measure the distance. </a:t>
                </a:r>
              </a:p>
              <a:p>
                <a:r>
                  <a:rPr lang="en-IN" sz="3000" dirty="0"/>
                  <a:t>E.g. </a:t>
                </a:r>
              </a:p>
              <a:p>
                <a:pPr marL="0" indent="0">
                  <a:buNone/>
                </a:pPr>
                <a:r>
                  <a:rPr lang="en-IN" sz="3000" dirty="0"/>
                  <a:t>                   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=[1,2,3]</m:t>
                    </m:r>
                  </m:oMath>
                </a14:m>
                <a:endParaRPr lang="en-IN" sz="3000" dirty="0"/>
              </a:p>
              <a:p>
                <a:pPr marL="0" indent="0">
                  <a:buNone/>
                </a:pPr>
                <a:r>
                  <a:rPr lang="en-IN" sz="3000" dirty="0"/>
                  <a:t>      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=[4,−5,6]</m:t>
                    </m:r>
                  </m:oMath>
                </a14:m>
                <a:endParaRPr lang="en-IN" sz="3000" dirty="0"/>
              </a:p>
              <a:p>
                <a:pPr marL="0" indent="0">
                  <a:buNone/>
                </a:pPr>
                <a:r>
                  <a:rPr lang="en-IN" sz="3000" dirty="0"/>
                  <a:t>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3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IN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1.4+2.−5+3.6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30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IN" sz="3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3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rad>
                        <m:sSup>
                          <m:sSupPr>
                            <m:ctrlPr>
                              <a:rPr lang="en-IN" sz="3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IN" sz="30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IN" sz="3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3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3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en-I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IN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30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IN" sz="30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77</m:t>
                            </m:r>
                          </m:e>
                        </m:rad>
                      </m:den>
                    </m:f>
                  </m:oMath>
                </a14:m>
                <a:endParaRPr lang="en-IN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84409-DFC2-420C-813A-32F323F396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24" t="-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4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C128D5-7B94-4529-8265-14265B27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Cosine similarity in data mining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0030AAA-92EF-46C9-A335-1330C6878B4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IN" dirty="0"/>
                  <a:t>Cosine similarity is a measure to find the similarity between two files/documents.</a:t>
                </a:r>
              </a:p>
              <a:p>
                <a:pPr algn="just">
                  <a:buNone/>
                </a:pPr>
                <a:r>
                  <a:rPr lang="en-IN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𝑓𝑖𝑙𝑒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0, 3, 0, 0, 2, 0, 0, 2, 0, 5</m:t>
                        </m:r>
                      </m:e>
                    </m:d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i="1" dirty="0">
                              <a:latin typeface="Cambria Math"/>
                            </a:rPr>
                            <m:t>𝑖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𝑙𝑒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=(1, 2, 0, 0, 1, 1, 0, 1, 0, 3) </m:t>
                      </m:r>
                    </m:oMath>
                  </m:oMathPara>
                </a14:m>
                <a:endParaRPr lang="en-IN" dirty="0"/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	</m:t>
                      </m:r>
                      <m:sSub>
                        <m:sSubPr>
                          <m:ctrlPr>
                            <a:rPr lang="en-IN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𝑓𝑖𝑙𝑒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IN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𝑓𝑖𝑙𝑒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=0×1+3×2+…..+5×3</m:t>
                      </m:r>
                    </m:oMath>
                  </m:oMathPara>
                </a14:m>
                <a:endParaRPr lang="en-IN" dirty="0"/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	 =25</m:t>
                      </m:r>
                    </m:oMath>
                  </m:oMathPara>
                </a14:m>
                <a:endParaRPr lang="en-IN" dirty="0"/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		||</m:t>
                      </m:r>
                      <m:sSub>
                        <m:sSubPr>
                          <m:ctrlPr>
                            <a:rPr lang="en-IN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||=</m:t>
                      </m:r>
                      <m:r>
                        <a:rPr lang="en-IN" i="1" dirty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cs typeface="Times New Roman"/>
                        </a:rPr>
                        <m:t>√42=6.481</m:t>
                      </m:r>
                    </m:oMath>
                  </m:oMathPara>
                </a14:m>
                <a:endParaRPr lang="en-IN" dirty="0">
                  <a:latin typeface="Times New Roman"/>
                  <a:cs typeface="Times New Roman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		||</m:t>
                      </m:r>
                      <m:sSub>
                        <m:sSubPr>
                          <m:ctrlPr>
                            <a:rPr lang="en-IN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||=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cs typeface="Times New Roman"/>
                        </a:rPr>
                        <m:t> √17=4.12</m:t>
                      </m:r>
                    </m:oMath>
                  </m:oMathPara>
                </a14:m>
                <a:endParaRPr lang="en-IN" dirty="0">
                  <a:latin typeface="Times New Roman"/>
                  <a:cs typeface="Times New Roman"/>
                </a:endParaRPr>
              </a:p>
              <a:p>
                <a:pPr>
                  <a:buNone/>
                </a:pPr>
                <a:endParaRPr lang="en-IN" dirty="0"/>
              </a:p>
              <a:p>
                <a:pPr>
                  <a:buNone/>
                </a:pPr>
                <a:endParaRPr lang="en-IN" dirty="0"/>
              </a:p>
              <a:p>
                <a:pPr>
                  <a:buNone/>
                </a:pPr>
                <a:endParaRPr lang="en-IN" dirty="0"/>
              </a:p>
              <a:p>
                <a:pPr>
                  <a:buNone/>
                </a:pPr>
                <a:endParaRPr lang="en-IN" dirty="0"/>
              </a:p>
              <a:p>
                <a:pPr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30AAA-92EF-46C9-A335-1330C6878B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0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8D89D8-06AA-4B1E-A371-9CCDA552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4D6910A-0861-4BE2-B31B-771E68F122F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IN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𝑓𝑖𝑙𝑒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𝑓𝑖𝑙𝑒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𝑓𝑖𝑙𝑒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𝑓𝑖𝑙𝑒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6.481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4.12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IN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1−0.94</m:t>
                      </m:r>
                    </m:oMath>
                  </m:oMathPara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             		 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0.06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4D6910A-0861-4BE2-B31B-771E68F12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5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Cosine Distance: Definition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IN" dirty="0"/>
                  <a:t>The Cosine of two non-zero vectors can be derived by using the </a:t>
                </a:r>
                <a:r>
                  <a:rPr lang="en-IN" u="sng" dirty="0"/>
                  <a:t>Euclidean dot product </a:t>
                </a:r>
                <a:r>
                  <a:rPr lang="en-IN" dirty="0"/>
                  <a:t>formula: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||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||||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||</m:t>
                    </m:r>
                    <m:func>
                      <m:funcPr>
                        <m:ctrlPr>
                          <a:rPr lang="en-IN" i="1" dirty="0">
                            <a:latin typeface="Cambria Math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</m:oMath>
                </a14:m>
                <a:endParaRPr lang="en-IN" dirty="0"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Calibri"/>
                    <a:cs typeface="Calibri"/>
                  </a:rPr>
                  <a:t>    Angular Similarity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alibri"/>
                    <a:cs typeface="Calibri"/>
                  </a:rPr>
                  <a:t>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dirty="0" smtClean="0">
                            <a:latin typeface="Cambria Math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 dirty="0" smtClean="0"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  <m:r>
                      <a:rPr lang="en-IN" i="1" dirty="0">
                        <a:latin typeface="Cambria Math" panose="02040503050406030204" pitchFamily="18" charset="0"/>
                        <a:cs typeface="Calibri"/>
                      </a:rPr>
                      <m:t>=         </m:t>
                    </m:r>
                    <m:f>
                      <m:fPr>
                        <m:ctrlPr>
                          <a:rPr lang="en-IN" i="1" dirty="0" smtClean="0">
                            <a:latin typeface="Cambria Math"/>
                            <a:cs typeface="Calibri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.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𝐵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b="0" i="1" dirty="0" smtClean="0">
                                <a:latin typeface="Cambria Math"/>
                                <a:cs typeface="Calibri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dirty="0" smtClean="0">
                                    <a:latin typeface="Cambria Math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 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b="0" i="1" dirty="0" smtClean="0">
                                <a:latin typeface="Cambria Math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𝐵</m:t>
                            </m:r>
                          </m:e>
                        </m:d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|</m:t>
                        </m:r>
                      </m:den>
                    </m:f>
                  </m:oMath>
                </a14:m>
                <a:endParaRPr lang="en-IN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IN" dirty="0">
                    <a:cs typeface="Calibri"/>
                  </a:rPr>
                  <a:t>		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  <a:cs typeface="Calibri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N" i="1" smtClean="0">
                                <a:latin typeface="Cambria Math"/>
                                <a:cs typeface="Calibri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 smtClean="0">
                                    <a:latin typeface="Cambria Math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 smtClean="0">
                                    <a:latin typeface="Cambria Math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/>
                                <a:cs typeface="Calibri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IN" i="1" smtClean="0">
                                    <a:latin typeface="Cambria Math"/>
                                    <a:cs typeface="Calibri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𝑑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i="1" smtClean="0">
                                        <a:latin typeface="Cambria Math"/>
                                        <a:cs typeface="Calibri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/>
                                <a:cs typeface="Calibri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IN" i="1" smtClean="0">
                                    <a:latin typeface="Cambria Math"/>
                                    <a:cs typeface="Calibri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𝑑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latin typeface="Cambria Math"/>
                                        <a:cs typeface="Calibri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en-IN" dirty="0">
                    <a:cs typeface="Calibri"/>
                  </a:rPr>
                  <a:t>		     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 r="-1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8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FF0522-455F-46D6-9C20-D1B93536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554D2DF-16D7-4093-8CEF-C64FC034881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IN" sz="3000" dirty="0">
                    <a:latin typeface="Calibri"/>
                    <a:cs typeface="Calibri"/>
                  </a:rPr>
                  <a:t> Angular Similarity</a:t>
                </a:r>
              </a:p>
              <a:p>
                <a:pPr marL="0" indent="0" algn="just">
                  <a:buNone/>
                </a:pPr>
                <a:r>
                  <a:rPr lang="en-IN" sz="3000" dirty="0">
                    <a:latin typeface="Calibri"/>
                    <a:cs typeface="Calibri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  <a:cs typeface="Calibri"/>
                      </a:rPr>
                      <m:t>𝑆</m:t>
                    </m:r>
                    <m:r>
                      <a:rPr lang="en-IN" sz="3000" b="0" i="1" dirty="0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IN" sz="3000" b="0" i="1" dirty="0" smtClean="0">
                        <a:latin typeface="Cambria Math" panose="02040503050406030204" pitchFamily="18" charset="0"/>
                        <a:cs typeface="Calibri"/>
                      </a:rPr>
                      <m:t>𝐴</m:t>
                    </m:r>
                    <m:r>
                      <a:rPr lang="en-IN" sz="3000" b="0" i="1" dirty="0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IN" sz="3000" b="0" i="1" dirty="0" smtClean="0">
                        <a:latin typeface="Cambria Math" panose="02040503050406030204" pitchFamily="18" charset="0"/>
                        <a:cs typeface="Calibri"/>
                      </a:rPr>
                      <m:t>𝐵</m:t>
                    </m:r>
                    <m:r>
                      <a:rPr lang="en-IN" sz="3000" b="0" i="1" dirty="0" smtClean="0">
                        <a:latin typeface="Cambria Math" panose="02040503050406030204" pitchFamily="18" charset="0"/>
                        <a:cs typeface="Calibri"/>
                      </a:rPr>
                      <m:t>)= </m:t>
                    </m:r>
                    <m:f>
                      <m:fPr>
                        <m:ctrlPr>
                          <a:rPr lang="en-IN" sz="3000" i="1" dirty="0">
                            <a:latin typeface="Cambria Math"/>
                            <a:cs typeface="Calibri"/>
                          </a:rPr>
                        </m:ctrlPr>
                      </m:fPr>
                      <m:num>
                        <m:r>
                          <a:rPr lang="en-IN" sz="3000" i="1" dirty="0"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  <m:r>
                          <a:rPr lang="en-IN" sz="3000" i="1" dirty="0">
                            <a:latin typeface="Cambria Math" panose="02040503050406030204" pitchFamily="18" charset="0"/>
                            <a:cs typeface="Calibri"/>
                          </a:rPr>
                          <m:t>.</m:t>
                        </m:r>
                        <m:r>
                          <a:rPr lang="en-IN" sz="3000" i="1" dirty="0">
                            <a:latin typeface="Cambria Math" panose="02040503050406030204" pitchFamily="18" charset="0"/>
                            <a:cs typeface="Calibri"/>
                          </a:rPr>
                          <m:t>𝐵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3000" i="1" dirty="0">
                                <a:latin typeface="Cambria Math"/>
                                <a:cs typeface="Calibri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3000" i="1" dirty="0">
                                    <a:latin typeface="Cambria Math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IN" sz="3000" i="1" dirty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IN" sz="3000" i="1" dirty="0">
                            <a:latin typeface="Cambria Math" panose="02040503050406030204" pitchFamily="18" charset="0"/>
                            <a:cs typeface="Calibri"/>
                          </a:rPr>
                          <m:t> 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sz="3000" i="1" dirty="0">
                                <a:latin typeface="Cambria Math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IN" sz="3000" i="1" dirty="0">
                                <a:latin typeface="Cambria Math" panose="02040503050406030204" pitchFamily="18" charset="0"/>
                                <a:cs typeface="Calibri"/>
                              </a:rPr>
                              <m:t>𝐵</m:t>
                            </m:r>
                          </m:e>
                        </m:d>
                        <m:r>
                          <a:rPr lang="en-IN" sz="3000" i="1" dirty="0">
                            <a:latin typeface="Cambria Math" panose="02040503050406030204" pitchFamily="18" charset="0"/>
                            <a:cs typeface="Calibri"/>
                          </a:rPr>
                          <m:t>|</m:t>
                        </m:r>
                      </m:den>
                    </m:f>
                  </m:oMath>
                </a14:m>
                <a:endParaRPr lang="en-IN" sz="3000" dirty="0"/>
              </a:p>
              <a:p>
                <a:pPr marL="0" indent="0" algn="just">
                  <a:buNone/>
                </a:pPr>
                <a:r>
                  <a:rPr lang="en-IN" sz="3000" dirty="0"/>
                  <a:t>             </a:t>
                </a:r>
                <a14:m>
                  <m:oMath xmlns:m="http://schemas.openxmlformats.org/officeDocument/2006/math">
                    <m:r>
                      <a:rPr lang="en-IN" sz="3000" b="0" i="1" dirty="0" smtClean="0">
                        <a:latin typeface="Cambria Math" panose="02040503050406030204" pitchFamily="18" charset="0"/>
                        <a:cs typeface="Calibri"/>
                      </a:rPr>
                      <m:t>𝐷</m:t>
                    </m:r>
                    <m:r>
                      <a:rPr lang="en-IN" sz="3000" i="1" dirty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IN" sz="3000" i="1" dirty="0">
                        <a:latin typeface="Cambria Math" panose="02040503050406030204" pitchFamily="18" charset="0"/>
                        <a:cs typeface="Calibri"/>
                      </a:rPr>
                      <m:t>𝐴</m:t>
                    </m:r>
                    <m:r>
                      <a:rPr lang="en-IN" sz="3000" i="1" dirty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IN" sz="3000" i="1" dirty="0">
                        <a:latin typeface="Cambria Math" panose="02040503050406030204" pitchFamily="18" charset="0"/>
                        <a:cs typeface="Calibri"/>
                      </a:rPr>
                      <m:t>𝐵</m:t>
                    </m:r>
                    <m:r>
                      <a:rPr lang="en-IN" sz="3000" i="1" dirty="0">
                        <a:latin typeface="Cambria Math" panose="02040503050406030204" pitchFamily="18" charset="0"/>
                        <a:cs typeface="Calibri"/>
                      </a:rPr>
                      <m:t>)=</m:t>
                    </m:r>
                  </m:oMath>
                </a14:m>
                <a:r>
                  <a:rPr lang="en-IN" sz="3000" dirty="0"/>
                  <a:t> </a:t>
                </a:r>
                <a14:m>
                  <m:oMath xmlns:m="http://schemas.openxmlformats.org/officeDocument/2006/math">
                    <m:r>
                      <a:rPr lang="en-IN" sz="3000" b="0" i="0" dirty="0" smtClean="0">
                        <a:latin typeface="Cambria Math" panose="02040503050406030204" pitchFamily="18" charset="0"/>
                        <a:cs typeface="Calibri"/>
                      </a:rPr>
                      <m:t>1−</m:t>
                    </m:r>
                    <m:r>
                      <a:rPr lang="en-IN" sz="3000" i="1" dirty="0">
                        <a:latin typeface="Cambria Math" panose="02040503050406030204" pitchFamily="18" charset="0"/>
                        <a:cs typeface="Calibri"/>
                      </a:rPr>
                      <m:t>𝑆</m:t>
                    </m:r>
                    <m:r>
                      <a:rPr lang="en-IN" sz="3000" i="1" dirty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IN" sz="3000" i="1" dirty="0">
                        <a:latin typeface="Cambria Math" panose="02040503050406030204" pitchFamily="18" charset="0"/>
                        <a:cs typeface="Calibri"/>
                      </a:rPr>
                      <m:t>𝐴</m:t>
                    </m:r>
                    <m:r>
                      <a:rPr lang="en-IN" sz="3000" i="1" dirty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IN" sz="3000" i="1" dirty="0">
                        <a:latin typeface="Cambria Math" panose="02040503050406030204" pitchFamily="18" charset="0"/>
                        <a:cs typeface="Calibri"/>
                      </a:rPr>
                      <m:t>𝐵</m:t>
                    </m:r>
                    <m:r>
                      <a:rPr lang="en-IN" sz="3000" i="1" dirty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IN" sz="30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IN" sz="3000" dirty="0"/>
                  <a:t>This 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000" dirty="0"/>
                  <a:t> does not satisfy the </a:t>
                </a:r>
                <a:r>
                  <a:rPr lang="en-IN" sz="3000" i="1" dirty="0"/>
                  <a:t>triangular </a:t>
                </a:r>
                <a:r>
                  <a:rPr lang="en-IN" sz="3000" i="1" dirty="0" smtClean="0"/>
                  <a:t>inequality</a:t>
                </a:r>
                <a:r>
                  <a:rPr lang="en-IN" sz="3000" dirty="0"/>
                  <a:t> </a:t>
                </a:r>
                <a:r>
                  <a:rPr lang="en-IN" sz="3000" dirty="0" smtClean="0"/>
                  <a:t>and hence it is not a metric</a:t>
                </a:r>
                <a:endParaRPr lang="en-IN" sz="30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IN" sz="3000" dirty="0" smtClean="0"/>
                  <a:t>However</a:t>
                </a:r>
                <a:r>
                  <a:rPr lang="en-IN" sz="3000" dirty="0"/>
                  <a:t>, it is symmetric, because</a:t>
                </a:r>
              </a:p>
              <a:p>
                <a:pPr marL="0" indent="0" algn="just">
                  <a:buNone/>
                </a:pPr>
                <a:r>
                  <a:rPr lang="en-IN" sz="3000" dirty="0"/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0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0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IN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IN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554D2DF-16D7-4093-8CEF-C64FC0348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24" t="-1628" r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9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1872</TotalTime>
  <Words>1270</Words>
  <Application>Microsoft Office PowerPoint</Application>
  <PresentationFormat>On-screen Show (4:3)</PresentationFormat>
  <Paragraphs>147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Proximity Measures</vt:lpstr>
      <vt:lpstr>Non-metric Similarity Function</vt:lpstr>
      <vt:lpstr>Non Metric Similarity Function</vt:lpstr>
      <vt:lpstr>1. Cosine distance</vt:lpstr>
      <vt:lpstr>PowerPoint Presentation</vt:lpstr>
      <vt:lpstr>Cosine similarity in data mining </vt:lpstr>
      <vt:lpstr>PowerPoint Presentation</vt:lpstr>
      <vt:lpstr>Cosine Distance: Definition </vt:lpstr>
      <vt:lpstr>PowerPoint Presentation</vt:lpstr>
      <vt:lpstr>PowerPoint Presentation</vt:lpstr>
      <vt:lpstr>Example for Triangular Inequality</vt:lpstr>
      <vt:lpstr>PowerPoint Presentation</vt:lpstr>
      <vt:lpstr>PowerPoint Presentation</vt:lpstr>
      <vt:lpstr>2. KL-Distance </vt:lpstr>
      <vt:lpstr>PowerPoint Presentation</vt:lpstr>
      <vt:lpstr>Example</vt:lpstr>
      <vt:lpstr>PowerPoint Presentation</vt:lpstr>
      <vt:lpstr>3. Bhattacharya Distance</vt:lpstr>
      <vt:lpstr>PowerPoint Presentation</vt:lpstr>
      <vt:lpstr>PowerPoint Presentation</vt:lpstr>
      <vt:lpstr>Intuition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CBIR using fusion of color, texture and shape features</dc:title>
  <dc:creator>Aneesh</dc:creator>
  <cp:lastModifiedBy>HP</cp:lastModifiedBy>
  <cp:revision>396</cp:revision>
  <dcterms:created xsi:type="dcterms:W3CDTF">2014-03-05T03:13:52Z</dcterms:created>
  <dcterms:modified xsi:type="dcterms:W3CDTF">2021-01-25T06:13:27Z</dcterms:modified>
</cp:coreProperties>
</file>