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1610809" cy="1475013"/>
          </a:xfrm>
        </p:spPr>
        <p:txBody>
          <a:bodyPr>
            <a:normAutofit/>
          </a:bodyPr>
          <a:lstStyle/>
          <a:p>
            <a:r>
              <a:rPr lang="en-US" sz="3000" b="0" i="0" dirty="0">
                <a:solidFill>
                  <a:srgbClr val="374151"/>
                </a:solidFill>
                <a:effectLst/>
                <a:latin typeface="Times New Roman" panose="02020603050405020304" pitchFamily="18" charset="0"/>
                <a:cs typeface="Times New Roman" panose="02020603050405020304" pitchFamily="18" charset="0"/>
              </a:rPr>
              <a:t>Water Quality Analysis for Potability Assessment</a:t>
            </a:r>
            <a:endParaRPr lang="en-US"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sz="1600" dirty="0">
                <a:latin typeface="Times New Roman" panose="02020603050405020304" pitchFamily="18" charset="0"/>
                <a:cs typeface="Times New Roman" panose="02020603050405020304" pitchFamily="18" charset="0"/>
              </a:rPr>
              <a:t>Problem Definition and Design Thinking</a:t>
            </a:r>
          </a:p>
          <a:p>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561F718E-A083-A02F-1562-59FB1CBABDAF}"/>
              </a:ext>
            </a:extLst>
          </p:cNvPr>
          <p:cNvSpPr>
            <a:spLocks noGrp="1"/>
          </p:cNvSpPr>
          <p:nvPr>
            <p:ph idx="1"/>
          </p:nvPr>
        </p:nvSpPr>
        <p:spPr>
          <a:xfrm>
            <a:off x="497632" y="2112459"/>
            <a:ext cx="11196735" cy="3903430"/>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"Water Quality Analysis for Potability Assessment" project endeavors to address the critical issue of ensuring access to safe and potable drinking water. In an era marked by environmental challenges and changing water quality standards, the project adopts a data-driven approach grounded in design thinking principles to systematically evaluate water quality and its suitability for various purposes, with a primary focus on drinking water.</a:t>
            </a:r>
          </a:p>
          <a:p>
            <a:r>
              <a:rPr lang="en-US" b="0" i="0" dirty="0">
                <a:solidFill>
                  <a:srgbClr val="374151"/>
                </a:solidFill>
                <a:effectLst/>
                <a:latin typeface="Times New Roman" panose="02020603050405020304" pitchFamily="18" charset="0"/>
                <a:cs typeface="Times New Roman" panose="02020603050405020304" pitchFamily="18" charset="0"/>
              </a:rPr>
              <a:t>The project begins by defining specific analysis objectives, which encompass assessing water potability, identifying deviations from regulatory standards, and unraveling intricate relationships among various water parameters. Leveraging a comprehensive dataset comprising essential parameters such as pH, Hardness, Solids, Chloramines, Sulfate, Conductivity, and Organic Carbon, the project aims to provide actionable insights for informed decision-making.</a:t>
            </a:r>
          </a:p>
          <a:p>
            <a:pPr algn="l"/>
            <a:r>
              <a:rPr lang="en-US" b="0" i="0" dirty="0">
                <a:solidFill>
                  <a:srgbClr val="374151"/>
                </a:solidFill>
                <a:effectLst/>
                <a:latin typeface="Times New Roman" panose="02020603050405020304" pitchFamily="18" charset="0"/>
                <a:cs typeface="Times New Roman" panose="02020603050405020304" pitchFamily="18" charset="0"/>
              </a:rPr>
              <a:t>The ultimate goal of the Water Quality Analysis for Potability Assessment project is to provide a robust framework for continuous water quality monitoring and assessment. This abstract encapsulates the essence of the project, emphasizing the significance of data analytics and design thinking in addressing the complex challenges surrounding water quality assessment and potability determination.</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1960-9C1F-69EA-FBC7-1F4BA0B115F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definition</a:t>
            </a:r>
          </a:p>
        </p:txBody>
      </p:sp>
      <p:sp>
        <p:nvSpPr>
          <p:cNvPr id="3" name="Content Placeholder 2">
            <a:extLst>
              <a:ext uri="{FF2B5EF4-FFF2-40B4-BE49-F238E27FC236}">
                <a16:creationId xmlns:a16="http://schemas.microsoft.com/office/drawing/2014/main" id="{52CA2B3D-CEAF-3B0C-1CB0-5132D1801C6F}"/>
              </a:ext>
            </a:extLst>
          </p:cNvPr>
          <p:cNvSpPr>
            <a:spLocks noGrp="1"/>
          </p:cNvSpPr>
          <p:nvPr>
            <p:ph idx="1"/>
          </p:nvPr>
        </p:nvSpPr>
        <p:spPr>
          <a:xfrm>
            <a:off x="581192" y="2404025"/>
            <a:ext cx="9979298" cy="2563100"/>
          </a:xfrm>
        </p:spPr>
        <p:txBody>
          <a:bodyPr>
            <a:normAutofit/>
          </a:bodyPr>
          <a:lstStyle/>
          <a:p>
            <a:pPr marL="0" indent="0">
              <a:buNone/>
            </a:pPr>
            <a:r>
              <a:rPr lang="en-US" sz="2400" i="0" dirty="0">
                <a:solidFill>
                  <a:srgbClr val="313131"/>
                </a:solidFill>
                <a:effectLst/>
                <a:latin typeface="Times New Roman" panose="02020603050405020304" pitchFamily="18" charset="0"/>
                <a:cs typeface="Times New Roman" panose="02020603050405020304" pitchFamily="18" charset="0"/>
              </a:rPr>
              <a:t>The project involves analyzing water quality data to assess the suitability of water for specific purposes, such as drinking. The objective is to identify potential issues or deviations from regulatory standards and determine water potability based on various parameters. This project includes defining analysis objectives, collecting water quality data, designing relevant visualizations, and building a predictive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2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7A06-F89A-35B7-C8CF-77071686F0A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Design thinking</a:t>
            </a:r>
          </a:p>
        </p:txBody>
      </p:sp>
      <p:sp>
        <p:nvSpPr>
          <p:cNvPr id="3" name="Content Placeholder 2">
            <a:extLst>
              <a:ext uri="{FF2B5EF4-FFF2-40B4-BE49-F238E27FC236}">
                <a16:creationId xmlns:a16="http://schemas.microsoft.com/office/drawing/2014/main" id="{29753ED7-6C3B-BFB8-1A89-E3CAC42E7470}"/>
              </a:ext>
            </a:extLst>
          </p:cNvPr>
          <p:cNvSpPr>
            <a:spLocks noGrp="1"/>
          </p:cNvSpPr>
          <p:nvPr>
            <p:ph idx="1"/>
          </p:nvPr>
        </p:nvSpPr>
        <p:spPr>
          <a:xfrm>
            <a:off x="581193" y="2201204"/>
            <a:ext cx="11029615" cy="245559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 address this problem, we will follow a systematic approach involving the following key steps: </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  Analysis Objectives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Data Collection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Visualization Strategy</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Predictive Modeling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31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Analytics objectives</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182014"/>
            <a:ext cx="11029615" cy="3973830"/>
          </a:xfrm>
        </p:spPr>
        <p:txBody>
          <a:bodyPr>
            <a:normAutofit/>
          </a:bodyPr>
          <a:lstStyle/>
          <a:p>
            <a:pPr algn="l">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Objective 1: Assess Water Potability</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Develop a model to determine whether water is potable or non-potable based on its quality parameters.</a:t>
            </a: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Use classification metrics like accuracy, precision, recall, and F1-score to evaluate model performance.</a:t>
            </a:r>
          </a:p>
          <a:p>
            <a:pPr algn="l">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Objective 2: Identify Deviations from Standards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Analyze water quality parameters to identify deviations from regulatory standards.</a:t>
            </a: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Create visualizations highlighting parameter values outside permissible limits.</a:t>
            </a:r>
          </a:p>
          <a:p>
            <a:pPr algn="l">
              <a:buFont typeface="Wingdings" panose="05000000000000000000" pitchFamily="2" charset="2"/>
              <a:buChar char="q"/>
            </a:pPr>
            <a:r>
              <a:rPr lang="en-US" sz="1800" b="1" i="0" dirty="0">
                <a:solidFill>
                  <a:srgbClr val="374151"/>
                </a:solidFill>
                <a:effectLst/>
                <a:latin typeface="Times New Roman" panose="02020603050405020304" pitchFamily="18" charset="0"/>
                <a:cs typeface="Times New Roman" panose="02020603050405020304" pitchFamily="18" charset="0"/>
              </a:rPr>
              <a:t>Objective 3: Understand Parameter Relationships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Explore correlations between different water quality parameters.</a:t>
            </a:r>
          </a:p>
          <a:p>
            <a:pPr marL="742950" lvl="1" indent="-285750" algn="l">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Visualize these relationships to understand how parameters interact.</a:t>
            </a:r>
          </a:p>
          <a:p>
            <a:endParaRPr lang="en-IN" dirty="0"/>
          </a:p>
        </p:txBody>
      </p:sp>
    </p:spTree>
    <p:extLst>
      <p:ext uri="{BB962C8B-B14F-4D97-AF65-F5344CB8AC3E}">
        <p14:creationId xmlns:p14="http://schemas.microsoft.com/office/powerpoint/2010/main" val="287029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Data collection</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080414"/>
            <a:ext cx="11029615" cy="3973830"/>
          </a:xfrm>
        </p:spPr>
        <p:txBody>
          <a:bodyPr>
            <a:normAutofit lnSpcReduction="10000"/>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From the given dataset: </a:t>
            </a:r>
            <a:r>
              <a:rPr lang="en-IN" sz="1800" dirty="0">
                <a:latin typeface="Times New Roman" panose="02020603050405020304" pitchFamily="18" charset="0"/>
                <a:cs typeface="Times New Roman" panose="02020603050405020304" pitchFamily="18" charset="0"/>
                <a:hlinkClick r:id="rId2"/>
              </a:rPr>
              <a:t>Water Potability Dataset</a:t>
            </a:r>
            <a:r>
              <a:rPr lang="en-IN"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800" b="0" i="0" dirty="0">
                <a:solidFill>
                  <a:srgbClr val="374151"/>
                </a:solidFill>
                <a:effectLst/>
                <a:latin typeface="Times New Roman" panose="02020603050405020304" pitchFamily="18" charset="0"/>
                <a:cs typeface="Times New Roman" panose="02020603050405020304" pitchFamily="18" charset="0"/>
              </a:rPr>
              <a:t>Ensure data is clean, handle missing values, and prepare it for analysis.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As the dataset parameters given are:</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pH value </a:t>
            </a:r>
            <a:r>
              <a:rPr lang="en-IN" sz="1800" dirty="0">
                <a:latin typeface="Times New Roman" panose="02020603050405020304" pitchFamily="18" charset="0"/>
                <a:cs typeface="Times New Roman" panose="02020603050405020304" pitchFamily="18" charset="0"/>
              </a:rPr>
              <a:t>– Defines acidity and basicity value.</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Hardness</a:t>
            </a:r>
            <a:r>
              <a:rPr lang="en-IN" sz="1800" dirty="0">
                <a:latin typeface="Times New Roman" panose="02020603050405020304" pitchFamily="18" charset="0"/>
                <a:cs typeface="Times New Roman" panose="02020603050405020304" pitchFamily="18" charset="0"/>
              </a:rPr>
              <a:t> – Defines whether hard or soft water.</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Solids (Total Dissolved Solids - TDS) </a:t>
            </a:r>
            <a:r>
              <a:rPr lang="en-IN" sz="1800" dirty="0">
                <a:latin typeface="Times New Roman" panose="02020603050405020304" pitchFamily="18" charset="0"/>
                <a:cs typeface="Times New Roman" panose="02020603050405020304" pitchFamily="18" charset="0"/>
              </a:rPr>
              <a:t>– Defines total salt dissolved in the water.</a:t>
            </a: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Chloramines</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Safe limit: Chlorine up to 4 mg/L.</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Sulphate</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Concentrations vary, up to 30 mg/L in freshwater.</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Turbidity</a:t>
            </a:r>
            <a:r>
              <a:rPr lang="en-IN" sz="1800" dirty="0">
                <a:latin typeface="Times New Roman" panose="02020603050405020304" pitchFamily="18" charset="0"/>
                <a:cs typeface="Times New Roman" panose="02020603050405020304" pitchFamily="18" charset="0"/>
              </a:rPr>
              <a:t> - </a:t>
            </a:r>
            <a:r>
              <a:rPr lang="en-IN" sz="1800" b="0" i="0" dirty="0">
                <a:solidFill>
                  <a:srgbClr val="374151"/>
                </a:solidFill>
                <a:effectLst/>
                <a:latin typeface="Times New Roman" panose="02020603050405020304" pitchFamily="18" charset="0"/>
                <a:cs typeface="Times New Roman" panose="02020603050405020304" pitchFamily="18" charset="0"/>
              </a:rPr>
              <a:t>Measures water's clarity.</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Potability</a:t>
            </a:r>
            <a:r>
              <a:rPr lang="en-IN" sz="1800" dirty="0">
                <a:latin typeface="Times New Roman" panose="02020603050405020304" pitchFamily="18" charset="0"/>
                <a:cs typeface="Times New Roman" panose="02020603050405020304" pitchFamily="18" charset="0"/>
              </a:rPr>
              <a:t> - </a:t>
            </a:r>
            <a:r>
              <a:rPr lang="en-US" sz="1800" b="0" i="0" dirty="0">
                <a:solidFill>
                  <a:srgbClr val="374151"/>
                </a:solidFill>
                <a:effectLst/>
                <a:latin typeface="Times New Roman" panose="02020603050405020304" pitchFamily="18" charset="0"/>
                <a:cs typeface="Times New Roman" panose="02020603050405020304" pitchFamily="18" charset="0"/>
              </a:rPr>
              <a:t>Indicates if water is safe for drinking (1 for Potable, 0 for Not Potable).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68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b="0" i="0" dirty="0">
                <a:effectLst/>
                <a:latin typeface="Times New Roman" panose="02020603050405020304" pitchFamily="18" charset="0"/>
                <a:cs typeface="Times New Roman" panose="02020603050405020304" pitchFamily="18" charset="0"/>
              </a:rPr>
              <a:t>Predictive Modelling</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2" y="2171854"/>
            <a:ext cx="11029615" cy="4554066"/>
          </a:xfrm>
        </p:spPr>
        <p:txBody>
          <a:bodyPr>
            <a:normAutofit fontScale="70000" lnSpcReduction="20000"/>
          </a:bodyPr>
          <a:lstStyle/>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Choose machine learning algorithms suitable for classification tasks, such as:</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Logistic Regression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Random Forest</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Support Vector Machine (SVM)</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Feature Selection: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Identify relevant features for potability prediction.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Use feature engineering if necessary.</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Model Evaluation:</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Split data into training and testing sets.</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Evaluate models using cross-validation and appropriate classification metrics.</a:t>
            </a:r>
          </a:p>
          <a:p>
            <a:pPr algn="l">
              <a:buFont typeface="Wingdings" panose="05000000000000000000" pitchFamily="2" charset="2"/>
              <a:buChar char="q"/>
            </a:pPr>
            <a:r>
              <a:rPr lang="en-IN" sz="2600" b="0" i="0" dirty="0">
                <a:solidFill>
                  <a:srgbClr val="374151"/>
                </a:solidFill>
                <a:effectLst/>
                <a:latin typeface="Times New Roman" panose="02020603050405020304" pitchFamily="18" charset="0"/>
                <a:cs typeface="Times New Roman" panose="02020603050405020304" pitchFamily="18" charset="0"/>
              </a:rPr>
              <a:t>Hyperparameter Tuning:</a:t>
            </a:r>
          </a:p>
          <a:p>
            <a:pPr marL="742950" lvl="1" indent="-285750" algn="l">
              <a:buFont typeface="Wingdings" panose="05000000000000000000" pitchFamily="2" charset="2"/>
              <a:buChar char="v"/>
            </a:pPr>
            <a:r>
              <a:rPr lang="en-IN" sz="2600" b="0" i="0" dirty="0">
                <a:solidFill>
                  <a:srgbClr val="374151"/>
                </a:solidFill>
                <a:effectLst/>
                <a:latin typeface="Times New Roman" panose="02020603050405020304" pitchFamily="18" charset="0"/>
                <a:cs typeface="Times New Roman" panose="02020603050405020304" pitchFamily="18" charset="0"/>
              </a:rPr>
              <a:t>Optimize model parameters to improve performance.</a:t>
            </a: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11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A985-545E-E8DA-05CF-921E7A105C2A}"/>
              </a:ext>
            </a:extLst>
          </p:cNvPr>
          <p:cNvSpPr>
            <a:spLocks noGrp="1"/>
          </p:cNvSpPr>
          <p:nvPr>
            <p:ph type="title"/>
          </p:nvPr>
        </p:nvSpPr>
        <p:spPr>
          <a:xfrm>
            <a:off x="581192" y="702156"/>
            <a:ext cx="11029616" cy="1188720"/>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66CE286F-5EB4-B1DE-55FC-78F143B4B23E}"/>
              </a:ext>
            </a:extLst>
          </p:cNvPr>
          <p:cNvSpPr>
            <a:spLocks noGrp="1"/>
          </p:cNvSpPr>
          <p:nvPr>
            <p:ph idx="1"/>
          </p:nvPr>
        </p:nvSpPr>
        <p:spPr>
          <a:xfrm>
            <a:off x="581193" y="2609926"/>
            <a:ext cx="11029615" cy="2043354"/>
          </a:xfrm>
        </p:spPr>
        <p:txBody>
          <a:bodyPr>
            <a:normAutofit lnSpcReduction="10000"/>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In this initial phase of the project, we have defined our objectives and outlined a design thinking approach to solving the problem of water quality assessment for potability. The next steps will involve data collection, preprocessing, visualization, and building predictive models to achieve our objectives. We will proceed systematically to ensure the successful completion of the project.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185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{E9E4DF63-19D7-479E-8E2F-119629CBF1A1}tf33552983_win32</Template>
  <TotalTime>220</TotalTime>
  <Words>649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Franklin Gothic Book</vt:lpstr>
      <vt:lpstr>Franklin Gothic Demi</vt:lpstr>
      <vt:lpstr>Times New Roman</vt:lpstr>
      <vt:lpstr>Wingdings</vt:lpstr>
      <vt:lpstr>Wingdings 2</vt:lpstr>
      <vt:lpstr>DividendVTI</vt:lpstr>
      <vt:lpstr>Water Quality Analysis for Potability Assessment</vt:lpstr>
      <vt:lpstr>ABSTRACT</vt:lpstr>
      <vt:lpstr>Project definition</vt:lpstr>
      <vt:lpstr>Design thinking</vt:lpstr>
      <vt:lpstr>Analytics objectives</vt:lpstr>
      <vt:lpstr>Data collection</vt:lpstr>
      <vt:lpstr>Predictive Modelling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for Potability Assessment</dc:title>
  <dc:creator>DhanushPrakash J</dc:creator>
  <cp:lastModifiedBy>DhanushPrakash J</cp:lastModifiedBy>
  <cp:revision>2</cp:revision>
  <dcterms:created xsi:type="dcterms:W3CDTF">2023-09-29T13:27:19Z</dcterms:created>
  <dcterms:modified xsi:type="dcterms:W3CDTF">2023-09-29T17:08:11Z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