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86" r:id="rId11"/>
    <p:sldId id="275" r:id="rId12"/>
    <p:sldId id="276" r:id="rId13"/>
    <p:sldId id="277" r:id="rId14"/>
    <p:sldId id="278" r:id="rId15"/>
    <p:sldId id="279" r:id="rId16"/>
    <p:sldId id="280" r:id="rId17"/>
    <p:sldId id="290" r:id="rId18"/>
    <p:sldId id="281" r:id="rId19"/>
    <p:sldId id="282" r:id="rId20"/>
    <p:sldId id="283" r:id="rId21"/>
    <p:sldId id="284" r:id="rId22"/>
    <p:sldId id="260" r:id="rId23"/>
    <p:sldId id="285" r:id="rId24"/>
    <p:sldId id="265" r:id="rId25"/>
    <p:sldId id="288" r:id="rId26"/>
    <p:sldId id="28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2067"/>
  </p:normalViewPr>
  <p:slideViewPr>
    <p:cSldViewPr snapToGrid="0">
      <p:cViewPr>
        <p:scale>
          <a:sx n="100" d="100"/>
          <a:sy n="100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31/03/18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GRAMENER </a:t>
            </a:r>
            <a:r>
              <a:rPr lang="en-IN" sz="3600" b="1" dirty="0"/>
              <a:t>CASE STUDY 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483101"/>
            <a:ext cx="6138856" cy="1842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b="1" dirty="0"/>
              <a:t> Group </a:t>
            </a:r>
            <a:r>
              <a:rPr lang="en-IN" sz="2200" b="1" dirty="0" smtClean="0"/>
              <a:t>Members:</a:t>
            </a:r>
            <a:endParaRPr lang="en-IN" sz="22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Vijayanand</a:t>
            </a:r>
            <a:r>
              <a:rPr lang="en-IN" sz="2200" dirty="0" smtClean="0"/>
              <a:t> Narayanan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Jayanti </a:t>
            </a:r>
            <a:r>
              <a:rPr lang="en-IN" sz="2200" dirty="0" err="1" smtClean="0"/>
              <a:t>Tripathi</a:t>
            </a:r>
            <a:endParaRPr lang="en-IN" sz="2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 smtClean="0"/>
              <a:t> </a:t>
            </a:r>
            <a:r>
              <a:rPr lang="en-IN" sz="2200" dirty="0" err="1"/>
              <a:t>Shriram</a:t>
            </a:r>
            <a:r>
              <a:rPr lang="en-IN" sz="2200" dirty="0"/>
              <a:t> </a:t>
            </a:r>
            <a:r>
              <a:rPr lang="en-IN" sz="2200" dirty="0" err="1"/>
              <a:t>Venkat</a:t>
            </a:r>
            <a:r>
              <a:rPr lang="en-IN" sz="2200" dirty="0"/>
              <a:t> </a:t>
            </a:r>
            <a:r>
              <a:rPr lang="en-IN" sz="2200" dirty="0" err="1"/>
              <a:t>Peddhibhotla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Devesh</a:t>
            </a:r>
            <a:r>
              <a:rPr lang="en-IN" sz="2200" dirty="0" smtClean="0"/>
              <a:t> Joshi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Debt To Income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Average DTI of loan applicants was 13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Debt in the population is growing as there is a </a:t>
            </a:r>
            <a:r>
              <a:rPr lang="en-IN" sz="2000" dirty="0"/>
              <a:t>steady increase in DTI every </a:t>
            </a:r>
            <a:r>
              <a:rPr lang="en-IN" sz="2000" dirty="0" smtClean="0"/>
              <a:t>year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09139"/>
            <a:ext cx="7073900" cy="296286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0"/>
            <a:ext cx="7125325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945822" cy="984886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>Bivariate Analysis – Purpose </a:t>
            </a:r>
            <a:r>
              <a:rPr lang="en-IN" b="1" dirty="0"/>
              <a:t>vis-à-vis</a:t>
            </a:r>
            <a:r>
              <a:rPr lang="en-IN" b="1" dirty="0" smtClean="0"/>
              <a:t>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57% </a:t>
            </a:r>
            <a:r>
              <a:rPr lang="en-IN" sz="2000" dirty="0"/>
              <a:t>of people borrowed loan for debt consolidation and </a:t>
            </a:r>
            <a:r>
              <a:rPr lang="en-IN" sz="2000" dirty="0" smtClean="0"/>
              <a:t>8% </a:t>
            </a:r>
            <a:r>
              <a:rPr lang="en-IN" sz="2000" dirty="0"/>
              <a:t>of </a:t>
            </a:r>
            <a:r>
              <a:rPr lang="en-IN" sz="2000" dirty="0" smtClean="0"/>
              <a:t>those </a:t>
            </a:r>
            <a:r>
              <a:rPr lang="en-IN" sz="2000" dirty="0"/>
              <a:t>defaulted on their loans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Highest </a:t>
            </a:r>
            <a:r>
              <a:rPr lang="en-IN" sz="2000" dirty="0"/>
              <a:t>defaulters were when the purpose </a:t>
            </a:r>
            <a:r>
              <a:rPr lang="en-IN" sz="2000" dirty="0" smtClean="0"/>
              <a:t>for loan was </a:t>
            </a:r>
            <a:r>
              <a:rPr lang="en-IN" sz="2000" dirty="0"/>
              <a:t>Debt Consolidation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A total of </a:t>
            </a:r>
            <a:r>
              <a:rPr lang="en-IN" sz="2000" dirty="0" smtClean="0"/>
              <a:t>10% </a:t>
            </a:r>
            <a:r>
              <a:rPr lang="en-IN" sz="2000" dirty="0"/>
              <a:t>people defaulted when purpose for loan was either debt consolidation or credit cards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90" y="1593273"/>
            <a:ext cx="7300728" cy="4890654"/>
          </a:xfrm>
        </p:spPr>
      </p:pic>
    </p:spTree>
    <p:extLst>
      <p:ext uri="{BB962C8B-B14F-4D97-AF65-F5344CB8AC3E}">
        <p14:creationId xmlns:p14="http://schemas.microsoft.com/office/powerpoint/2010/main" val="1355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Term </a:t>
            </a:r>
            <a:r>
              <a:rPr lang="en-IN" b="1" dirty="0"/>
              <a:t>vis-à-vis</a:t>
            </a:r>
            <a:r>
              <a:rPr lang="en-IN" b="1" dirty="0" smtClean="0"/>
              <a:t>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IN" sz="2000" dirty="0"/>
              <a:t>73% of applicants applied for a 3 year loan compared to 27% people who required a 5 year </a:t>
            </a:r>
            <a:r>
              <a:rPr lang="en-IN" sz="2000" dirty="0" smtClean="0"/>
              <a:t>loan</a:t>
            </a:r>
          </a:p>
          <a:p>
            <a:r>
              <a:rPr lang="en-IN" sz="2000" dirty="0"/>
              <a:t>8.1% of people defaulted when loan term was 36 months and </a:t>
            </a:r>
            <a:r>
              <a:rPr lang="en-IN" sz="2000" dirty="0" smtClean="0"/>
              <a:t>6</a:t>
            </a:r>
            <a:r>
              <a:rPr lang="en-IN" sz="2000" dirty="0"/>
              <a:t>% of people defaulted when it was 60 months</a:t>
            </a:r>
          </a:p>
          <a:p>
            <a:r>
              <a:rPr lang="en-IN" sz="2000" dirty="0" smtClean="0"/>
              <a:t>If </a:t>
            </a:r>
            <a:r>
              <a:rPr lang="en-IN" sz="2000" dirty="0"/>
              <a:t>loan term in months </a:t>
            </a:r>
            <a:r>
              <a:rPr lang="en-IN" sz="2000" dirty="0" smtClean="0"/>
              <a:t>increases there </a:t>
            </a:r>
            <a:r>
              <a:rPr lang="en-IN" sz="2000" dirty="0"/>
              <a:t>is a tendency for customers to default on their loans </a:t>
            </a:r>
            <a:endParaRPr lang="en-IN" sz="2000" dirty="0" smtClean="0"/>
          </a:p>
          <a:p>
            <a:r>
              <a:rPr lang="en-IN" sz="2000" dirty="0" smtClean="0"/>
              <a:t>Customers </a:t>
            </a:r>
            <a:r>
              <a:rPr lang="en-IN" sz="2000" dirty="0"/>
              <a:t>on a longer duration loan term tend to be </a:t>
            </a:r>
            <a:r>
              <a:rPr lang="en-IN" sz="2000" dirty="0" smtClean="0"/>
              <a:t>more risky</a:t>
            </a:r>
          </a:p>
          <a:p>
            <a:endParaRPr lang="en-IN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690688"/>
            <a:ext cx="7114309" cy="4900611"/>
          </a:xfrm>
        </p:spPr>
      </p:pic>
    </p:spTree>
    <p:extLst>
      <p:ext uri="{BB962C8B-B14F-4D97-AF65-F5344CB8AC3E}">
        <p14:creationId xmlns:p14="http://schemas.microsoft.com/office/powerpoint/2010/main" val="13639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Bivariate Analysis – Amount </a:t>
            </a:r>
            <a:r>
              <a:rPr lang="en-IN" b="1" dirty="0"/>
              <a:t>vis-à-vis</a:t>
            </a:r>
            <a:r>
              <a:rPr lang="en-IN" b="1" dirty="0" smtClean="0"/>
              <a:t>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More that 50% of the loan </a:t>
            </a:r>
            <a:r>
              <a:rPr lang="en-IN" sz="2000" dirty="0" smtClean="0"/>
              <a:t>amounts were </a:t>
            </a:r>
            <a:r>
              <a:rPr lang="en-IN" sz="2000" dirty="0"/>
              <a:t>between </a:t>
            </a:r>
            <a:r>
              <a:rPr lang="en-IN" sz="2000" dirty="0" smtClean="0"/>
              <a:t>$5000 </a:t>
            </a:r>
            <a:r>
              <a:rPr lang="en-IN" sz="2000" dirty="0"/>
              <a:t>and </a:t>
            </a:r>
            <a:r>
              <a:rPr lang="en-IN" sz="2000" dirty="0" smtClean="0"/>
              <a:t>$15000 </a:t>
            </a:r>
            <a:r>
              <a:rPr lang="en-IN" sz="2000" dirty="0" err="1" smtClean="0"/>
              <a:t>i.e</a:t>
            </a:r>
            <a:r>
              <a:rPr lang="en-IN" sz="2000" dirty="0" smtClean="0"/>
              <a:t> Medium group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Nearly 7% of the customers in the medium loan group defaulted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There is a positive relationship between the two </a:t>
            </a:r>
            <a:r>
              <a:rPr lang="en-IN" sz="2000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As the loan </a:t>
            </a:r>
            <a:r>
              <a:rPr lang="en-IN" sz="2000" dirty="0"/>
              <a:t>amount increases there is tendency for customers to default</a:t>
            </a:r>
            <a:endParaRPr lang="en-IN" sz="2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690688"/>
            <a:ext cx="7215909" cy="4722812"/>
          </a:xfrm>
        </p:spPr>
      </p:pic>
    </p:spTree>
    <p:extLst>
      <p:ext uri="{BB962C8B-B14F-4D97-AF65-F5344CB8AC3E}">
        <p14:creationId xmlns:p14="http://schemas.microsoft.com/office/powerpoint/2010/main" val="19815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84865"/>
            <a:ext cx="11684000" cy="12058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</a:t>
            </a:r>
            <a:r>
              <a:rPr lang="en-IN" b="1" dirty="0" smtClean="0"/>
              <a:t> Analysis – Interest Rate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Nearly 48% of customers have a medium loan rate </a:t>
            </a:r>
            <a:r>
              <a:rPr lang="en-IN" sz="2000" dirty="0" err="1"/>
              <a:t>i.e</a:t>
            </a:r>
            <a:r>
              <a:rPr lang="en-IN" sz="2000" dirty="0"/>
              <a:t> between 10% and 15% interest </a:t>
            </a:r>
            <a:r>
              <a:rPr lang="en-IN" sz="2000" dirty="0" smtClean="0"/>
              <a:t>rate</a:t>
            </a:r>
            <a:endParaRPr lang="en-IN" sz="2000" dirty="0"/>
          </a:p>
          <a:p>
            <a:r>
              <a:rPr lang="en-IN" sz="2000" dirty="0"/>
              <a:t>Only 2% of customers with low interest rate </a:t>
            </a:r>
            <a:r>
              <a:rPr lang="en-IN" sz="2000" dirty="0" err="1"/>
              <a:t>i.e</a:t>
            </a:r>
            <a:r>
              <a:rPr lang="en-IN" sz="2000" dirty="0"/>
              <a:t> below 10% defaulted on their </a:t>
            </a:r>
            <a:r>
              <a:rPr lang="en-IN" sz="2000" dirty="0" smtClean="0"/>
              <a:t>loans</a:t>
            </a:r>
          </a:p>
          <a:p>
            <a:r>
              <a:rPr lang="en-IN" sz="2000" dirty="0"/>
              <a:t>Default rate is highest (6.9%) when loan rate is </a:t>
            </a:r>
            <a:r>
              <a:rPr lang="en-IN" sz="2000" dirty="0" smtClean="0"/>
              <a:t>medium</a:t>
            </a:r>
          </a:p>
          <a:p>
            <a:r>
              <a:rPr lang="en-IN" sz="2000" dirty="0"/>
              <a:t>Around 20% of customers were on a high loan rate </a:t>
            </a:r>
            <a:r>
              <a:rPr lang="en-IN" sz="2000" dirty="0" err="1"/>
              <a:t>i.e</a:t>
            </a:r>
            <a:r>
              <a:rPr lang="en-IN" sz="2000" dirty="0"/>
              <a:t> above 15%. </a:t>
            </a:r>
            <a:endParaRPr lang="en-IN" sz="2000" dirty="0" smtClean="0"/>
          </a:p>
          <a:p>
            <a:r>
              <a:rPr lang="en-IN" sz="2000" dirty="0" smtClean="0"/>
              <a:t>Nearly </a:t>
            </a:r>
            <a:r>
              <a:rPr lang="en-IN" sz="2000" dirty="0"/>
              <a:t>5% of the high loan rate payers </a:t>
            </a:r>
            <a:r>
              <a:rPr lang="en-IN" sz="2000" dirty="0" smtClean="0"/>
              <a:t>defaulted</a:t>
            </a:r>
          </a:p>
          <a:p>
            <a:r>
              <a:rPr lang="en-IN" sz="2000" dirty="0"/>
              <a:t>When Loan amount increases after $5000 the interest rate increases steadily</a:t>
            </a:r>
            <a:endParaRPr lang="en-IN" sz="2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384300"/>
            <a:ext cx="7381009" cy="3441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5" y="4826000"/>
            <a:ext cx="6502400" cy="19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484865"/>
            <a:ext cx="9514022" cy="12058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</a:t>
            </a:r>
            <a:r>
              <a:rPr lang="en-IN" b="1" dirty="0" smtClean="0"/>
              <a:t> Analysis – DTI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Nearly 48% of  </a:t>
            </a:r>
            <a:r>
              <a:rPr lang="en-IN" sz="2000" dirty="0" smtClean="0"/>
              <a:t>loans had Medium (</a:t>
            </a:r>
            <a:r>
              <a:rPr lang="en-US" sz="2000" dirty="0"/>
              <a:t>&gt;=10 and &lt;</a:t>
            </a:r>
            <a:r>
              <a:rPr lang="en-US" sz="2000" dirty="0" smtClean="0"/>
              <a:t>20)</a:t>
            </a:r>
            <a:r>
              <a:rPr lang="en-IN" sz="2000" dirty="0" smtClean="0"/>
              <a:t> DTI percentage. </a:t>
            </a:r>
            <a:r>
              <a:rPr lang="en-IN" sz="2000" dirty="0"/>
              <a:t>Around 7% of these </a:t>
            </a:r>
            <a:r>
              <a:rPr lang="en-IN" sz="2000" dirty="0" smtClean="0"/>
              <a:t>defaulted </a:t>
            </a:r>
            <a:r>
              <a:rPr lang="en-IN" sz="2000" dirty="0"/>
              <a:t>on their </a:t>
            </a:r>
            <a:r>
              <a:rPr lang="en-IN" sz="2000" dirty="0" smtClean="0"/>
              <a:t>loans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Only 3% of people with a High </a:t>
            </a:r>
            <a:r>
              <a:rPr lang="en-IN" sz="2000" dirty="0" smtClean="0"/>
              <a:t>(&gt;=20) DTI </a:t>
            </a:r>
            <a:r>
              <a:rPr lang="en-IN" sz="2000" dirty="0"/>
              <a:t>percentage </a:t>
            </a:r>
            <a:r>
              <a:rPr lang="en-IN" sz="2000" dirty="0" smtClean="0"/>
              <a:t>defaulted </a:t>
            </a:r>
            <a:r>
              <a:rPr lang="en-IN" sz="2000" dirty="0"/>
              <a:t>on their </a:t>
            </a:r>
            <a:r>
              <a:rPr lang="en-IN" sz="2000" dirty="0" smtClean="0"/>
              <a:t>loans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When the DTI of a customer increases then the loan rate </a:t>
            </a:r>
            <a:r>
              <a:rPr lang="en-IN" sz="2000" dirty="0" smtClean="0"/>
              <a:t>tends to marginally increase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5" y="1548803"/>
            <a:ext cx="6502400" cy="330259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5" y="4851401"/>
            <a:ext cx="65278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484865"/>
            <a:ext cx="10822122" cy="1205823"/>
          </a:xfrm>
        </p:spPr>
        <p:txBody>
          <a:bodyPr>
            <a:normAutofit/>
          </a:bodyPr>
          <a:lstStyle/>
          <a:p>
            <a:r>
              <a:rPr lang="en-IN" sz="3600" b="1" dirty="0"/>
              <a:t>Bivariate</a:t>
            </a:r>
            <a:r>
              <a:rPr lang="en-IN" b="1" dirty="0" smtClean="0"/>
              <a:t> Analysis – Annual </a:t>
            </a:r>
            <a:r>
              <a:rPr lang="en-IN" b="1" dirty="0" err="1" smtClean="0"/>
              <a:t>Inc</a:t>
            </a:r>
            <a:r>
              <a:rPr lang="en-IN" b="1" dirty="0" smtClean="0"/>
              <a:t>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84% of </a:t>
            </a:r>
            <a:r>
              <a:rPr lang="en-IN" sz="2000" dirty="0"/>
              <a:t>the borrowers were in very low and low income groups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Default rate was 6% in both very and low income groups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Risk of default is high in very </a:t>
            </a:r>
            <a:r>
              <a:rPr lang="en-IN" sz="2000" dirty="0" smtClean="0"/>
              <a:t>low and </a:t>
            </a:r>
            <a:r>
              <a:rPr lang="en-IN" sz="2000" dirty="0"/>
              <a:t>low income groups and low in High income </a:t>
            </a:r>
            <a:r>
              <a:rPr lang="en-IN" sz="2000" dirty="0" smtClean="0"/>
              <a:t>group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When </a:t>
            </a:r>
            <a:r>
              <a:rPr lang="en-IN" sz="2000" dirty="0"/>
              <a:t>annual income increases the debt to income </a:t>
            </a:r>
            <a:r>
              <a:rPr lang="en-IN" sz="2000" dirty="0" smtClean="0"/>
              <a:t>tends to decrease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5" y="1377893"/>
            <a:ext cx="6991644" cy="34608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66" y="4851401"/>
            <a:ext cx="6563733" cy="18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484865"/>
            <a:ext cx="10822122" cy="1205823"/>
          </a:xfrm>
        </p:spPr>
        <p:txBody>
          <a:bodyPr>
            <a:normAutofit/>
          </a:bodyPr>
          <a:lstStyle/>
          <a:p>
            <a:r>
              <a:rPr lang="en-IN" sz="3600" b="1" dirty="0"/>
              <a:t>Bivariate</a:t>
            </a:r>
            <a:r>
              <a:rPr lang="en-IN" b="1" dirty="0" smtClean="0"/>
              <a:t> Analysis – Grade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Maximum number of loans were </a:t>
            </a:r>
            <a:r>
              <a:rPr lang="en-IN" sz="2000" dirty="0" smtClean="0"/>
              <a:t>in grade B, </a:t>
            </a:r>
            <a:r>
              <a:rPr lang="en-IN" sz="2000" dirty="0"/>
              <a:t>which accounts to 31% of all </a:t>
            </a:r>
            <a:r>
              <a:rPr lang="en-IN" sz="2000" dirty="0" smtClean="0"/>
              <a:t>loans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Most number of defaults were in </a:t>
            </a:r>
            <a:r>
              <a:rPr lang="en-IN" sz="2000" dirty="0" smtClean="0"/>
              <a:t>Grades B and C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When loan grade decreases interest rate increases steeply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Default risk increases as loan grade decreases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00" y="1473200"/>
            <a:ext cx="7071100" cy="2946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00" y="4419600"/>
            <a:ext cx="7071100" cy="23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484865"/>
            <a:ext cx="9933122" cy="12058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</a:t>
            </a:r>
            <a:r>
              <a:rPr lang="en-IN" b="1" dirty="0" smtClean="0"/>
              <a:t> Analysis – Home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76567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47.6% of loan applicants lived in rental homes and 7.1% of these customers defaulted</a:t>
            </a:r>
            <a:endParaRPr lang="en-IN" sz="2000" dirty="0" smtClean="0"/>
          </a:p>
          <a:p>
            <a:r>
              <a:rPr lang="en-IN" sz="2000" dirty="0"/>
              <a:t>44.5% of customers were currently paying mortgage and out of which 5.9% defaulted on their loans</a:t>
            </a:r>
          </a:p>
          <a:p>
            <a:r>
              <a:rPr lang="en-IN" sz="2000" dirty="0"/>
              <a:t>Only 1.1% of customers who owned their property defaulted on their loans</a:t>
            </a:r>
            <a:endParaRPr lang="en-IN" sz="2000" dirty="0" smtClean="0"/>
          </a:p>
          <a:p>
            <a:r>
              <a:rPr lang="en-IN" sz="2000" dirty="0" smtClean="0"/>
              <a:t>Customers </a:t>
            </a:r>
            <a:r>
              <a:rPr lang="en-IN" sz="2000" dirty="0"/>
              <a:t>living on rent or paying </a:t>
            </a:r>
            <a:r>
              <a:rPr lang="en-IN" sz="2000" dirty="0" smtClean="0"/>
              <a:t>mortgages </a:t>
            </a:r>
            <a:r>
              <a:rPr lang="en-IN" sz="2000" dirty="0"/>
              <a:t>have more tendency to default than people who own a </a:t>
            </a:r>
            <a:r>
              <a:rPr lang="en-IN" sz="2000" dirty="0" smtClean="0"/>
              <a:t>property</a:t>
            </a:r>
          </a:p>
          <a:p>
            <a:r>
              <a:rPr lang="en-IN" sz="2000" dirty="0"/>
              <a:t>If customers are owners of a property then the chance of defaulting decreases</a:t>
            </a:r>
            <a:endParaRPr lang="en-IN" sz="2000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76" y="1690688"/>
            <a:ext cx="7102824" cy="4697412"/>
          </a:xfrm>
        </p:spPr>
      </p:pic>
    </p:spTree>
    <p:extLst>
      <p:ext uri="{BB962C8B-B14F-4D97-AF65-F5344CB8AC3E}">
        <p14:creationId xmlns:p14="http://schemas.microsoft.com/office/powerpoint/2010/main" val="1142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79" y="484865"/>
            <a:ext cx="10377622" cy="12058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Bivariate</a:t>
            </a:r>
            <a:r>
              <a:rPr lang="en-IN" b="1" dirty="0" smtClean="0"/>
              <a:t> Analysis – Verification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IN" sz="2000" dirty="0"/>
              <a:t>5.4% Defaulted when customer's income was not </a:t>
            </a:r>
            <a:r>
              <a:rPr lang="en-IN" sz="2000" dirty="0" smtClean="0"/>
              <a:t>verified</a:t>
            </a:r>
          </a:p>
          <a:p>
            <a:r>
              <a:rPr lang="en-IN" sz="2000" dirty="0"/>
              <a:t>Low default rate of 3.6% when the customer's source of income was verified</a:t>
            </a:r>
            <a:endParaRPr lang="en-IN" sz="2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0" y="1690688"/>
            <a:ext cx="7279409" cy="4486275"/>
          </a:xfrm>
        </p:spPr>
      </p:pic>
    </p:spTree>
    <p:extLst>
      <p:ext uri="{BB962C8B-B14F-4D97-AF65-F5344CB8AC3E}">
        <p14:creationId xmlns:p14="http://schemas.microsoft.com/office/powerpoint/2010/main" val="8876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Business Problem</a:t>
            </a:r>
          </a:p>
          <a:p>
            <a:r>
              <a:rPr lang="en-IN" sz="2000" dirty="0" smtClean="0"/>
              <a:t>Company faces a risk of losing money by lending to risky loan applicants</a:t>
            </a:r>
          </a:p>
          <a:p>
            <a:r>
              <a:rPr lang="en-IN" sz="2000" dirty="0" smtClean="0"/>
              <a:t>Company may lose business if loan is not granted to an individual who is able to repay the loan</a:t>
            </a:r>
          </a:p>
          <a:p>
            <a:r>
              <a:rPr lang="en-IN" sz="2000" dirty="0" smtClean="0"/>
              <a:t>How to minimise risk of losing money while lending money to customers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Objectives</a:t>
            </a:r>
          </a:p>
          <a:p>
            <a:pPr marL="0" indent="0">
              <a:buNone/>
            </a:pPr>
            <a:r>
              <a:rPr lang="en-IN" sz="2000" dirty="0" smtClean="0"/>
              <a:t>Carry out research in risk analytics and conduct analysis using data from previous loan applicants to,</a:t>
            </a:r>
          </a:p>
          <a:p>
            <a:r>
              <a:rPr lang="en-IN" sz="2000" dirty="0" smtClean="0"/>
              <a:t>Understand the consumer and loan attributes that influence the tendency to default</a:t>
            </a:r>
          </a:p>
          <a:p>
            <a:r>
              <a:rPr lang="en-IN" sz="2000" dirty="0"/>
              <a:t>Identify </a:t>
            </a:r>
            <a:r>
              <a:rPr lang="en-IN" sz="2000" dirty="0" smtClean="0"/>
              <a:t>driving factors behind loan default </a:t>
            </a:r>
          </a:p>
          <a:p>
            <a:r>
              <a:rPr lang="en-IN" sz="2000" dirty="0"/>
              <a:t>Identify borrowers who are capable of defaulting on their </a:t>
            </a:r>
            <a:r>
              <a:rPr lang="en-IN" sz="2000" dirty="0" smtClean="0"/>
              <a:t>loans</a:t>
            </a:r>
          </a:p>
          <a:p>
            <a:r>
              <a:rPr lang="en-IN" sz="2000" dirty="0" smtClean="0"/>
              <a:t>Identify risky loan applicants</a:t>
            </a:r>
          </a:p>
          <a:p>
            <a:r>
              <a:rPr lang="en-IN" sz="2000" dirty="0" smtClean="0"/>
              <a:t>Reduce </a:t>
            </a:r>
            <a:r>
              <a:rPr lang="en-IN" sz="2000" dirty="0"/>
              <a:t>credit loss to company by not lending loans to risky applicants</a:t>
            </a:r>
            <a:endParaRPr lang="en-IN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484865"/>
            <a:ext cx="10822122" cy="1205823"/>
          </a:xfrm>
        </p:spPr>
        <p:txBody>
          <a:bodyPr>
            <a:normAutofit/>
          </a:bodyPr>
          <a:lstStyle/>
          <a:p>
            <a:r>
              <a:rPr lang="en-IN" sz="3600" b="1" dirty="0"/>
              <a:t>Bivariate</a:t>
            </a:r>
            <a:r>
              <a:rPr lang="en-IN" b="1" dirty="0" smtClean="0"/>
              <a:t> Analysis – State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Top 5 states for loan applications were CA, NY, FL, TX and </a:t>
            </a:r>
            <a:r>
              <a:rPr lang="en-IN" sz="2000" dirty="0" smtClean="0"/>
              <a:t>NJ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CA had the most defaulters of </a:t>
            </a:r>
            <a:r>
              <a:rPr lang="en-IN" sz="2000" dirty="0" smtClean="0"/>
              <a:t>6.1% </a:t>
            </a:r>
            <a:r>
              <a:rPr lang="en-IN" sz="2000" dirty="0"/>
              <a:t>followed by NY of </a:t>
            </a:r>
            <a:r>
              <a:rPr lang="en-IN" sz="2000" dirty="0" smtClean="0"/>
              <a:t>2.7% </a:t>
            </a:r>
            <a:r>
              <a:rPr lang="en-IN" sz="2000" dirty="0"/>
              <a:t>and </a:t>
            </a:r>
            <a:r>
              <a:rPr lang="en-IN" sz="2000" dirty="0" smtClean="0"/>
              <a:t>FL </a:t>
            </a:r>
            <a:r>
              <a:rPr lang="en-IN" sz="2000" dirty="0"/>
              <a:t>of </a:t>
            </a:r>
            <a:r>
              <a:rPr lang="en-IN" sz="2000" dirty="0" smtClean="0"/>
              <a:t>2.7%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523586"/>
            <a:ext cx="7228609" cy="4762913"/>
          </a:xfrm>
        </p:spPr>
      </p:pic>
    </p:spTree>
    <p:extLst>
      <p:ext uri="{BB962C8B-B14F-4D97-AF65-F5344CB8AC3E}">
        <p14:creationId xmlns:p14="http://schemas.microsoft.com/office/powerpoint/2010/main" val="780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78" y="484865"/>
            <a:ext cx="10568122" cy="1205823"/>
          </a:xfrm>
        </p:spPr>
        <p:txBody>
          <a:bodyPr>
            <a:normAutofit/>
          </a:bodyPr>
          <a:lstStyle/>
          <a:p>
            <a:r>
              <a:rPr lang="en-IN" sz="3600" b="1" dirty="0"/>
              <a:t>Bivariate</a:t>
            </a:r>
            <a:r>
              <a:rPr lang="en-IN" b="1" dirty="0" smtClean="0"/>
              <a:t> Analysis – </a:t>
            </a:r>
            <a:r>
              <a:rPr lang="en-IN" b="1" dirty="0" err="1" smtClean="0"/>
              <a:t>Emp</a:t>
            </a:r>
            <a:r>
              <a:rPr lang="en-IN" b="1" dirty="0" smtClean="0"/>
              <a:t> Length vis-à-vis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Employee </a:t>
            </a:r>
            <a:r>
              <a:rPr lang="en-IN" sz="2000" dirty="0"/>
              <a:t>length was below 5 years </a:t>
            </a:r>
            <a:r>
              <a:rPr lang="en-IN" sz="2000" dirty="0" smtClean="0"/>
              <a:t>for </a:t>
            </a:r>
            <a:r>
              <a:rPr lang="en-IN" sz="2000" dirty="0"/>
              <a:t>50% of loans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22% of loans were taken by customers </a:t>
            </a:r>
            <a:r>
              <a:rPr lang="en-IN" sz="2000" dirty="0" smtClean="0"/>
              <a:t>who </a:t>
            </a:r>
            <a:r>
              <a:rPr lang="en-IN" sz="2000" dirty="0"/>
              <a:t>had over 10 years of </a:t>
            </a:r>
            <a:r>
              <a:rPr lang="en-IN" sz="2000" dirty="0" smtClean="0"/>
              <a:t>experience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There is a higher tendency to default on the loans when employees length of work is less than 5 years  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530194"/>
            <a:ext cx="7050809" cy="4946806"/>
          </a:xfrm>
        </p:spPr>
      </p:pic>
    </p:spTree>
    <p:extLst>
      <p:ext uri="{BB962C8B-B14F-4D97-AF65-F5344CB8AC3E}">
        <p14:creationId xmlns:p14="http://schemas.microsoft.com/office/powerpoint/2010/main" val="19315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Multi-Variate Analysis – Heat Map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387056"/>
            <a:ext cx="8636000" cy="5128044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Key Observations From Heat Map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63700"/>
            <a:ext cx="11168742" cy="4535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Risk </a:t>
            </a:r>
            <a:r>
              <a:rPr lang="en-US" sz="2400" dirty="0"/>
              <a:t>of default increases when Interest Rate on the loan </a:t>
            </a:r>
            <a:r>
              <a:rPr lang="en-US" sz="2400" dirty="0" smtClean="0"/>
              <a:t>increases</a:t>
            </a:r>
          </a:p>
          <a:p>
            <a:r>
              <a:rPr lang="en-US" sz="2400" dirty="0" smtClean="0"/>
              <a:t>Tendency </a:t>
            </a:r>
            <a:r>
              <a:rPr lang="en-US" sz="2400" dirty="0"/>
              <a:t>to default on a loan increases when </a:t>
            </a:r>
            <a:r>
              <a:rPr lang="en-US" sz="2400" dirty="0" smtClean="0"/>
              <a:t>the loan Term increases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loan Grade </a:t>
            </a:r>
            <a:r>
              <a:rPr lang="en-US" sz="2400" dirty="0" smtClean="0"/>
              <a:t>decreases </a:t>
            </a:r>
            <a:r>
              <a:rPr lang="en-US" sz="2400" dirty="0"/>
              <a:t>then the potential to default on the loan </a:t>
            </a:r>
            <a:r>
              <a:rPr lang="en-US" sz="2400" dirty="0" smtClean="0"/>
              <a:t>increases</a:t>
            </a:r>
          </a:p>
          <a:p>
            <a:r>
              <a:rPr lang="en-US" sz="2400" dirty="0" smtClean="0"/>
              <a:t>Higher </a:t>
            </a:r>
            <a:r>
              <a:rPr lang="en-US" sz="2400" dirty="0"/>
              <a:t>loan amounts are riskier and increase the chances of </a:t>
            </a:r>
            <a:r>
              <a:rPr lang="en-US" sz="2400" dirty="0" smtClean="0"/>
              <a:t>default</a:t>
            </a:r>
          </a:p>
          <a:p>
            <a:r>
              <a:rPr lang="en-US" sz="2400" dirty="0" smtClean="0"/>
              <a:t>Customers </a:t>
            </a:r>
            <a:r>
              <a:rPr lang="en-US" sz="2400" dirty="0"/>
              <a:t>with a higher Debt To Income percentage are more </a:t>
            </a:r>
            <a:r>
              <a:rPr lang="en-US" sz="2400" dirty="0" smtClean="0"/>
              <a:t>riskier</a:t>
            </a:r>
          </a:p>
          <a:p>
            <a:r>
              <a:rPr lang="en-US" sz="2400" dirty="0" smtClean="0"/>
              <a:t>Customers </a:t>
            </a:r>
            <a:r>
              <a:rPr lang="en-US" sz="2400" dirty="0"/>
              <a:t>with derogatory Public Records are more </a:t>
            </a:r>
            <a:r>
              <a:rPr lang="en-US" sz="2400" dirty="0" smtClean="0"/>
              <a:t>riskier</a:t>
            </a:r>
          </a:p>
          <a:p>
            <a:r>
              <a:rPr lang="en-US" sz="2400" dirty="0" smtClean="0"/>
              <a:t>Customers </a:t>
            </a:r>
            <a:r>
              <a:rPr lang="en-US" sz="2400" dirty="0"/>
              <a:t>with a low or very low Annual Income have a higher tendency to </a:t>
            </a:r>
            <a:r>
              <a:rPr lang="en-US" sz="2400" dirty="0" smtClean="0"/>
              <a:t>default</a:t>
            </a:r>
          </a:p>
          <a:p>
            <a:r>
              <a:rPr lang="en-US" sz="2400" dirty="0" smtClean="0"/>
              <a:t>Customers </a:t>
            </a:r>
            <a:r>
              <a:rPr lang="en-US" sz="2400" dirty="0"/>
              <a:t>who own their Home have a lesser tendency to default compared to living on </a:t>
            </a:r>
            <a:r>
              <a:rPr lang="en-US" sz="2400" dirty="0" smtClean="0"/>
              <a:t>Rent </a:t>
            </a:r>
            <a:r>
              <a:rPr lang="en-US" sz="2400" dirty="0"/>
              <a:t>or paying </a:t>
            </a:r>
            <a:r>
              <a:rPr lang="en-US" sz="2400" dirty="0" smtClean="0"/>
              <a:t>Mortgage</a:t>
            </a:r>
          </a:p>
          <a:p>
            <a:r>
              <a:rPr lang="en-US" sz="2400" dirty="0" smtClean="0"/>
              <a:t>Customers </a:t>
            </a:r>
            <a:r>
              <a:rPr lang="en-US" sz="2400" dirty="0"/>
              <a:t>with a low employment length have a higher tendency to default</a:t>
            </a:r>
          </a:p>
        </p:txBody>
      </p:sp>
    </p:spTree>
    <p:extLst>
      <p:ext uri="{BB962C8B-B14F-4D97-AF65-F5344CB8AC3E}">
        <p14:creationId xmlns:p14="http://schemas.microsoft.com/office/powerpoint/2010/main" val="10701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067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Analysis of </a:t>
            </a:r>
            <a:r>
              <a:rPr lang="en-IN" sz="1800" dirty="0" smtClean="0"/>
              <a:t>Consumer attributes from the data has highlighted the following attributes that are key drivers for default. 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/>
              <a:t>Key Customer attributes for Loan Default are: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Significant Customer Attributes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4804"/>
              </p:ext>
            </p:extLst>
          </p:nvPr>
        </p:nvGraphicFramePr>
        <p:xfrm>
          <a:off x="515620" y="2603500"/>
          <a:ext cx="10947400" cy="261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80"/>
                <a:gridCol w="1854200"/>
                <a:gridCol w="7208520"/>
              </a:tblGrid>
              <a:tr h="358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with Loan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of variable on Loan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Debt To Income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 the DTI more riskier the customer becomes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Record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customer with derogatory public record has a</a:t>
                      </a:r>
                      <a:r>
                        <a:rPr lang="en-US" sz="1800" baseline="0" dirty="0" smtClean="0"/>
                        <a:t> higher chance of defaulting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Customer with a high</a:t>
                      </a:r>
                      <a:r>
                        <a:rPr lang="en-US" sz="1800" baseline="0" dirty="0" smtClean="0"/>
                        <a:t> annual income tends to be less riskier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Length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Customer with a</a:t>
                      </a:r>
                      <a:r>
                        <a:rPr lang="en-US" sz="1800" baseline="0" dirty="0" smtClean="0"/>
                        <a:t> low employee length tends to be more riskier</a:t>
                      </a:r>
                      <a:endParaRPr lang="en-US" sz="1800" dirty="0"/>
                    </a:p>
                  </a:txBody>
                  <a:tcPr/>
                </a:tc>
              </a:tr>
              <a:tr h="51316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 Ownership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-0.02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</a:t>
                      </a:r>
                      <a:r>
                        <a:rPr lang="en-US" sz="1800" baseline="0" dirty="0" smtClean="0"/>
                        <a:t> owners are less riskier then living on rent or paying mortgage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067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Analysis of </a:t>
            </a:r>
            <a:r>
              <a:rPr lang="en-IN" sz="1800" dirty="0" smtClean="0"/>
              <a:t>Loan attributes from the data has highlighted the following attributes that are significant drivers for default. 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/>
              <a:t>Key Loan attributes for Loan Default are: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Significant Loan Attributes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63577"/>
              </p:ext>
            </p:extLst>
          </p:nvPr>
        </p:nvGraphicFramePr>
        <p:xfrm>
          <a:off x="515620" y="2603500"/>
          <a:ext cx="10947400" cy="261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80"/>
                <a:gridCol w="1854200"/>
                <a:gridCol w="7208520"/>
              </a:tblGrid>
              <a:tr h="358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with Loan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of variable on Loan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 interest rates increases the chances</a:t>
                      </a:r>
                      <a:r>
                        <a:rPr lang="en-US" sz="1800" baseline="0" dirty="0" smtClean="0"/>
                        <a:t> of default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Longer</a:t>
                      </a:r>
                      <a:r>
                        <a:rPr lang="en-US" sz="1800" baseline="0" dirty="0" smtClean="0"/>
                        <a:t> the term higher the chances are of default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Lower</a:t>
                      </a:r>
                      <a:r>
                        <a:rPr lang="en-US" sz="1800" baseline="0" dirty="0" smtClean="0"/>
                        <a:t> grade loans have a higher chance of default</a:t>
                      </a:r>
                      <a:endParaRPr lang="en-US" sz="1800" dirty="0"/>
                    </a:p>
                  </a:txBody>
                  <a:tcPr/>
                </a:tc>
              </a:tr>
              <a:tr h="33319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</a:t>
                      </a:r>
                      <a:r>
                        <a:rPr lang="en-US" sz="1800" baseline="0" dirty="0" smtClean="0"/>
                        <a:t> the loan amount higher the chances of default</a:t>
                      </a:r>
                      <a:endParaRPr lang="en-US" sz="1800" dirty="0"/>
                    </a:p>
                  </a:txBody>
                  <a:tcPr/>
                </a:tc>
              </a:tr>
              <a:tr h="51316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Installment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+0.04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 the installment amount higher the chances of default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295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Analysis of consumer and loan attributes that influence the tendency to default was carried out. Top 5 variables which are strong indicators of default were identified.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/>
              <a:t>Following conclusions have been reached,</a:t>
            </a:r>
          </a:p>
          <a:p>
            <a:pPr>
              <a:lnSpc>
                <a:spcPct val="100000"/>
              </a:lnSpc>
            </a:pPr>
            <a:r>
              <a:rPr lang="en-IN" sz="1800" dirty="0" smtClean="0"/>
              <a:t>Key </a:t>
            </a:r>
            <a:r>
              <a:rPr lang="en-IN" sz="1800" b="1" dirty="0" smtClean="0"/>
              <a:t>Loan</a:t>
            </a:r>
            <a:r>
              <a:rPr lang="en-IN" sz="1800" dirty="0" smtClean="0"/>
              <a:t> attributes are </a:t>
            </a:r>
            <a:r>
              <a:rPr lang="en-IN" sz="1800" b="1" dirty="0" smtClean="0"/>
              <a:t>Interest Rate, Term and Grade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Key </a:t>
            </a:r>
            <a:r>
              <a:rPr lang="en-IN" sz="1800" b="1" dirty="0" smtClean="0"/>
              <a:t>Customer</a:t>
            </a:r>
            <a:r>
              <a:rPr lang="en-IN" sz="1800" dirty="0" smtClean="0"/>
              <a:t> </a:t>
            </a:r>
            <a:r>
              <a:rPr lang="en-IN" sz="1800" dirty="0"/>
              <a:t>attributes are </a:t>
            </a:r>
            <a:r>
              <a:rPr lang="en-IN" sz="1800" b="1" dirty="0" smtClean="0"/>
              <a:t>Public Record, DTI and Annual Income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smtClean="0"/>
              <a:t>Key </a:t>
            </a:r>
            <a:r>
              <a:rPr lang="en-IN" sz="1800" b="1" dirty="0"/>
              <a:t>driver attributes for Loan Default are: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Interest Rate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Term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Grade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Public Record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Annual Income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23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2959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 smtClean="0"/>
              <a:t>Company will benefit from considering the following strategy when approving a loan application. The proposed strategy is based on the most important customer and loan attributes that have a significant influence on loan default. 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/>
              <a:t>Recommended Strategy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/>
              <a:t>A loan has a </a:t>
            </a:r>
            <a:r>
              <a:rPr lang="en-IN" sz="1800" b="1" u="sng" dirty="0" smtClean="0"/>
              <a:t>higher rate of default </a:t>
            </a:r>
            <a:r>
              <a:rPr lang="en-IN" sz="1800" dirty="0" smtClean="0"/>
              <a:t>when the following conditions are met.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Interest</a:t>
            </a:r>
            <a:r>
              <a:rPr lang="en-IN" sz="1800" dirty="0" smtClean="0"/>
              <a:t> rate is greater that 10 and</a:t>
            </a:r>
            <a:endParaRPr lang="en-IN" sz="1800" dirty="0"/>
          </a:p>
          <a:p>
            <a:pPr lvl="1">
              <a:lnSpc>
                <a:spcPct val="150000"/>
              </a:lnSpc>
            </a:pPr>
            <a:r>
              <a:rPr lang="en-IN" sz="1800" dirty="0"/>
              <a:t>Term is greater than 36 months and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Grade is lower than B and 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/>
              <a:t>When customer </a:t>
            </a:r>
            <a:r>
              <a:rPr lang="en-IN" sz="1800" dirty="0"/>
              <a:t>has a derogatory Public Record and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Annual Income of </a:t>
            </a:r>
            <a:r>
              <a:rPr lang="en-IN" sz="1800" dirty="0" smtClean="0"/>
              <a:t>the customer </a:t>
            </a:r>
            <a:r>
              <a:rPr lang="en-IN" sz="1800" dirty="0"/>
              <a:t>is lesser than </a:t>
            </a:r>
            <a:r>
              <a:rPr lang="en-IN" sz="1800" dirty="0" smtClean="0"/>
              <a:t>$10000 and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/>
              <a:t>DTI is greater than 10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Recommendations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42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Problem Solving Methodology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mage0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00200"/>
            <a:ext cx="87249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Loan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83% of the </a:t>
            </a:r>
            <a:r>
              <a:rPr lang="en-IN" sz="2000" dirty="0" smtClean="0"/>
              <a:t>total loans were </a:t>
            </a:r>
            <a:r>
              <a:rPr lang="en-IN" sz="2000" dirty="0"/>
              <a:t>Fully Paid by customers.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14.2</a:t>
            </a:r>
            <a:r>
              <a:rPr lang="en-IN" sz="2000" b="1" dirty="0"/>
              <a:t>% of </a:t>
            </a:r>
            <a:r>
              <a:rPr lang="en-IN" sz="2000" b="1" dirty="0" smtClean="0"/>
              <a:t>total customers defaulted </a:t>
            </a:r>
            <a:r>
              <a:rPr lang="en-IN" sz="2000" b="1" dirty="0"/>
              <a:t>on their loans. </a:t>
            </a:r>
            <a:endParaRPr lang="en-IN" sz="2000" b="1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3" y="1690687"/>
            <a:ext cx="7675273" cy="4848657"/>
          </a:xfr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Loan Term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73% of people chose a loan term of 3 years </a:t>
            </a:r>
            <a:r>
              <a:rPr lang="en-IN" sz="2000" dirty="0" err="1"/>
              <a:t>i.e</a:t>
            </a:r>
            <a:r>
              <a:rPr lang="en-IN" sz="2000" dirty="0"/>
              <a:t> 36 months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27% of people chose a long term loan of 5 years </a:t>
            </a:r>
            <a:r>
              <a:rPr lang="en-IN" sz="2000" dirty="0" err="1"/>
              <a:t>ie</a:t>
            </a:r>
            <a:r>
              <a:rPr lang="en-IN" sz="2000" dirty="0"/>
              <a:t> 60 </a:t>
            </a:r>
            <a:r>
              <a:rPr lang="en-IN" sz="2000" dirty="0" smtClean="0"/>
              <a:t>months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1690687"/>
            <a:ext cx="7703128" cy="4890221"/>
          </a:xfrm>
        </p:spPr>
      </p:pic>
    </p:spTree>
    <p:extLst>
      <p:ext uri="{BB962C8B-B14F-4D97-AF65-F5344CB8AC3E}">
        <p14:creationId xmlns:p14="http://schemas.microsoft.com/office/powerpoint/2010/main" val="13792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Loan Purpose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47% </a:t>
            </a:r>
            <a:r>
              <a:rPr lang="en-IN" sz="2000" dirty="0"/>
              <a:t>of people </a:t>
            </a:r>
            <a:r>
              <a:rPr lang="en-IN" sz="2000" dirty="0" smtClean="0"/>
              <a:t>applied for a loan for the purpose of Debt Consolidation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1</a:t>
            </a:r>
            <a:r>
              <a:rPr lang="en-IN" sz="2000" dirty="0" smtClean="0"/>
              <a:t>3% </a:t>
            </a:r>
            <a:r>
              <a:rPr lang="en-IN" sz="2000" dirty="0"/>
              <a:t>of people applied for a loan for the purpose of </a:t>
            </a:r>
            <a:r>
              <a:rPr lang="en-IN" sz="2000" dirty="0" smtClean="0"/>
              <a:t>Credit Card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Other popular reasons include Home Improvement, Major Purchase, Small Business, Car, Wedding, Medical and Moving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73" y="1690689"/>
            <a:ext cx="7550727" cy="5042620"/>
          </a:xfrm>
        </p:spPr>
      </p:pic>
    </p:spTree>
    <p:extLst>
      <p:ext uri="{BB962C8B-B14F-4D97-AF65-F5344CB8AC3E}">
        <p14:creationId xmlns:p14="http://schemas.microsoft.com/office/powerpoint/2010/main" val="10964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Loan Amount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Average </a:t>
            </a:r>
            <a:r>
              <a:rPr lang="en-IN" sz="2000" dirty="0"/>
              <a:t>loan amount is </a:t>
            </a:r>
            <a:r>
              <a:rPr lang="en-IN" sz="2000" dirty="0" smtClean="0"/>
              <a:t>$10000</a:t>
            </a:r>
          </a:p>
          <a:p>
            <a:r>
              <a:rPr lang="en-IN" sz="2000" dirty="0"/>
              <a:t>Average Loan amount has been increasing each year and shows a steady </a:t>
            </a:r>
            <a:r>
              <a:rPr lang="en-IN" sz="2000" dirty="0" smtClean="0"/>
              <a:t>positive trend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75246"/>
            <a:ext cx="4010890" cy="33918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89" y="1593272"/>
            <a:ext cx="7439893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Loan Interest Rate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Average interest rate for a loan is 12%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There are 9832 </a:t>
            </a:r>
            <a:r>
              <a:rPr lang="en-IN" sz="2000" dirty="0" smtClean="0"/>
              <a:t>customers out of a total 39717 </a:t>
            </a:r>
            <a:r>
              <a:rPr lang="en-IN" sz="2000" dirty="0"/>
              <a:t>who have loans </a:t>
            </a:r>
            <a:r>
              <a:rPr lang="en-IN" sz="2000" dirty="0" smtClean="0"/>
              <a:t>with interest </a:t>
            </a:r>
            <a:r>
              <a:rPr lang="en-IN" sz="2000" dirty="0"/>
              <a:t>rate in excess of </a:t>
            </a:r>
            <a:r>
              <a:rPr lang="en-IN" sz="2000" dirty="0" smtClean="0"/>
              <a:t>14.6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Nearly 25% of loans have a high interest rate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574800"/>
            <a:ext cx="7342909" cy="49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Univariate Analysis – Verification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43% of loans did not have </a:t>
            </a:r>
            <a:r>
              <a:rPr lang="en-IN" sz="2000" dirty="0" smtClean="0"/>
              <a:t>either the </a:t>
            </a:r>
            <a:r>
              <a:rPr lang="en-IN" sz="2000" dirty="0"/>
              <a:t>customer's income </a:t>
            </a:r>
            <a:r>
              <a:rPr lang="en-IN" sz="2000" dirty="0" smtClean="0"/>
              <a:t>or its source verified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25% of loans </a:t>
            </a:r>
            <a:r>
              <a:rPr lang="en-IN" sz="2000" dirty="0" smtClean="0"/>
              <a:t>had both the customer’s income and its source verified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32% of loans had the customer’s income verified but not its source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93" y="1690687"/>
            <a:ext cx="7509164" cy="4890221"/>
          </a:xfrm>
        </p:spPr>
      </p:pic>
    </p:spTree>
    <p:extLst>
      <p:ext uri="{BB962C8B-B14F-4D97-AF65-F5344CB8AC3E}">
        <p14:creationId xmlns:p14="http://schemas.microsoft.com/office/powerpoint/2010/main" val="1978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16903</TotalTime>
  <Words>1558</Words>
  <Application>Microsoft Macintosh PowerPoint</Application>
  <PresentationFormat>Widescreen</PresentationFormat>
  <Paragraphs>187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Times New Roman</vt:lpstr>
      <vt:lpstr>Arial</vt:lpstr>
      <vt:lpstr>Office Theme</vt:lpstr>
      <vt:lpstr>GRAMENER CASE STUDY  </vt:lpstr>
      <vt:lpstr>Abstract</vt:lpstr>
      <vt:lpstr>Problem Solving Methodology</vt:lpstr>
      <vt:lpstr>Univariate Analysis – Loan Status</vt:lpstr>
      <vt:lpstr>Univariate Analysis – Loan Term</vt:lpstr>
      <vt:lpstr>Univariate Analysis – Loan Purpose</vt:lpstr>
      <vt:lpstr>Univariate Analysis – Loan Amount</vt:lpstr>
      <vt:lpstr>Univariate Analysis – Loan Interest Rate</vt:lpstr>
      <vt:lpstr>Univariate Analysis – Verification Status</vt:lpstr>
      <vt:lpstr>Univariate Analysis – Debt To Income</vt:lpstr>
      <vt:lpstr>Bivariate Analysis – Purpose vis-à-vis Status</vt:lpstr>
      <vt:lpstr>Bivariate Analysis – Term vis-à-vis Status</vt:lpstr>
      <vt:lpstr>Bivariate Analysis – Amount vis-à-vis Status</vt:lpstr>
      <vt:lpstr>Bivariate Analysis – Interest Rate vis-à-vis Status</vt:lpstr>
      <vt:lpstr>Bivariate Analysis – DTI vis-à-vis Status</vt:lpstr>
      <vt:lpstr>Bivariate Analysis – Annual Inc vis-à-vis Status</vt:lpstr>
      <vt:lpstr>Bivariate Analysis – Grade vis-à-vis Status</vt:lpstr>
      <vt:lpstr>Bivariate Analysis – Home vis-à-vis Status</vt:lpstr>
      <vt:lpstr>Bivariate Analysis – Verification vis-à-vis Status</vt:lpstr>
      <vt:lpstr>Bivariate Analysis – State vis-à-vis Status</vt:lpstr>
      <vt:lpstr>Bivariate Analysis – Emp Length vis-à-vis Status</vt:lpstr>
      <vt:lpstr>Multi-Variate Analysis – Heat Map</vt:lpstr>
      <vt:lpstr>Key Observations From Heat Map</vt:lpstr>
      <vt:lpstr>Significant Customer Attributes</vt:lpstr>
      <vt:lpstr>Significant Loan Attributes</vt:lpstr>
      <vt:lpstr>Conclusions</vt:lpstr>
      <vt:lpstr>Recommendations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260</cp:revision>
  <cp:lastPrinted>2018-03-28T11:51:48Z</cp:lastPrinted>
  <dcterms:created xsi:type="dcterms:W3CDTF">2016-06-09T08:16:28Z</dcterms:created>
  <dcterms:modified xsi:type="dcterms:W3CDTF">2018-03-31T07:23:59Z</dcterms:modified>
</cp:coreProperties>
</file>