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69" r:id="rId1"/>
  </p:sldMasterIdLst>
  <p:notesMasterIdLst>
    <p:notesMasterId r:id="rId23"/>
  </p:notesMasterIdLst>
  <p:sldIdLst>
    <p:sldId id="256" r:id="rId2"/>
    <p:sldId id="25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8" r:id="rId20"/>
    <p:sldId id="265" r:id="rId21"/>
    <p:sldId id="28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92067"/>
  </p:normalViewPr>
  <p:slideViewPr>
    <p:cSldViewPr snapToGrid="0">
      <p:cViewPr>
        <p:scale>
          <a:sx n="100" d="100"/>
          <a:sy n="100" d="100"/>
        </p:scale>
        <p:origin x="48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21/05/18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21/05/18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21/05/18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21/05/18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21/05/18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21/05/18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21/05/18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21/05/18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21/05/18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21/05/18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21/05/18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21/05/18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1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6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70" r:id="rId1"/>
    <p:sldLayoutId id="2147484971" r:id="rId2"/>
    <p:sldLayoutId id="2147484972" r:id="rId3"/>
    <p:sldLayoutId id="2147484973" r:id="rId4"/>
    <p:sldLayoutId id="2147484974" r:id="rId5"/>
    <p:sldLayoutId id="2147484975" r:id="rId6"/>
    <p:sldLayoutId id="2147484976" r:id="rId7"/>
    <p:sldLayoutId id="2147484977" r:id="rId8"/>
    <p:sldLayoutId id="2147484978" r:id="rId9"/>
    <p:sldLayoutId id="2147484979" r:id="rId10"/>
    <p:sldLayoutId id="21474849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1346199"/>
            <a:ext cx="9144000" cy="2585831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IN" sz="3600" b="1" dirty="0"/>
              <a:t>HR </a:t>
            </a:r>
            <a:r>
              <a:rPr lang="en-IN" sz="3600" b="1" dirty="0" smtClean="0"/>
              <a:t>ANALYTICS </a:t>
            </a:r>
            <a:br>
              <a:rPr lang="en-IN" sz="3600" b="1" dirty="0" smtClean="0"/>
            </a:br>
            <a:r>
              <a:rPr lang="en-IN" sz="3600" b="1" dirty="0" smtClean="0"/>
              <a:t>GROUP </a:t>
            </a:r>
            <a:r>
              <a:rPr lang="en-IN" sz="3600" b="1" dirty="0" smtClean="0"/>
              <a:t>CASE </a:t>
            </a:r>
            <a:r>
              <a:rPr lang="en-IN" sz="3600" b="1" dirty="0"/>
              <a:t>STUDY </a:t>
            </a:r>
            <a:br>
              <a:rPr lang="en-IN" sz="3600" b="1" dirty="0"/>
            </a:b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483101"/>
            <a:ext cx="6138856" cy="18426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2200" b="1" dirty="0"/>
              <a:t> Group </a:t>
            </a:r>
            <a:r>
              <a:rPr lang="en-IN" sz="2200" b="1" dirty="0" smtClean="0"/>
              <a:t>Members:</a:t>
            </a:r>
            <a:endParaRPr lang="en-IN" sz="2200" b="1" dirty="0"/>
          </a:p>
          <a:p>
            <a:pPr marL="457200" indent="-457200" algn="l">
              <a:buFont typeface="+mj-lt"/>
              <a:buAutoNum type="arabicPeriod"/>
            </a:pPr>
            <a:r>
              <a:rPr lang="en-IN" sz="2200" dirty="0"/>
              <a:t> </a:t>
            </a:r>
            <a:r>
              <a:rPr lang="en-IN" sz="2200" dirty="0" err="1" smtClean="0"/>
              <a:t>Vijayanand</a:t>
            </a:r>
            <a:r>
              <a:rPr lang="en-IN" sz="2200" dirty="0" smtClean="0"/>
              <a:t> Narayanan</a:t>
            </a:r>
            <a:endParaRPr lang="en-IN" sz="2200" dirty="0"/>
          </a:p>
          <a:p>
            <a:pPr marL="457200" indent="-457200" algn="l">
              <a:buFont typeface="+mj-lt"/>
              <a:buAutoNum type="arabicPeriod"/>
            </a:pPr>
            <a:r>
              <a:rPr lang="en-IN" sz="2200" dirty="0"/>
              <a:t> </a:t>
            </a:r>
            <a:r>
              <a:rPr lang="en-IN" sz="2200" dirty="0" err="1"/>
              <a:t>Arunachalam</a:t>
            </a:r>
            <a:r>
              <a:rPr lang="en-IN" sz="2200" dirty="0"/>
              <a:t> </a:t>
            </a:r>
            <a:r>
              <a:rPr lang="en-IN" sz="2200" dirty="0" err="1" smtClean="0"/>
              <a:t>Meenakshisundaram</a:t>
            </a:r>
            <a:endParaRPr lang="en-IN" sz="22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IN" sz="2200" dirty="0" smtClean="0"/>
              <a:t> </a:t>
            </a:r>
            <a:r>
              <a:rPr lang="en-IN" sz="2200" dirty="0"/>
              <a:t>Akash </a:t>
            </a:r>
            <a:r>
              <a:rPr lang="en-IN" sz="2200" dirty="0" err="1"/>
              <a:t>Ashokan</a:t>
            </a:r>
            <a:endParaRPr lang="en-IN" sz="2200" dirty="0"/>
          </a:p>
          <a:p>
            <a:pPr marL="457200" indent="-457200" algn="l">
              <a:buFont typeface="+mj-lt"/>
              <a:buAutoNum type="arabicPeriod"/>
            </a:pPr>
            <a:r>
              <a:rPr lang="en-IN" sz="2200" dirty="0"/>
              <a:t> </a:t>
            </a:r>
            <a:r>
              <a:rPr lang="en-IN" sz="2200" dirty="0" err="1"/>
              <a:t>Dharamarajan</a:t>
            </a:r>
            <a:r>
              <a:rPr lang="en-IN" sz="2200" dirty="0"/>
              <a:t> </a:t>
            </a:r>
            <a:r>
              <a:rPr lang="en-IN" sz="2200" dirty="0" err="1"/>
              <a:t>Thiyagarajan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Bivariate Analysis – Business Travel vs Attrition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70100" y="436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Nearly 11% of employees who rarely travel leave the company</a:t>
            </a:r>
          </a:p>
          <a:p>
            <a:r>
              <a:rPr lang="en-US" dirty="0" smtClean="0"/>
              <a:t>Attrition is the lowest &lt; 1% for employees do not travel at all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1825624"/>
            <a:ext cx="60960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Bivariate Analysis – Department vs Attrition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70100" y="436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Attrition is the highest in R&amp;D department with 10% of employees choosing to leave</a:t>
            </a:r>
          </a:p>
          <a:p>
            <a:r>
              <a:rPr lang="en-US" dirty="0" smtClean="0"/>
              <a:t>Attrition is the lowest 1.3% in Human Resources department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33" y="1690688"/>
            <a:ext cx="6157567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Bivariate Analysis – Education vs Attrition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70100" y="436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Attrition rate is highest with 6.1% of employees with Bachelors degree left the company</a:t>
            </a:r>
          </a:p>
          <a:p>
            <a:r>
              <a:rPr lang="en-US" dirty="0" smtClean="0"/>
              <a:t>4.2% of employees with Masters degree left the company</a:t>
            </a:r>
          </a:p>
          <a:p>
            <a:r>
              <a:rPr lang="en-US" dirty="0" smtClean="0"/>
              <a:t>Attrition rate is very low for employees who have Below College level education or Doctorate degrees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343" y="1716088"/>
            <a:ext cx="5876558" cy="476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7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Bivariate Analysis – Gender vs Attrition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70100" y="436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Attrition is higher in Males than Females with 10% of Males choosing to leave the company compared to 6.1% of Females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0" y="1583026"/>
            <a:ext cx="6046651" cy="459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0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Bivariate Analysis – Job Role vs Attrition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70100" y="436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Attrition is highest amongst</a:t>
            </a:r>
          </a:p>
          <a:p>
            <a:pPr marL="0" indent="0">
              <a:buNone/>
            </a:pPr>
            <a:r>
              <a:rPr lang="en-US" dirty="0" smtClean="0"/>
              <a:t>   Sales Executives, Research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Scientists and Lab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Technicians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399" y="1825625"/>
            <a:ext cx="6641803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9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Bivariate Analysis – Marital Status vs Attrition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70100" y="436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Attrition rate is highest 8.2% amongst Single and 5.7% amongst Married</a:t>
            </a:r>
          </a:p>
          <a:p>
            <a:r>
              <a:rPr lang="en-US" dirty="0" smtClean="0"/>
              <a:t>Attrition rate is lowest 2.2% amongst divorcees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99" y="1714500"/>
            <a:ext cx="5818491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Final Logistic Regression Model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70100" y="436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825625"/>
            <a:ext cx="10655300" cy="4351338"/>
          </a:xfrm>
        </p:spPr>
        <p:txBody>
          <a:bodyPr numCol="2"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NumCompaniesWorked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TotalWorkingYears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YearsSinceLastPromotion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YearsWithCurrManager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EnvironmentSatisfaction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JobSatisfaction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WorkLifeBalance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OverTime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BusinessTravelNon</a:t>
            </a:r>
            <a:r>
              <a:rPr lang="en-US" dirty="0" smtClean="0"/>
              <a:t>-Travel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BusinessTravelTravel_Frequently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MaritalStatusDivorced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MaritalStatusMarried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EducationFieldHuman</a:t>
            </a:r>
            <a:r>
              <a:rPr lang="en-US" dirty="0" smtClean="0"/>
              <a:t>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9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Model Evaluation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70100" y="436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825624"/>
            <a:ext cx="10655300" cy="465137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 smtClean="0"/>
              <a:t>Confusion 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Accuracy : 74.60%</a:t>
            </a:r>
          </a:p>
          <a:p>
            <a:pPr marL="0" indent="0">
              <a:buNone/>
            </a:pPr>
            <a:r>
              <a:rPr lang="en-US" dirty="0" smtClean="0"/>
              <a:t>Sensitivity : 73.91%</a:t>
            </a:r>
          </a:p>
          <a:p>
            <a:pPr marL="0" indent="0">
              <a:buNone/>
            </a:pPr>
            <a:r>
              <a:rPr lang="en-US" dirty="0" smtClean="0"/>
              <a:t>Specificity : 74.73%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828040"/>
              </p:ext>
            </p:extLst>
          </p:nvPr>
        </p:nvGraphicFramePr>
        <p:xfrm>
          <a:off x="965200" y="2517934"/>
          <a:ext cx="4749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  <a:gridCol w="1187450"/>
                <a:gridCol w="1187450"/>
                <a:gridCol w="1187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372" y="2433927"/>
            <a:ext cx="5898127" cy="350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7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Gain and Lift Charts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70100" y="436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825624"/>
            <a:ext cx="10655300" cy="465137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ROC Curve and KS Statistic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70100" y="436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825624"/>
            <a:ext cx="10655300" cy="4651375"/>
          </a:xfrm>
        </p:spPr>
        <p:txBody>
          <a:bodyPr numCol="2">
            <a:normAutofit/>
          </a:bodyPr>
          <a:lstStyle/>
          <a:p>
            <a:r>
              <a:rPr lang="en-US" dirty="0" smtClean="0"/>
              <a:t>Area under the curve is 74.32%</a:t>
            </a:r>
          </a:p>
          <a:p>
            <a:pPr marL="0" indent="0">
              <a:buNone/>
            </a:pPr>
            <a:r>
              <a:rPr lang="en-US" dirty="0" smtClean="0"/>
              <a:t>and model predicts attrition</a:t>
            </a:r>
          </a:p>
          <a:p>
            <a:pPr marL="0" indent="0">
              <a:buNone/>
            </a:pPr>
            <a:r>
              <a:rPr lang="en-US" dirty="0" smtClean="0"/>
              <a:t>accurately 74% of the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KS Statistic is 48.64 % &gt; 40 % </a:t>
            </a:r>
          </a:p>
          <a:p>
            <a:pPr marL="0" indent="0">
              <a:buNone/>
            </a:pPr>
            <a:r>
              <a:rPr lang="en-US" dirty="0" smtClean="0"/>
              <a:t>and it shows the model is able</a:t>
            </a:r>
          </a:p>
          <a:p>
            <a:pPr marL="0" indent="0">
              <a:buNone/>
            </a:pPr>
            <a:r>
              <a:rPr lang="en-US" dirty="0" smtClean="0"/>
              <a:t>to discriminate the attrition and</a:t>
            </a:r>
          </a:p>
          <a:p>
            <a:pPr marL="0" indent="0">
              <a:buNone/>
            </a:pPr>
            <a:r>
              <a:rPr lang="en-US" smtClean="0"/>
              <a:t>non-attrition well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99" y="1879312"/>
            <a:ext cx="6028311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Business Problem</a:t>
            </a:r>
            <a:br>
              <a:rPr lang="en-IN" b="1" dirty="0" smtClean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168742" cy="470296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000" b="1" dirty="0" smtClean="0"/>
          </a:p>
          <a:p>
            <a:pPr marL="0" indent="0">
              <a:buNone/>
            </a:pPr>
            <a:r>
              <a:rPr lang="en-IN" sz="2000" b="1" dirty="0" smtClean="0"/>
              <a:t>Company XYZ faces </a:t>
            </a:r>
            <a:r>
              <a:rPr lang="en-IN" sz="2000" b="1" dirty="0" smtClean="0"/>
              <a:t>a </a:t>
            </a:r>
            <a:r>
              <a:rPr lang="en-IN" sz="2000" b="1" dirty="0" smtClean="0"/>
              <a:t>high employee attrition rate of 15% annually. This is a huge concern for the company.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This high attrition rate poses the following issues,</a:t>
            </a:r>
            <a:endParaRPr lang="en-IN" sz="2000" dirty="0" smtClean="0"/>
          </a:p>
          <a:p>
            <a:pPr>
              <a:lnSpc>
                <a:spcPct val="200000"/>
              </a:lnSpc>
            </a:pPr>
            <a:r>
              <a:rPr lang="en-IN" sz="2000" dirty="0" smtClean="0"/>
              <a:t>Projects </a:t>
            </a:r>
            <a:r>
              <a:rPr lang="en-IN" sz="2000" dirty="0"/>
              <a:t>not delivering on time, hence earning </a:t>
            </a:r>
            <a:r>
              <a:rPr lang="en-IN" sz="2000" dirty="0" smtClean="0"/>
              <a:t>a bad </a:t>
            </a:r>
            <a:r>
              <a:rPr lang="en-IN" sz="2000" dirty="0"/>
              <a:t>reputation amongst </a:t>
            </a:r>
            <a:r>
              <a:rPr lang="en-IN" sz="2000" dirty="0" smtClean="0"/>
              <a:t>customers and clients</a:t>
            </a:r>
          </a:p>
          <a:p>
            <a:pPr>
              <a:lnSpc>
                <a:spcPct val="200000"/>
              </a:lnSpc>
            </a:pPr>
            <a:r>
              <a:rPr lang="en-IN" sz="2000" dirty="0" smtClean="0"/>
              <a:t>Forces </a:t>
            </a:r>
            <a:r>
              <a:rPr lang="en-IN" sz="2000" dirty="0"/>
              <a:t>company to maintain a sizeable department to cover for leaving </a:t>
            </a:r>
            <a:r>
              <a:rPr lang="en-IN" sz="2000" dirty="0" smtClean="0"/>
              <a:t>employees</a:t>
            </a:r>
          </a:p>
          <a:p>
            <a:pPr>
              <a:lnSpc>
                <a:spcPct val="200000"/>
              </a:lnSpc>
            </a:pPr>
            <a:r>
              <a:rPr lang="en-IN" sz="2000" dirty="0" smtClean="0"/>
              <a:t>Increases </a:t>
            </a:r>
            <a:r>
              <a:rPr lang="en-IN" sz="2000" dirty="0"/>
              <a:t>training costs for the company to train new </a:t>
            </a:r>
            <a:r>
              <a:rPr lang="en-IN" sz="2000" dirty="0" smtClean="0"/>
              <a:t>employees</a:t>
            </a:r>
            <a:endParaRPr lang="en-IN" sz="20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Relationship of</a:t>
            </a:r>
            <a:r>
              <a:rPr lang="en-IN" b="1" dirty="0" smtClean="0"/>
              <a:t> Attributes to Attrition</a:t>
            </a:r>
            <a:br>
              <a:rPr lang="en-IN" b="1" dirty="0" smtClean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97000"/>
            <a:ext cx="11168742" cy="50673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IN" sz="1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IN" sz="1800" b="1" dirty="0"/>
          </a:p>
          <a:p>
            <a:pPr marL="0" indent="0">
              <a:lnSpc>
                <a:spcPct val="150000"/>
              </a:lnSpc>
              <a:buNone/>
            </a:pPr>
            <a:endParaRPr lang="en-IN" sz="1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IN" sz="1800" b="1" dirty="0"/>
          </a:p>
          <a:p>
            <a:pPr marL="0" indent="0">
              <a:lnSpc>
                <a:spcPct val="150000"/>
              </a:lnSpc>
              <a:buNone/>
            </a:pPr>
            <a:endParaRPr lang="en-IN" sz="1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IN" sz="1800" b="1" dirty="0"/>
          </a:p>
          <a:p>
            <a:pPr marL="0" indent="0">
              <a:lnSpc>
                <a:spcPct val="150000"/>
              </a:lnSpc>
              <a:buNone/>
            </a:pPr>
            <a:endParaRPr lang="en-IN" sz="1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IN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877220"/>
              </p:ext>
            </p:extLst>
          </p:nvPr>
        </p:nvGraphicFramePr>
        <p:xfrm>
          <a:off x="406400" y="1318453"/>
          <a:ext cx="10947400" cy="5100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  <a:gridCol w="1536700"/>
                <a:gridCol w="6807200"/>
              </a:tblGrid>
              <a:tr h="6216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Relationship with </a:t>
                      </a:r>
                      <a:r>
                        <a:rPr lang="en-US" dirty="0" smtClean="0"/>
                        <a:t>Attrition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 of variable on </a:t>
                      </a:r>
                      <a:r>
                        <a:rPr lang="en-US" dirty="0" smtClean="0"/>
                        <a:t>Attrition</a:t>
                      </a:r>
                      <a:endParaRPr lang="en-US" dirty="0"/>
                    </a:p>
                  </a:txBody>
                  <a:tcPr/>
                </a:tc>
              </a:tr>
              <a:tr h="296044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-0.37649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 Age increases it decreases the probability of the employee leaving the company</a:t>
                      </a:r>
                      <a:endParaRPr lang="en-US" sz="1400" dirty="0"/>
                    </a:p>
                  </a:txBody>
                  <a:tcPr/>
                </a:tc>
              </a:tr>
              <a:tr h="296044">
                <a:tc>
                  <a:txBody>
                    <a:bodyPr/>
                    <a:lstStyle/>
                    <a:p>
                      <a:r>
                        <a:rPr lang="en-US" sz="14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NumCompaniesWorked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+0.44514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Lower the number of companies the employee</a:t>
                      </a:r>
                      <a:r>
                        <a:rPr lang="en-US" sz="1400" baseline="0" dirty="0" smtClean="0"/>
                        <a:t> has worked for lesser the chance of leaving</a:t>
                      </a:r>
                      <a:endParaRPr lang="en-US" sz="1400" dirty="0"/>
                    </a:p>
                  </a:txBody>
                  <a:tcPr/>
                </a:tc>
              </a:tr>
              <a:tr h="296044">
                <a:tc>
                  <a:txBody>
                    <a:bodyPr/>
                    <a:lstStyle/>
                    <a:p>
                      <a:r>
                        <a:rPr lang="en-US" sz="14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TotalWorkingYears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-0.48535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Lower the employee number of years in the company higher the chance</a:t>
                      </a:r>
                      <a:r>
                        <a:rPr lang="en-US" sz="1400" baseline="0" dirty="0" smtClean="0"/>
                        <a:t> of attrition</a:t>
                      </a:r>
                      <a:endParaRPr lang="en-US" sz="1400" dirty="0"/>
                    </a:p>
                  </a:txBody>
                  <a:tcPr/>
                </a:tc>
              </a:tr>
              <a:tr h="296044">
                <a:tc>
                  <a:txBody>
                    <a:bodyPr/>
                    <a:lstStyle/>
                    <a:p>
                      <a:r>
                        <a:rPr lang="en-US" sz="14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YearsSinceLastPromotion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+0.58642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Greater the number of years</a:t>
                      </a:r>
                      <a:r>
                        <a:rPr lang="en-US" sz="1400" baseline="0" dirty="0" smtClean="0"/>
                        <a:t> since last promotion higher the chance of leaving</a:t>
                      </a:r>
                      <a:endParaRPr lang="en-US" sz="1400" dirty="0"/>
                    </a:p>
                  </a:txBody>
                  <a:tcPr/>
                </a:tc>
              </a:tr>
              <a:tr h="296044">
                <a:tc>
                  <a:txBody>
                    <a:bodyPr/>
                    <a:lstStyle/>
                    <a:p>
                      <a:r>
                        <a:rPr lang="en-US" sz="14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YearsWithCurrManager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-0.51565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Lower the number of years with current</a:t>
                      </a:r>
                      <a:r>
                        <a:rPr lang="en-US" sz="1400" baseline="0" dirty="0" smtClean="0"/>
                        <a:t> manager increases the chance of attrition</a:t>
                      </a:r>
                      <a:endParaRPr lang="en-US" sz="1400" dirty="0"/>
                    </a:p>
                  </a:txBody>
                  <a:tcPr/>
                </a:tc>
              </a:tr>
              <a:tr h="296044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EnvironmentSatisfaction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-0.43625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Lower the environment satisfaction of employee greater the chance</a:t>
                      </a:r>
                      <a:r>
                        <a:rPr lang="en-US" sz="1400" baseline="0" dirty="0" smtClean="0"/>
                        <a:t> of leaving</a:t>
                      </a:r>
                      <a:endParaRPr lang="en-US" sz="1400" dirty="0"/>
                    </a:p>
                  </a:txBody>
                  <a:tcPr/>
                </a:tc>
              </a:tr>
              <a:tr h="296044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JobSatisfaction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-0.39398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Lower the job satisfaction level of employee greater the chance of leaving the company</a:t>
                      </a:r>
                      <a:endParaRPr lang="en-US" sz="1400" dirty="0"/>
                    </a:p>
                  </a:txBody>
                  <a:tcPr/>
                </a:tc>
              </a:tr>
              <a:tr h="296044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WorkLifeBalance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-0.23933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Lower the work life balance of employee</a:t>
                      </a:r>
                      <a:r>
                        <a:rPr lang="en-US" sz="1400" baseline="0" dirty="0" smtClean="0"/>
                        <a:t> higher the chance of attrition</a:t>
                      </a:r>
                      <a:endParaRPr lang="en-US" sz="1400" dirty="0"/>
                    </a:p>
                  </a:txBody>
                  <a:tcPr/>
                </a:tc>
              </a:tr>
              <a:tr h="296044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OverTime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+1.68617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Increase in overtime</a:t>
                      </a:r>
                      <a:r>
                        <a:rPr lang="en-US" sz="1400" baseline="0" dirty="0" smtClean="0"/>
                        <a:t> of the employee greatly increases the chance of employee leaving</a:t>
                      </a:r>
                      <a:endParaRPr lang="en-US" sz="1400" dirty="0"/>
                    </a:p>
                  </a:txBody>
                  <a:tcPr/>
                </a:tc>
              </a:tr>
              <a:tr h="296044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BusinessTravelNon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-Travel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-0.95339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More time the employee</a:t>
                      </a:r>
                      <a:r>
                        <a:rPr lang="en-US" sz="1400" baseline="0" dirty="0" smtClean="0"/>
                        <a:t> remains without any business travel increases chance of leaving</a:t>
                      </a:r>
                      <a:endParaRPr lang="en-US" sz="1400" dirty="0"/>
                    </a:p>
                  </a:txBody>
                  <a:tcPr/>
                </a:tc>
              </a:tr>
              <a:tr h="296044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BusinessTravelTravel_Frequently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+0.80657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Too many frequent travels</a:t>
                      </a:r>
                      <a:r>
                        <a:rPr lang="en-US" sz="1400" baseline="0" dirty="0" smtClean="0"/>
                        <a:t> for the employee increases the chance of leaving the company</a:t>
                      </a:r>
                      <a:endParaRPr lang="en-US" sz="1400" dirty="0"/>
                    </a:p>
                  </a:txBody>
                  <a:tcPr/>
                </a:tc>
              </a:tr>
              <a:tr h="296044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MaritalStatusDivorced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-1.25312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Divorced</a:t>
                      </a:r>
                      <a:r>
                        <a:rPr lang="en-US" sz="1400" baseline="0" dirty="0" smtClean="0"/>
                        <a:t> employee has a lower chance of leaving the company</a:t>
                      </a:r>
                      <a:endParaRPr lang="en-US" sz="1400" dirty="0"/>
                    </a:p>
                  </a:txBody>
                  <a:tcPr/>
                </a:tc>
              </a:tr>
              <a:tr h="296044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MaritalStatusMarried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-0.86023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Married</a:t>
                      </a:r>
                      <a:r>
                        <a:rPr lang="en-US" sz="1400" baseline="0" dirty="0" smtClean="0"/>
                        <a:t> employee as opposed to single has a lower chance of leaving the company</a:t>
                      </a:r>
                      <a:endParaRPr lang="en-US" sz="1400" dirty="0"/>
                    </a:p>
                  </a:txBody>
                  <a:tcPr/>
                </a:tc>
              </a:tr>
              <a:tr h="497781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EducationFieldHuman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Resources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+1.67021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Employee with education in HR have more tendency to leave the company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Recommendations</a:t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97000"/>
            <a:ext cx="11168742" cy="52959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000" dirty="0" smtClean="0"/>
              <a:t>XYZ will be able to minimise attrition and significantly improve the employee working conditions by implementing the following recommendations:</a:t>
            </a:r>
          </a:p>
          <a:p>
            <a:pPr>
              <a:lnSpc>
                <a:spcPct val="100000"/>
              </a:lnSpc>
            </a:pPr>
            <a:r>
              <a:rPr lang="en-IN" sz="2000" dirty="0" smtClean="0"/>
              <a:t>Keep an eye on the employee overtime and balance workload in order to reduce stress of the employee</a:t>
            </a:r>
          </a:p>
          <a:p>
            <a:pPr>
              <a:lnSpc>
                <a:spcPct val="100000"/>
              </a:lnSpc>
            </a:pPr>
            <a:r>
              <a:rPr lang="en-IN" sz="2000" dirty="0" smtClean="0"/>
              <a:t>Ensure that an employee does travel in a calendar year but not too frequently as it disrupts work life balance</a:t>
            </a:r>
          </a:p>
          <a:p>
            <a:pPr>
              <a:lnSpc>
                <a:spcPct val="100000"/>
              </a:lnSpc>
            </a:pPr>
            <a:r>
              <a:rPr lang="en-IN" sz="2000" dirty="0" smtClean="0"/>
              <a:t>An employee remaining for a number of years without promotion must be carefully reviewed by the company</a:t>
            </a:r>
          </a:p>
          <a:p>
            <a:pPr>
              <a:lnSpc>
                <a:spcPct val="100000"/>
              </a:lnSpc>
            </a:pPr>
            <a:r>
              <a:rPr lang="en-IN" sz="2000" dirty="0" smtClean="0"/>
              <a:t>Focussed Interactions must be had with employees having lower satisfaction level and reasons understood</a:t>
            </a:r>
          </a:p>
          <a:p>
            <a:pPr>
              <a:lnSpc>
                <a:spcPct val="100000"/>
              </a:lnSpc>
            </a:pPr>
            <a:r>
              <a:rPr lang="en-IN" sz="2000" dirty="0" smtClean="0"/>
              <a:t>Employees with education in HR must be constantly motivated to perform</a:t>
            </a:r>
          </a:p>
          <a:p>
            <a:pPr>
              <a:lnSpc>
                <a:spcPct val="100000"/>
              </a:lnSpc>
            </a:pPr>
            <a:r>
              <a:rPr lang="en-IN" sz="2000" dirty="0" smtClean="0"/>
              <a:t>An employee would be more satisfied at work when remaining with one line manager for a longer duration</a:t>
            </a:r>
          </a:p>
          <a:p>
            <a:pPr>
              <a:lnSpc>
                <a:spcPct val="100000"/>
              </a:lnSpc>
            </a:pPr>
            <a:endParaRPr lang="en-IN" sz="2000" dirty="0" smtClean="0"/>
          </a:p>
          <a:p>
            <a:pPr>
              <a:lnSpc>
                <a:spcPct val="150000"/>
              </a:lnSpc>
            </a:pPr>
            <a:endParaRPr lang="en-IN" sz="1800" dirty="0" smtClean="0"/>
          </a:p>
          <a:p>
            <a:pPr>
              <a:lnSpc>
                <a:spcPct val="150000"/>
              </a:lnSpc>
            </a:pPr>
            <a:endParaRPr lang="en-IN" sz="1800" dirty="0" smtClean="0"/>
          </a:p>
          <a:p>
            <a:pPr>
              <a:lnSpc>
                <a:spcPct val="150000"/>
              </a:lnSpc>
            </a:pPr>
            <a:endParaRPr lang="en-IN" sz="1800" dirty="0" smtClean="0"/>
          </a:p>
          <a:p>
            <a:pPr>
              <a:lnSpc>
                <a:spcPct val="150000"/>
              </a:lnSpc>
            </a:pPr>
            <a:endParaRPr lang="en-IN" sz="1800" dirty="0" smtClean="0"/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20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Objectives</a:t>
            </a:r>
            <a:br>
              <a:rPr lang="en-IN" b="1" dirty="0" smtClean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168742" cy="4702969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IN" sz="2000" dirty="0" smtClean="0"/>
              <a:t>Carry </a:t>
            </a:r>
            <a:r>
              <a:rPr lang="en-IN" sz="2000" dirty="0"/>
              <a:t>out research and conduct analysis using past data of employees to fulfil the following objectives,</a:t>
            </a:r>
          </a:p>
          <a:p>
            <a:pPr>
              <a:lnSpc>
                <a:spcPct val="200000"/>
              </a:lnSpc>
            </a:pPr>
            <a:r>
              <a:rPr lang="en-IN" sz="2000" dirty="0"/>
              <a:t>Understand the factors that have a significant impact on employee attrition</a:t>
            </a:r>
          </a:p>
          <a:p>
            <a:pPr>
              <a:lnSpc>
                <a:spcPct val="200000"/>
              </a:lnSpc>
            </a:pPr>
            <a:r>
              <a:rPr lang="en-IN" sz="2000" dirty="0" smtClean="0"/>
              <a:t>Model the probability of attrition using Logistic Regression</a:t>
            </a:r>
            <a:endParaRPr lang="en-IN" sz="2000" dirty="0"/>
          </a:p>
          <a:p>
            <a:pPr>
              <a:lnSpc>
                <a:spcPct val="200000"/>
              </a:lnSpc>
            </a:pPr>
            <a:r>
              <a:rPr lang="en-IN" sz="2000" dirty="0" smtClean="0"/>
              <a:t>Recommend </a:t>
            </a:r>
            <a:r>
              <a:rPr lang="en-IN" sz="2000" dirty="0"/>
              <a:t>changes to reduce attrition and create an environment for the employees to stay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6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Problem Solving Methodology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168742" cy="5082382"/>
          </a:xfrm>
        </p:spPr>
        <p:txBody>
          <a:bodyPr numCol="2">
            <a:no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/>
              <a:t>Understand Business Problem			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Define project objectives and expected outcomes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Use data files provided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Clean data and address all data quality issues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Perform Exploratory Data Analysis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Create derived metrics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Create Dummy variables for Categorical variables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Identify the target and other predictor variables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Create Training and Test datasets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Develop a Logistic Regression model using training data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Fine tune model to avoid overfitting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Select the appropriate model based on performance metrics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Predict attrition rate using test data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Verify quality of prediction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Make recommendations for company </a:t>
            </a:r>
            <a:endParaRPr lang="en-IN" sz="2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1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Data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168742" cy="5082382"/>
          </a:xfrm>
        </p:spPr>
        <p:txBody>
          <a:bodyPr numCol="1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 smtClean="0"/>
              <a:t>Data from the following datasets were used in this project,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 Employee Survey Data – Survey data of employees, 4410 Observations, 4 Variables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 Manager Survey Data – Survey data of managers, 4410 Observations, 3 Variables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 General Data – Personal data of Employees, 4410 Observations, 21 Variables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 In Time – Log in time of Employees for the entire year , 4410 Observations, 250 Variables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 Out Time – Log in time of Employees for the entire year , 4410 Observations, 250 Variables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IN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Data Preparation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168742" cy="5082382"/>
          </a:xfrm>
        </p:spPr>
        <p:txBody>
          <a:bodyPr numCol="1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 smtClean="0"/>
              <a:t>Following steps were taken to clean up the 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 Looked for duplicate records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 Checked for outliers in the variables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 Handled missing values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 Removed holiday columns from In Time and Out Time files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 Converted character to date format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 Removed single value columns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Converted categorical variables into numerical by using dummy coding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Scaled numerical values for regression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Derived Metrics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168742" cy="5082382"/>
          </a:xfrm>
        </p:spPr>
        <p:txBody>
          <a:bodyPr numCol="1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 smtClean="0"/>
              <a:t>3 new variables were derived from the provided data for analysis,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Average Hours Worked by an Employee for the year – Average working hours for each day for the entire year for each employee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Employee worked overtime – If daily average working hours of an employee is greater than the standard 8 hours then the employee has worked overtime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Number of Leaves taken by an employee – If it is not a holiday or weekend and NA appears for the day for the employee in both In and Out Time files then it is a holiday taken by the employee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IN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9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Univariate Analysis – Attrition Rate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168742" cy="5082382"/>
          </a:xfrm>
        </p:spPr>
        <p:txBody>
          <a:bodyPr numCol="1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74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Bivariate Analysis – Age vs Attrition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70100" y="436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Ages between 25 and 45 have the most number of employees leaving the company</a:t>
            </a:r>
          </a:p>
          <a:p>
            <a:r>
              <a:rPr lang="en-US" dirty="0" smtClean="0"/>
              <a:t>Attrition is very low for employees above the age of 55</a:t>
            </a:r>
            <a:endParaRPr lang="en-US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22425"/>
            <a:ext cx="5867400" cy="468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19553</TotalTime>
  <Words>1087</Words>
  <Application>Microsoft Macintosh PowerPoint</Application>
  <PresentationFormat>Widescreen</PresentationFormat>
  <Paragraphs>197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Office Theme</vt:lpstr>
      <vt:lpstr>HR ANALYTICS  GROUP CASE STUDY  </vt:lpstr>
      <vt:lpstr>Business Problem </vt:lpstr>
      <vt:lpstr>Objectives </vt:lpstr>
      <vt:lpstr>Problem Solving Methodology </vt:lpstr>
      <vt:lpstr>Data </vt:lpstr>
      <vt:lpstr>Data Preparation </vt:lpstr>
      <vt:lpstr>Derived Metrics </vt:lpstr>
      <vt:lpstr>Univariate Analysis – Attrition Rate </vt:lpstr>
      <vt:lpstr>Bivariate Analysis – Age vs Attrition </vt:lpstr>
      <vt:lpstr>Bivariate Analysis – Business Travel vs Attrition </vt:lpstr>
      <vt:lpstr>Bivariate Analysis – Department vs Attrition </vt:lpstr>
      <vt:lpstr>Bivariate Analysis – Education vs Attrition </vt:lpstr>
      <vt:lpstr>Bivariate Analysis – Gender vs Attrition </vt:lpstr>
      <vt:lpstr>Bivariate Analysis – Job Role vs Attrition </vt:lpstr>
      <vt:lpstr>Bivariate Analysis – Marital Status vs Attrition </vt:lpstr>
      <vt:lpstr>Final Logistic Regression Model </vt:lpstr>
      <vt:lpstr>Model Evaluation </vt:lpstr>
      <vt:lpstr>Gain and Lift Charts </vt:lpstr>
      <vt:lpstr>ROC Curve and KS Statistic </vt:lpstr>
      <vt:lpstr>Relationship of Attributes to Attrition </vt:lpstr>
      <vt:lpstr>Recommendations 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Microsoft Office User</cp:lastModifiedBy>
  <cp:revision>339</cp:revision>
  <cp:lastPrinted>2018-03-28T11:51:48Z</cp:lastPrinted>
  <dcterms:created xsi:type="dcterms:W3CDTF">2016-06-09T08:16:28Z</dcterms:created>
  <dcterms:modified xsi:type="dcterms:W3CDTF">2018-05-23T03:21:59Z</dcterms:modified>
</cp:coreProperties>
</file>