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971" r:id="rId1"/>
  </p:sldMasterIdLst>
  <p:notesMasterIdLst>
    <p:notesMasterId r:id="rId33"/>
  </p:notesMasterIdLst>
  <p:sldIdLst>
    <p:sldId id="256" r:id="rId2"/>
    <p:sldId id="257" r:id="rId3"/>
    <p:sldId id="291" r:id="rId4"/>
    <p:sldId id="292" r:id="rId5"/>
    <p:sldId id="296" r:id="rId6"/>
    <p:sldId id="314" r:id="rId7"/>
    <p:sldId id="326" r:id="rId8"/>
    <p:sldId id="315" r:id="rId9"/>
    <p:sldId id="342" r:id="rId10"/>
    <p:sldId id="327" r:id="rId11"/>
    <p:sldId id="343" r:id="rId12"/>
    <p:sldId id="328" r:id="rId13"/>
    <p:sldId id="344" r:id="rId14"/>
    <p:sldId id="329" r:id="rId15"/>
    <p:sldId id="345" r:id="rId16"/>
    <p:sldId id="330" r:id="rId17"/>
    <p:sldId id="316" r:id="rId18"/>
    <p:sldId id="346" r:id="rId19"/>
    <p:sldId id="311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3" autoAdjust="0"/>
    <p:restoredTop sz="92067"/>
  </p:normalViewPr>
  <p:slideViewPr>
    <p:cSldViewPr snapToGrid="0">
      <p:cViewPr>
        <p:scale>
          <a:sx n="100" d="100"/>
          <a:sy n="100" d="100"/>
        </p:scale>
        <p:origin x="4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smtClean="0"/>
              <a:t>1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08/09/18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21" Type="http://schemas.openxmlformats.org/officeDocument/2006/relationships/image" Target="../media/image3.png"/><Relationship Id="rId22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0C018FE-C8D6-4A9C-A702-41F1E0C1C452}" type="datetimeFigureOut">
              <a:rPr lang="en-IN" smtClean="0"/>
              <a:t>08/09/18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N" smtClean="0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IN" smtClean="0"/>
              <a:t>1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6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972" r:id="rId1"/>
    <p:sldLayoutId id="2147485973" r:id="rId2"/>
    <p:sldLayoutId id="2147485974" r:id="rId3"/>
    <p:sldLayoutId id="2147485975" r:id="rId4"/>
    <p:sldLayoutId id="2147485976" r:id="rId5"/>
    <p:sldLayoutId id="2147485977" r:id="rId6"/>
    <p:sldLayoutId id="2147485978" r:id="rId7"/>
    <p:sldLayoutId id="2147485979" r:id="rId8"/>
    <p:sldLayoutId id="2147485980" r:id="rId9"/>
    <p:sldLayoutId id="2147485981" r:id="rId10"/>
    <p:sldLayoutId id="2147485982" r:id="rId11"/>
    <p:sldLayoutId id="2147485983" r:id="rId12"/>
    <p:sldLayoutId id="2147485984" r:id="rId13"/>
    <p:sldLayoutId id="2147485985" r:id="rId14"/>
    <p:sldLayoutId id="2147485986" r:id="rId15"/>
    <p:sldLayoutId id="2147485987" r:id="rId16"/>
    <p:sldLayoutId id="21474859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1.nyc.gov/site/nypd/bureaus/patrol/precincts-landing.pag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1346199"/>
            <a:ext cx="10933611" cy="2585831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IN" sz="4000" b="1" cap="all" dirty="0" smtClean="0"/>
              <a:t>NYC Parking  </a:t>
            </a:r>
            <a:br>
              <a:rPr lang="en-IN" sz="4000" b="1" cap="all" dirty="0" smtClean="0"/>
            </a:br>
            <a:r>
              <a:rPr lang="en-IN" sz="4000" b="1" cap="all" dirty="0" smtClean="0"/>
              <a:t>group case  study</a:t>
            </a:r>
            <a:br>
              <a:rPr lang="en-IN" sz="4000" b="1" cap="all" dirty="0" smtClean="0"/>
            </a:br>
            <a:r>
              <a:rPr lang="en-IN" sz="4000" b="1" cap="all" dirty="0" smtClean="0"/>
              <a:t>using  apache spark</a:t>
            </a:r>
            <a:endParaRPr lang="en-IN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008" y="4104278"/>
            <a:ext cx="6138856" cy="1842662"/>
          </a:xfrm>
        </p:spPr>
        <p:txBody>
          <a:bodyPr>
            <a:noAutofit/>
          </a:bodyPr>
          <a:lstStyle/>
          <a:p>
            <a:pPr algn="l"/>
            <a:r>
              <a:rPr lang="en-IN" sz="1800" b="1" dirty="0"/>
              <a:t> Group </a:t>
            </a:r>
            <a:r>
              <a:rPr lang="en-IN" sz="1800" b="1" dirty="0" smtClean="0"/>
              <a:t>Members:</a:t>
            </a:r>
            <a:endParaRPr lang="en-IN" sz="18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b="1" dirty="0"/>
              <a:t> </a:t>
            </a:r>
            <a:r>
              <a:rPr lang="en-IN" sz="1800" b="1" dirty="0" err="1" smtClean="0"/>
              <a:t>Vijayanand</a:t>
            </a:r>
            <a:r>
              <a:rPr lang="en-IN" sz="1800" b="1" dirty="0" smtClean="0"/>
              <a:t> Narayanan</a:t>
            </a:r>
            <a:endParaRPr lang="en-IN" sz="18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b="1" dirty="0"/>
              <a:t> </a:t>
            </a:r>
            <a:r>
              <a:rPr lang="en-IN" sz="1800" b="1" dirty="0" err="1"/>
              <a:t>Arunachalam</a:t>
            </a:r>
            <a:r>
              <a:rPr lang="en-IN" sz="1800" b="1" dirty="0"/>
              <a:t> </a:t>
            </a:r>
            <a:r>
              <a:rPr lang="en-IN" sz="1800" b="1" dirty="0" err="1" smtClean="0"/>
              <a:t>Meenakshisundaram</a:t>
            </a:r>
            <a:endParaRPr lang="en-IN" sz="1800" b="1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IN" sz="1800" b="1" dirty="0" smtClean="0"/>
              <a:t> </a:t>
            </a:r>
            <a:r>
              <a:rPr lang="en-IN" sz="1800" b="1" dirty="0"/>
              <a:t>Akash </a:t>
            </a:r>
            <a:r>
              <a:rPr lang="en-IN" sz="1800" b="1" dirty="0" err="1"/>
              <a:t>Ashokan</a:t>
            </a:r>
            <a:endParaRPr lang="en-IN" sz="1800" b="1" dirty="0"/>
          </a:p>
          <a:p>
            <a:pPr marL="457200" indent="-457200" algn="l">
              <a:buFont typeface="+mj-lt"/>
              <a:buAutoNum type="arabicPeriod"/>
            </a:pPr>
            <a:r>
              <a:rPr lang="en-IN" sz="1800" b="1" dirty="0"/>
              <a:t> </a:t>
            </a:r>
            <a:r>
              <a:rPr lang="en-IN" sz="1800" b="1" dirty="0" err="1"/>
              <a:t>Dharamarajan</a:t>
            </a:r>
            <a:r>
              <a:rPr lang="en-IN" sz="1800" b="1" dirty="0"/>
              <a:t> </a:t>
            </a:r>
            <a:r>
              <a:rPr lang="en-IN" sz="1800" b="1" dirty="0" err="1"/>
              <a:t>Thiyagarajan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Five Vehicle Body Types</a:t>
            </a:r>
            <a:br>
              <a:rPr lang="en-IN" b="1" dirty="0" smtClean="0"/>
            </a:b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768088"/>
              </p:ext>
            </p:extLst>
          </p:nvPr>
        </p:nvGraphicFramePr>
        <p:xfrm>
          <a:off x="404812" y="1306514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1715517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1514580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795457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419548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209381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089390"/>
              </p:ext>
            </p:extLst>
          </p:nvPr>
        </p:nvGraphicFramePr>
        <p:xfrm>
          <a:off x="4112357" y="1306514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1596325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133994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722234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354388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178954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768065"/>
              </p:ext>
            </p:extLst>
          </p:nvPr>
        </p:nvGraphicFramePr>
        <p:xfrm>
          <a:off x="7826692" y="1306513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Body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1883954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4DSD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1547312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724029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358984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SDN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194197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4846" y="4794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206" y="4532811"/>
            <a:ext cx="10680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5 most commonly occurring vehicle body types that received parking tickets remained consistently similar in all 3 years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Suburban Vehicle Type received the most parking tickets in all 3 years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Suburban</a:t>
            </a:r>
            <a:r>
              <a:rPr lang="en-US" sz="2000" dirty="0"/>
              <a:t>, 4 Door Sedan and Vans were the vehicle types that received maximum parking tickets</a:t>
            </a:r>
          </a:p>
        </p:txBody>
      </p:sp>
    </p:spTree>
    <p:extLst>
      <p:ext uri="{BB962C8B-B14F-4D97-AF65-F5344CB8AC3E}">
        <p14:creationId xmlns:p14="http://schemas.microsoft.com/office/powerpoint/2010/main" val="7633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Common Vehicle Body Types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4846" y="4794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206" y="4532811"/>
            <a:ext cx="10680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Suburban Vehicle Type received the most parking tickets in all 3 years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Suburban</a:t>
            </a:r>
            <a:r>
              <a:rPr lang="en-US" sz="2000" dirty="0"/>
              <a:t>, 4 Door Sedan and Vans were the vehicle types that received maximum parking tickets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1473200"/>
            <a:ext cx="6103694" cy="344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25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Five Make of Vehicles</a:t>
            </a:r>
            <a:br>
              <a:rPr lang="en-IN" b="1" dirty="0" smtClean="0"/>
            </a:b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133787"/>
              </p:ext>
            </p:extLst>
          </p:nvPr>
        </p:nvGraphicFramePr>
        <p:xfrm>
          <a:off x="404812" y="1306514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685900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TOYOT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554392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498858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411857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404841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04545"/>
              </p:ext>
            </p:extLst>
          </p:nvPr>
        </p:nvGraphicFramePr>
        <p:xfrm>
          <a:off x="4112357" y="1306514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612276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TOYOT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529115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459465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382080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339466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712843"/>
              </p:ext>
            </p:extLst>
          </p:nvPr>
        </p:nvGraphicFramePr>
        <p:xfrm>
          <a:off x="7826692" y="1306513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Vehicle</a:t>
                      </a:r>
                      <a:r>
                        <a:rPr lang="en-US" baseline="0" dirty="0" smtClean="0"/>
                        <a:t> Make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636844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TOYOT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605291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538884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NISSA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462017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CHEVR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356032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4846" y="4794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206" y="4532811"/>
            <a:ext cx="10680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5 most commonly occurring vehicle makes that received parking tickets remained consistently similar in all 3 years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FORD</a:t>
            </a:r>
            <a:r>
              <a:rPr lang="en-US" sz="2000" dirty="0"/>
              <a:t>, TOYOTA and HONDA vehicles received the most number of parking tickets</a:t>
            </a:r>
          </a:p>
        </p:txBody>
      </p:sp>
    </p:spTree>
    <p:extLst>
      <p:ext uri="{BB962C8B-B14F-4D97-AF65-F5344CB8AC3E}">
        <p14:creationId xmlns:p14="http://schemas.microsoft.com/office/powerpoint/2010/main" val="9122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Common Make of Vehicles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4846" y="4794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206" y="4532811"/>
            <a:ext cx="1068066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FORD</a:t>
            </a:r>
            <a:r>
              <a:rPr lang="en-US" sz="2000" dirty="0"/>
              <a:t>, TOYOTA and HONDA vehicles received the most number of parking tickets</a:t>
            </a:r>
          </a:p>
        </p:txBody>
      </p:sp>
      <p:pic>
        <p:nvPicPr>
          <p:cNvPr id="11" name="Content Placeholder 10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420177" y="1305194"/>
            <a:ext cx="5351645" cy="4167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1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Five Violation Precincts</a:t>
            </a:r>
            <a:br>
              <a:rPr lang="en-IN" b="1" dirty="0" smtClean="0"/>
            </a:b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146080"/>
              </p:ext>
            </p:extLst>
          </p:nvPr>
        </p:nvGraphicFramePr>
        <p:xfrm>
          <a:off x="404812" y="1306514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Precinct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721275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287403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197011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193593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127483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898105"/>
              </p:ext>
            </p:extLst>
          </p:nvPr>
        </p:nvGraphicFramePr>
        <p:xfrm>
          <a:off x="4112357" y="1306514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Precinct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828348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264299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156143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152231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150637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567617"/>
              </p:ext>
            </p:extLst>
          </p:nvPr>
        </p:nvGraphicFramePr>
        <p:xfrm>
          <a:off x="7826692" y="1306513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Precinct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925596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274445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203553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174702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169131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4846" y="4794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206" y="4532811"/>
            <a:ext cx="10680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Precinct </a:t>
            </a:r>
            <a:r>
              <a:rPr lang="en-US" sz="2000" dirty="0"/>
              <a:t>0 is not a valid zone and does not appear in the NYPD precincts list available on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www1.nyc.gov/site/nypd/bureaus/patrol/precincts-landing.page</a:t>
            </a: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Zone 19 has the next maximum number of parking tickets. The 19th Precinct command serves the Upper East Side of Manhattan.</a:t>
            </a:r>
          </a:p>
        </p:txBody>
      </p:sp>
    </p:spTree>
    <p:extLst>
      <p:ext uri="{BB962C8B-B14F-4D97-AF65-F5344CB8AC3E}">
        <p14:creationId xmlns:p14="http://schemas.microsoft.com/office/powerpoint/2010/main" val="3883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Common Violation Precincts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4846" y="4794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206" y="4532811"/>
            <a:ext cx="10680667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 smtClean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Zone </a:t>
            </a:r>
            <a:r>
              <a:rPr lang="en-US" sz="2000" dirty="0"/>
              <a:t>19 has the next maximum number of parking tickets. The 19th Precinct command serves the Upper East Side of Manhattan.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0245" y="1271009"/>
            <a:ext cx="5731510" cy="399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58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Five Issuing Precincts</a:t>
            </a:r>
            <a:br>
              <a:rPr lang="en-IN" b="1" dirty="0" smtClean="0"/>
            </a:b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266386"/>
              </p:ext>
            </p:extLst>
          </p:nvPr>
        </p:nvGraphicFramePr>
        <p:xfrm>
          <a:off x="404812" y="1306515"/>
          <a:ext cx="3527108" cy="246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59888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Precinct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828570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279931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190403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190337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149532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0743"/>
              </p:ext>
            </p:extLst>
          </p:nvPr>
        </p:nvGraphicFramePr>
        <p:xfrm>
          <a:off x="4112357" y="1306514"/>
          <a:ext cx="3527108" cy="246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59888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Precinct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948438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258049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153477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146987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146165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551181"/>
              </p:ext>
            </p:extLst>
          </p:nvPr>
        </p:nvGraphicFramePr>
        <p:xfrm>
          <a:off x="7826692" y="1306513"/>
          <a:ext cx="3527108" cy="246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598884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Issuer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Precinct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1078406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266961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200495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168740</a:t>
                      </a:r>
                      <a:endParaRPr lang="en-US" dirty="0"/>
                    </a:p>
                  </a:txBody>
                  <a:tcPr/>
                </a:tc>
              </a:tr>
              <a:tr h="373954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162994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4846" y="4794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206" y="3892729"/>
            <a:ext cx="10680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Ignoring Issuer Precinct </a:t>
            </a:r>
            <a:r>
              <a:rPr lang="en-US" sz="2000" dirty="0"/>
              <a:t>0 </a:t>
            </a:r>
            <a:r>
              <a:rPr lang="en-US" sz="2000" dirty="0" smtClean="0"/>
              <a:t>as it is is </a:t>
            </a:r>
            <a:r>
              <a:rPr lang="en-US" sz="2000" dirty="0"/>
              <a:t>not </a:t>
            </a:r>
            <a:r>
              <a:rPr lang="en-US" sz="2000" dirty="0" smtClean="0"/>
              <a:t>valid  station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Police Stations of Manhattan (Upper East, Midtown North, South and Ericson Palace) and Northwest Queens have issued the most number </a:t>
            </a:r>
            <a:r>
              <a:rPr lang="en-US" sz="2000" dirty="0" smtClean="0"/>
              <a:t>of tickets in 2015 and 2017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/>
              <a:t>Police stations of Manhattan (Upper </a:t>
            </a:r>
            <a:r>
              <a:rPr lang="en-US" sz="2000" dirty="0" err="1"/>
              <a:t>East,South</a:t>
            </a:r>
            <a:r>
              <a:rPr lang="en-US" sz="2000" dirty="0"/>
              <a:t>) and </a:t>
            </a:r>
            <a:r>
              <a:rPr lang="en-US" sz="2000" dirty="0" smtClean="0"/>
              <a:t>New York </a:t>
            </a:r>
            <a:r>
              <a:rPr lang="en-US" sz="2000" dirty="0"/>
              <a:t>East 21st street and </a:t>
            </a:r>
            <a:r>
              <a:rPr lang="en-US" sz="2000" dirty="0" smtClean="0"/>
              <a:t>New York </a:t>
            </a:r>
            <a:r>
              <a:rPr lang="en-US" sz="2000" dirty="0" err="1"/>
              <a:t>Ericcson</a:t>
            </a:r>
            <a:r>
              <a:rPr lang="en-US" sz="2000" dirty="0"/>
              <a:t> Place have had the maximum number of parking tickets issued in </a:t>
            </a:r>
            <a:r>
              <a:rPr lang="en-US" sz="2000" dirty="0" smtClean="0"/>
              <a:t>2016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55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Top Violation Code in Top 3 Issuer Precinct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06286"/>
            <a:ext cx="11168742" cy="5272314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2015 - </a:t>
            </a:r>
            <a:r>
              <a:rPr lang="en-IN" sz="2400" b="1" dirty="0" smtClean="0"/>
              <a:t>Top 3 Issuer </a:t>
            </a:r>
            <a:r>
              <a:rPr lang="en-IN" sz="2400" b="1" dirty="0"/>
              <a:t>Precincts </a:t>
            </a:r>
            <a:r>
              <a:rPr lang="en-IN" sz="2400" b="1" dirty="0" smtClean="0"/>
              <a:t>- 19,14,18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2016 </a:t>
            </a:r>
            <a:r>
              <a:rPr lang="en-IN" sz="2400" b="1" dirty="0"/>
              <a:t>- Top 3 Issuer Precincts </a:t>
            </a:r>
            <a:r>
              <a:rPr lang="en-IN" sz="2400" b="1" dirty="0" smtClean="0"/>
              <a:t>- 19,13,1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2017 – Top 3 Issuer Precincts - 19, 14, 1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Violation </a:t>
            </a:r>
            <a:r>
              <a:rPr lang="en-IN" sz="2400" b="1" dirty="0"/>
              <a:t>code 14 had a very high </a:t>
            </a:r>
            <a:r>
              <a:rPr lang="en-IN" sz="2400" b="1" dirty="0" smtClean="0"/>
              <a:t>frequency in all 3 years</a:t>
            </a:r>
            <a:endParaRPr lang="en-IN" sz="24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41411"/>
              </p:ext>
            </p:extLst>
          </p:nvPr>
        </p:nvGraphicFramePr>
        <p:xfrm>
          <a:off x="507074" y="1692335"/>
          <a:ext cx="35032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611"/>
                <a:gridCol w="1751611"/>
              </a:tblGrid>
              <a:tr h="293910"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129607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71598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58288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702596"/>
              </p:ext>
            </p:extLst>
          </p:nvPr>
        </p:nvGraphicFramePr>
        <p:xfrm>
          <a:off x="507074" y="4135467"/>
          <a:ext cx="35032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611"/>
                <a:gridCol w="1751611"/>
              </a:tblGrid>
              <a:tr h="293910"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78685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62192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57678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22028"/>
              </p:ext>
            </p:extLst>
          </p:nvPr>
        </p:nvGraphicFramePr>
        <p:xfrm>
          <a:off x="6113416" y="2207622"/>
          <a:ext cx="421930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652"/>
                <a:gridCol w="2109652"/>
              </a:tblGrid>
              <a:tr h="361406"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61406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113187</a:t>
                      </a:r>
                      <a:endParaRPr lang="en-US" dirty="0"/>
                    </a:p>
                  </a:txBody>
                  <a:tcPr/>
                </a:tc>
              </a:tr>
              <a:tr h="361406"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68869</a:t>
                      </a:r>
                      <a:endParaRPr lang="en-US" dirty="0"/>
                    </a:p>
                  </a:txBody>
                  <a:tcPr/>
                </a:tc>
              </a:tr>
              <a:tr h="361406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48190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24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Top Violation Code in Top 3 Issuer Precinct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06286"/>
            <a:ext cx="11168742" cy="5272314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Violation </a:t>
            </a:r>
            <a:r>
              <a:rPr lang="en-IN" sz="2400" b="1" dirty="0"/>
              <a:t>code 14 had a very </a:t>
            </a:r>
            <a:r>
              <a:rPr lang="en-IN" sz="2400" b="1" dirty="0" smtClean="0"/>
              <a:t>high frequency in all 3 years</a:t>
            </a:r>
            <a:endParaRPr lang="en-IN" sz="2400" b="1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6372" y="1306286"/>
            <a:ext cx="5731510" cy="41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68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Violations across times of day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20014"/>
              </p:ext>
            </p:extLst>
          </p:nvPr>
        </p:nvGraphicFramePr>
        <p:xfrm>
          <a:off x="1120775" y="1825625"/>
          <a:ext cx="703044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45"/>
                <a:gridCol w="666206"/>
                <a:gridCol w="4924698"/>
              </a:tblGrid>
              <a:tr h="20773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Comments</a:t>
                      </a:r>
                      <a:endParaRPr lang="en-US" dirty="0"/>
                    </a:p>
                  </a:txBody>
                  <a:tcPr/>
                </a:tc>
              </a:tr>
              <a:tr h="363527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r>
                        <a:rPr lang="en-US" baseline="0" dirty="0" smtClean="0"/>
                        <a:t> to 03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time</a:t>
                      </a:r>
                      <a:r>
                        <a:rPr lang="en-US" baseline="0" dirty="0" smtClean="0"/>
                        <a:t>s starting with 12 AM</a:t>
                      </a:r>
                      <a:endParaRPr lang="en-US" dirty="0"/>
                    </a:p>
                  </a:txBody>
                  <a:tcPr/>
                </a:tc>
              </a:tr>
              <a:tr h="20773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r>
                        <a:rPr lang="en-US" baseline="0" dirty="0" smtClean="0"/>
                        <a:t> to 07 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7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08</a:t>
                      </a:r>
                      <a:r>
                        <a:rPr lang="en-US" baseline="0" dirty="0" smtClean="0"/>
                        <a:t> to 11 AM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07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 to 15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</a:t>
                      </a:r>
                      <a:r>
                        <a:rPr lang="en-US" baseline="0" dirty="0" smtClean="0"/>
                        <a:t> 00 to 03 PM</a:t>
                      </a:r>
                      <a:endParaRPr lang="en-US" dirty="0"/>
                    </a:p>
                  </a:txBody>
                  <a:tcPr/>
                </a:tc>
              </a:tr>
              <a:tr h="207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 to 19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04 to 07 PM</a:t>
                      </a:r>
                      <a:endParaRPr lang="en-US" dirty="0"/>
                    </a:p>
                  </a:txBody>
                  <a:tcPr/>
                </a:tc>
              </a:tr>
              <a:tr h="2077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 to 23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Includes 08 to 11 PM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4846" y="4738132"/>
            <a:ext cx="9392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 standard 24 hour time convention was missing in the data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A few parking tickets were missing Violation Time and were excluded from analysis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7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Business Problem</a:t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New York City is a thriving metropolis. Just like most other metros that size, one of the biggest problems its citizens face, is parking. The classic combination of a </a:t>
            </a:r>
            <a:r>
              <a:rPr lang="en-US" sz="2400" b="1" dirty="0"/>
              <a:t>huge number of cars</a:t>
            </a:r>
            <a:r>
              <a:rPr lang="en-US" sz="2400" dirty="0"/>
              <a:t>, and a </a:t>
            </a:r>
            <a:r>
              <a:rPr lang="en-US" sz="2400" b="1" dirty="0"/>
              <a:t>cramped geography</a:t>
            </a:r>
            <a:r>
              <a:rPr lang="en-US" sz="2400" dirty="0"/>
              <a:t> is the exact recipe that leads to a huge number of parking tickets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NYC Police Department has collected data for parking </a:t>
            </a:r>
            <a:r>
              <a:rPr lang="en-US" sz="2400" dirty="0" smtClean="0"/>
              <a:t>tickets consisting of big data from 2015 to 2017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Top 3 violations across times of day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254034"/>
            <a:ext cx="10233800" cy="4922929"/>
          </a:xfrm>
        </p:spPr>
        <p:txBody>
          <a:bodyPr numCol="2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 smtClean="0"/>
              <a:t>Violations were </a:t>
            </a:r>
            <a:r>
              <a:rPr lang="en-US" sz="1900" dirty="0"/>
              <a:t>the highest between 4 and 7 </a:t>
            </a:r>
            <a:r>
              <a:rPr lang="en-US" sz="1900" dirty="0" smtClean="0"/>
              <a:t>PM</a:t>
            </a:r>
          </a:p>
          <a:p>
            <a:r>
              <a:rPr lang="en-US" sz="1900" dirty="0" smtClean="0"/>
              <a:t> </a:t>
            </a:r>
            <a:r>
              <a:rPr lang="en-US" sz="1900" dirty="0"/>
              <a:t>Parking in excess of the allowed time or failing to show a receipt and parking where it is not </a:t>
            </a:r>
            <a:r>
              <a:rPr lang="en-US" sz="1900" dirty="0" smtClean="0"/>
              <a:t>allowed were </a:t>
            </a:r>
            <a:r>
              <a:rPr lang="en-US" sz="1900" dirty="0"/>
              <a:t>the most common reasons for receiving parking ticket during these hours</a:t>
            </a:r>
          </a:p>
          <a:p>
            <a:r>
              <a:rPr lang="en-US" sz="1900" dirty="0" smtClean="0"/>
              <a:t>Going </a:t>
            </a:r>
            <a:r>
              <a:rPr lang="en-US" sz="1900" dirty="0"/>
              <a:t>through red light at an intersection is the most common violation after 10 </a:t>
            </a:r>
            <a:r>
              <a:rPr lang="en-US" sz="1900" dirty="0" smtClean="0"/>
              <a:t>PM</a:t>
            </a:r>
          </a:p>
          <a:p>
            <a:r>
              <a:rPr lang="en-US" sz="1900" dirty="0" smtClean="0"/>
              <a:t>Stopping </a:t>
            </a:r>
            <a:r>
              <a:rPr lang="en-US" sz="1900" dirty="0"/>
              <a:t>closer to 15 feet of fire hydrant is also common during late nights and early </a:t>
            </a:r>
            <a:r>
              <a:rPr lang="en-US" sz="1900" dirty="0" smtClean="0"/>
              <a:t>mornings</a:t>
            </a: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32" y="1397727"/>
            <a:ext cx="5708468" cy="4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Top 3 violations across times of day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254034"/>
            <a:ext cx="10233800" cy="4922929"/>
          </a:xfrm>
        </p:spPr>
        <p:txBody>
          <a:bodyPr numCol="2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 smtClean="0"/>
              <a:t>Violations were </a:t>
            </a:r>
            <a:r>
              <a:rPr lang="en-US" sz="1900" dirty="0"/>
              <a:t>the highest between </a:t>
            </a:r>
            <a:r>
              <a:rPr lang="en-US" sz="1900" dirty="0" smtClean="0"/>
              <a:t>4 </a:t>
            </a:r>
            <a:r>
              <a:rPr lang="en-US" sz="1900" dirty="0"/>
              <a:t>and </a:t>
            </a:r>
            <a:r>
              <a:rPr lang="en-US" sz="1900" dirty="0" smtClean="0"/>
              <a:t>7 PM</a:t>
            </a:r>
          </a:p>
          <a:p>
            <a:r>
              <a:rPr lang="en-US" sz="1900" dirty="0" smtClean="0"/>
              <a:t> </a:t>
            </a:r>
            <a:r>
              <a:rPr lang="en-US" sz="1900" dirty="0"/>
              <a:t>Parking in excess of the allowed time or failing to show a receipt and parking where it is not </a:t>
            </a:r>
            <a:r>
              <a:rPr lang="en-US" sz="1900" dirty="0" smtClean="0"/>
              <a:t>allowed were </a:t>
            </a:r>
            <a:r>
              <a:rPr lang="en-US" sz="1900" dirty="0"/>
              <a:t>the most common reasons for receiving parking ticket during these </a:t>
            </a:r>
            <a:r>
              <a:rPr lang="en-US" sz="1900" dirty="0" smtClean="0"/>
              <a:t>hours</a:t>
            </a:r>
          </a:p>
          <a:p>
            <a:r>
              <a:rPr lang="en-US" sz="1900" dirty="0"/>
              <a:t>Violations were high between 8 and 11 AM. </a:t>
            </a:r>
            <a:endParaRPr lang="en-US" sz="1900" dirty="0" smtClean="0"/>
          </a:p>
          <a:p>
            <a:r>
              <a:rPr lang="en-US" sz="1900" dirty="0" smtClean="0"/>
              <a:t>No </a:t>
            </a:r>
            <a:r>
              <a:rPr lang="en-US" sz="1900" dirty="0"/>
              <a:t>parking where not allowed, Failing to show a receipt and exceeding allowed time </a:t>
            </a:r>
            <a:r>
              <a:rPr lang="en-US" sz="1900" dirty="0" smtClean="0"/>
              <a:t>were </a:t>
            </a:r>
            <a:r>
              <a:rPr lang="en-US" sz="1900" dirty="0"/>
              <a:t>the most common reasons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8" y="1397727"/>
            <a:ext cx="5691051" cy="47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5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Top 3 violations across times of day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254034"/>
            <a:ext cx="10233800" cy="4922929"/>
          </a:xfrm>
        </p:spPr>
        <p:txBody>
          <a:bodyPr numCol="2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 smtClean="0"/>
              <a:t>Violations were </a:t>
            </a:r>
            <a:r>
              <a:rPr lang="en-US" sz="1900" dirty="0"/>
              <a:t>the highest between </a:t>
            </a:r>
            <a:r>
              <a:rPr lang="en-US" sz="1900" dirty="0" smtClean="0"/>
              <a:t>8 </a:t>
            </a:r>
            <a:r>
              <a:rPr lang="en-US" sz="1900" dirty="0"/>
              <a:t>and </a:t>
            </a:r>
            <a:r>
              <a:rPr lang="en-US" sz="1900" dirty="0" smtClean="0"/>
              <a:t>11 AM</a:t>
            </a:r>
          </a:p>
          <a:p>
            <a:r>
              <a:rPr lang="en-US" sz="1900" dirty="0"/>
              <a:t>No parking where not allowed, Failing to show a receipt and exceeding allowed time </a:t>
            </a:r>
            <a:r>
              <a:rPr lang="en-US" sz="1900" dirty="0" smtClean="0"/>
              <a:t>were </a:t>
            </a:r>
            <a:r>
              <a:rPr lang="en-US" sz="1900" dirty="0"/>
              <a:t>the most common reasons </a:t>
            </a:r>
            <a:endParaRPr lang="en-US" sz="1900" dirty="0" smtClean="0"/>
          </a:p>
          <a:p>
            <a:r>
              <a:rPr lang="en-US" sz="1900" dirty="0" smtClean="0"/>
              <a:t>Violations were </a:t>
            </a:r>
            <a:r>
              <a:rPr lang="en-US" sz="1900" dirty="0"/>
              <a:t>high between </a:t>
            </a:r>
            <a:r>
              <a:rPr lang="en-US" sz="1900" dirty="0" smtClean="0"/>
              <a:t>4 </a:t>
            </a:r>
            <a:r>
              <a:rPr lang="en-US" sz="1900" dirty="0"/>
              <a:t>and </a:t>
            </a:r>
            <a:r>
              <a:rPr lang="en-US" sz="1900" dirty="0" smtClean="0"/>
              <a:t>7 PM</a:t>
            </a:r>
            <a:r>
              <a:rPr lang="en-US" sz="1900" dirty="0"/>
              <a:t>. </a:t>
            </a:r>
            <a:endParaRPr lang="en-US" sz="1900" dirty="0" smtClean="0"/>
          </a:p>
          <a:p>
            <a:r>
              <a:rPr lang="en-US" sz="1900" dirty="0"/>
              <a:t> Parking in excess of the allowed time or failing to show a receipt and parking where it is not allowed were the most common reasons for receiving parking ticket during these hours</a:t>
            </a:r>
          </a:p>
          <a:p>
            <a:r>
              <a:rPr lang="en-US" sz="1900" dirty="0" smtClean="0"/>
              <a:t>Going </a:t>
            </a:r>
            <a:r>
              <a:rPr lang="en-US" sz="1900" dirty="0"/>
              <a:t>through red light at an intersection is the most common violation after 10 PM.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" y="1456951"/>
            <a:ext cx="5831951" cy="48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Top 3 Commonly Occurring Violations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06286"/>
            <a:ext cx="11168742" cy="5272314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2015</a:t>
            </a: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2016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2017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>
              <a:lnSpc>
                <a:spcPct val="100000"/>
              </a:lnSpc>
            </a:pPr>
            <a:r>
              <a:rPr lang="en-IN" sz="2400" dirty="0" smtClean="0"/>
              <a:t>Top 3 most commonly occurring violations were 21, 38 ad 36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These violations were </a:t>
            </a:r>
            <a:r>
              <a:rPr lang="en-IN" sz="2400" dirty="0" smtClean="0"/>
              <a:t>- No </a:t>
            </a:r>
            <a:r>
              <a:rPr lang="en-IN" sz="2400" dirty="0"/>
              <a:t>parking where not allowed, Failing to show receipt and Exceeding allowed time</a:t>
            </a:r>
            <a:endParaRPr lang="en-IN" sz="2400" dirty="0" smtClean="0"/>
          </a:p>
          <a:p>
            <a:pPr>
              <a:lnSpc>
                <a:spcPct val="100000"/>
              </a:lnSpc>
            </a:pPr>
            <a:endParaRPr lang="en-I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60022"/>
              </p:ext>
            </p:extLst>
          </p:nvPr>
        </p:nvGraphicFramePr>
        <p:xfrm>
          <a:off x="1565166" y="1345475"/>
          <a:ext cx="35032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611"/>
                <a:gridCol w="1751611"/>
              </a:tblGrid>
              <a:tr h="293910"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720890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663904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466479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18474"/>
              </p:ext>
            </p:extLst>
          </p:nvPr>
        </p:nvGraphicFramePr>
        <p:xfrm>
          <a:off x="1565166" y="2953984"/>
          <a:ext cx="35032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611"/>
                <a:gridCol w="1751611"/>
              </a:tblGrid>
              <a:tr h="293910"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664914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615242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547080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47916"/>
              </p:ext>
            </p:extLst>
          </p:nvPr>
        </p:nvGraphicFramePr>
        <p:xfrm>
          <a:off x="1563977" y="4643973"/>
          <a:ext cx="350322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74"/>
                <a:gridCol w="1776548"/>
              </a:tblGrid>
              <a:tr h="361406"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614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768065</a:t>
                      </a:r>
                      <a:endParaRPr lang="en-US" dirty="0"/>
                    </a:p>
                  </a:txBody>
                  <a:tcPr/>
                </a:tc>
              </a:tr>
              <a:tr h="3614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662795</a:t>
                      </a:r>
                      <a:endParaRPr lang="en-US" dirty="0"/>
                    </a:p>
                  </a:txBody>
                  <a:tcPr/>
                </a:tc>
              </a:tr>
              <a:tr h="3614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542078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7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Top 3 Times when Violations Occur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06286"/>
            <a:ext cx="11168742" cy="5272314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2015</a:t>
            </a: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2016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 smtClean="0"/>
              <a:t>2017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>
              <a:lnSpc>
                <a:spcPct val="100000"/>
              </a:lnSpc>
            </a:pPr>
            <a:r>
              <a:rPr lang="en-IN" sz="2400" dirty="0" smtClean="0"/>
              <a:t>Most violations occur consistently in bins 3 to 5 </a:t>
            </a:r>
            <a:r>
              <a:rPr lang="en-IN" sz="2400" dirty="0" err="1" smtClean="0"/>
              <a:t>i.e</a:t>
            </a:r>
            <a:r>
              <a:rPr lang="en-IN" sz="2400" dirty="0" smtClean="0"/>
              <a:t> from 8 AM to 7 PM in all years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It can be seen that </a:t>
            </a:r>
            <a:r>
              <a:rPr lang="en-IN" sz="2400" dirty="0" smtClean="0"/>
              <a:t>“No </a:t>
            </a:r>
            <a:r>
              <a:rPr lang="en-IN" sz="2400" dirty="0"/>
              <a:t>parking where not allowed, Failing to show receipt and Exceeding allowed </a:t>
            </a:r>
            <a:r>
              <a:rPr lang="en-IN" sz="2400" dirty="0" smtClean="0"/>
              <a:t>time” occur during the day and evenings</a:t>
            </a:r>
            <a:endParaRPr lang="en-IN" sz="2400" dirty="0" smtClean="0"/>
          </a:p>
          <a:p>
            <a:pPr>
              <a:lnSpc>
                <a:spcPct val="100000"/>
              </a:lnSpc>
            </a:pPr>
            <a:endParaRPr lang="en-I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90028"/>
              </p:ext>
            </p:extLst>
          </p:nvPr>
        </p:nvGraphicFramePr>
        <p:xfrm>
          <a:off x="1565166" y="1345475"/>
          <a:ext cx="35032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611"/>
                <a:gridCol w="1751611"/>
              </a:tblGrid>
              <a:tr h="293910">
                <a:tc>
                  <a:txBody>
                    <a:bodyPr/>
                    <a:lstStyle/>
                    <a:p>
                      <a:r>
                        <a:rPr lang="en-US" dirty="0" smtClean="0"/>
                        <a:t>Time Bin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999044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531823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119943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77269"/>
              </p:ext>
            </p:extLst>
          </p:nvPr>
        </p:nvGraphicFramePr>
        <p:xfrm>
          <a:off x="1565166" y="2953984"/>
          <a:ext cx="35032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611"/>
                <a:gridCol w="1751611"/>
              </a:tblGrid>
              <a:tr h="293910"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</a:t>
                      </a:r>
                      <a:r>
                        <a:rPr lang="en-US" sz="1600" baseline="0" dirty="0" smtClean="0"/>
                        <a:t>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994954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566791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124172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398908"/>
              </p:ext>
            </p:extLst>
          </p:nvPr>
        </p:nvGraphicFramePr>
        <p:xfrm>
          <a:off x="1563977" y="4643973"/>
          <a:ext cx="350322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674"/>
                <a:gridCol w="1776548"/>
              </a:tblGrid>
              <a:tr h="361406"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3614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</a:t>
                      </a:r>
                      <a:r>
                        <a:rPr lang="en-US" sz="1600" baseline="0" dirty="0" smtClean="0"/>
                        <a:t>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1122804</a:t>
                      </a:r>
                      <a:endParaRPr lang="en-US" dirty="0"/>
                    </a:p>
                  </a:txBody>
                  <a:tcPr/>
                </a:tc>
              </a:tr>
              <a:tr h="3614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601701</a:t>
                      </a:r>
                      <a:endParaRPr lang="en-US" dirty="0"/>
                    </a:p>
                  </a:txBody>
                  <a:tcPr/>
                </a:tc>
              </a:tr>
              <a:tr h="36140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Bin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116650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7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Violations across seasons of the year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038991"/>
              </p:ext>
            </p:extLst>
          </p:nvPr>
        </p:nvGraphicFramePr>
        <p:xfrm>
          <a:off x="3383280" y="2115344"/>
          <a:ext cx="39319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828"/>
                <a:gridCol w="2000092"/>
              </a:tblGrid>
              <a:tr h="364644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</a:t>
                      </a:r>
                      <a:endParaRPr lang="en-US" dirty="0"/>
                    </a:p>
                  </a:txBody>
                  <a:tcPr/>
                </a:tc>
              </a:tr>
              <a:tr h="364644">
                <a:tc>
                  <a:txBody>
                    <a:bodyPr/>
                    <a:lstStyle/>
                    <a:p>
                      <a:r>
                        <a:rPr lang="en-US" dirty="0" smtClean="0"/>
                        <a:t>01 to</a:t>
                      </a:r>
                      <a:r>
                        <a:rPr lang="en-US" baseline="0" dirty="0" smtClean="0"/>
                        <a:t>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1</a:t>
                      </a:r>
                      <a:endParaRPr lang="en-US" dirty="0"/>
                    </a:p>
                  </a:txBody>
                  <a:tcPr/>
                </a:tc>
              </a:tr>
              <a:tr h="364644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r>
                        <a:rPr lang="en-US" baseline="0" dirty="0" smtClean="0"/>
                        <a:t> to 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2</a:t>
                      </a:r>
                      <a:endParaRPr lang="en-US" dirty="0"/>
                    </a:p>
                  </a:txBody>
                  <a:tcPr/>
                </a:tc>
              </a:tr>
              <a:tr h="364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07</a:t>
                      </a:r>
                      <a:r>
                        <a:rPr lang="en-US" baseline="0" dirty="0" smtClean="0"/>
                        <a:t> to 09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3</a:t>
                      </a:r>
                      <a:endParaRPr lang="en-US" dirty="0"/>
                    </a:p>
                  </a:txBody>
                  <a:tcPr/>
                </a:tc>
              </a:tr>
              <a:tr h="364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 to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 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4846" y="4738132"/>
            <a:ext cx="9392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 smtClean="0"/>
              <a:t>Divide </a:t>
            </a:r>
            <a:r>
              <a:rPr lang="en-US" dirty="0"/>
              <a:t>the year into 4 quarters representing 4 </a:t>
            </a:r>
            <a:r>
              <a:rPr lang="en-US" dirty="0" smtClean="0"/>
              <a:t>seasons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dirty="0"/>
              <a:t>For simplicity </a:t>
            </a:r>
            <a:r>
              <a:rPr lang="en-US" dirty="0" smtClean="0"/>
              <a:t>using convention </a:t>
            </a:r>
            <a:r>
              <a:rPr lang="en-US" dirty="0"/>
              <a:t>1 to 3 months for Spring, 4 to 6 as Summer, 7 to 9 as Autumn </a:t>
            </a:r>
            <a:r>
              <a:rPr lang="en-US" dirty="0" smtClean="0"/>
              <a:t>and  </a:t>
            </a:r>
            <a:r>
              <a:rPr lang="en-US" dirty="0"/>
              <a:t>10 to 12 as Winter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2806" y="-1847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Top 3 </a:t>
            </a:r>
            <a:r>
              <a:rPr lang="en-IN" b="1" dirty="0"/>
              <a:t>violations</a:t>
            </a:r>
            <a:r>
              <a:rPr lang="en-IN" b="1" dirty="0" smtClean="0"/>
              <a:t> across seasons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254034"/>
            <a:ext cx="10233800" cy="4922929"/>
          </a:xfrm>
        </p:spPr>
        <p:txBody>
          <a:bodyPr numCol="1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900" dirty="0" smtClean="0"/>
              <a:t>There </a:t>
            </a:r>
            <a:r>
              <a:rPr lang="en-US" sz="1900" dirty="0"/>
              <a:t>were no records in </a:t>
            </a:r>
            <a:r>
              <a:rPr lang="en-US" sz="1900" dirty="0" smtClean="0"/>
              <a:t>Bins 3 and 4</a:t>
            </a:r>
          </a:p>
          <a:p>
            <a:r>
              <a:rPr lang="en-US" sz="1900" dirty="0"/>
              <a:t>Failing to show parking ticket, exceeding time limit and parking where not allowed </a:t>
            </a:r>
            <a:r>
              <a:rPr lang="en-US" sz="1900" dirty="0" smtClean="0"/>
              <a:t>were </a:t>
            </a:r>
            <a:r>
              <a:rPr lang="en-US" sz="1900" dirty="0"/>
              <a:t>the common reasons for receiving parking </a:t>
            </a:r>
            <a:r>
              <a:rPr lang="en-US" sz="1900" dirty="0" smtClean="0"/>
              <a:t>tickets in 2015</a:t>
            </a: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11" y="1845026"/>
            <a:ext cx="58166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5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3 violations across seasons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254034"/>
            <a:ext cx="10233800" cy="4922929"/>
          </a:xfrm>
        </p:spPr>
        <p:txBody>
          <a:bodyPr numCol="2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/>
              <a:t>Failing to show parking ticket, exceeding time limit and parking where not allowed </a:t>
            </a:r>
            <a:r>
              <a:rPr lang="en-US" sz="1900" dirty="0" smtClean="0"/>
              <a:t>were </a:t>
            </a:r>
            <a:r>
              <a:rPr lang="en-US" sz="1900" dirty="0"/>
              <a:t>the common reasons for receiving parking </a:t>
            </a:r>
            <a:r>
              <a:rPr lang="en-US" sz="1900" dirty="0" smtClean="0"/>
              <a:t>tickets all year round</a:t>
            </a:r>
          </a:p>
          <a:p>
            <a:r>
              <a:rPr lang="en-US" sz="2000" dirty="0" smtClean="0"/>
              <a:t>Exceeding </a:t>
            </a:r>
            <a:r>
              <a:rPr lang="en-US" sz="2000" dirty="0"/>
              <a:t>the posted speed limit in or near a designated school </a:t>
            </a:r>
            <a:r>
              <a:rPr lang="en-US" sz="2000" dirty="0" smtClean="0"/>
              <a:t>zone</a:t>
            </a:r>
            <a:r>
              <a:rPr lang="en-US" sz="2000" dirty="0"/>
              <a:t> </a:t>
            </a:r>
            <a:r>
              <a:rPr lang="en-US" sz="2000" dirty="0" smtClean="0"/>
              <a:t>was also high during Jan to  June</a:t>
            </a:r>
          </a:p>
          <a:p>
            <a:r>
              <a:rPr lang="en-US" sz="2000" dirty="0" smtClean="0"/>
              <a:t>Stopping</a:t>
            </a:r>
            <a:r>
              <a:rPr lang="en-US" sz="2000" dirty="0"/>
              <a:t>, standing or parking closer than 15 feet of a fire </a:t>
            </a:r>
            <a:r>
              <a:rPr lang="en-US" sz="2000" dirty="0" smtClean="0"/>
              <a:t>hydrant was also high and from June to Dec</a:t>
            </a:r>
          </a:p>
          <a:p>
            <a:endParaRPr lang="en-US" sz="19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5" y="1668798"/>
            <a:ext cx="58166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21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3 violations across seasons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70100" y="436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254034"/>
            <a:ext cx="10233800" cy="4922929"/>
          </a:xfrm>
        </p:spPr>
        <p:txBody>
          <a:bodyPr numCol="2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r>
              <a:rPr lang="en-US" sz="1900" dirty="0" smtClean="0"/>
              <a:t>No parking </a:t>
            </a:r>
            <a:r>
              <a:rPr lang="en-US" sz="1900" dirty="0"/>
              <a:t>where not allowed </a:t>
            </a:r>
            <a:r>
              <a:rPr lang="en-US" sz="1900" dirty="0" smtClean="0"/>
              <a:t> was </a:t>
            </a:r>
            <a:r>
              <a:rPr lang="en-US" sz="1900" dirty="0"/>
              <a:t>the common </a:t>
            </a:r>
            <a:r>
              <a:rPr lang="en-US" sz="1900" dirty="0" smtClean="0"/>
              <a:t>reason for </a:t>
            </a:r>
            <a:r>
              <a:rPr lang="en-US" sz="1900" dirty="0"/>
              <a:t>receiving parking </a:t>
            </a:r>
            <a:r>
              <a:rPr lang="en-US" sz="1900" dirty="0" smtClean="0"/>
              <a:t>tickets all year round</a:t>
            </a:r>
          </a:p>
          <a:p>
            <a:r>
              <a:rPr lang="en-US" sz="1900" dirty="0" smtClean="0"/>
              <a:t>Also </a:t>
            </a:r>
            <a:r>
              <a:rPr lang="en-US" sz="1900" dirty="0"/>
              <a:t>Failing to show parking ticket, exceeding time limit </a:t>
            </a:r>
            <a:r>
              <a:rPr lang="en-US" sz="1900" dirty="0" smtClean="0"/>
              <a:t>were common during the year</a:t>
            </a:r>
          </a:p>
          <a:p>
            <a:r>
              <a:rPr lang="en-US" sz="2000" dirty="0" smtClean="0"/>
              <a:t>Stopping</a:t>
            </a:r>
            <a:r>
              <a:rPr lang="en-US" sz="2000" dirty="0"/>
              <a:t>, standing or parking closer than 15 feet of a fire </a:t>
            </a:r>
            <a:r>
              <a:rPr lang="en-US" sz="2000" dirty="0" smtClean="0"/>
              <a:t>hydrant was also high and from June to Dec</a:t>
            </a:r>
          </a:p>
          <a:p>
            <a:endParaRPr lang="en-US" sz="19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9" y="1690688"/>
            <a:ext cx="58039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Total Fine Collected</a:t>
            </a:r>
            <a:r>
              <a:rPr lang="en-IN" sz="4400" b="1" dirty="0" smtClean="0"/>
              <a:t/>
            </a:r>
            <a:br>
              <a:rPr lang="en-IN" sz="4400" b="1" dirty="0" smtClean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06286"/>
            <a:ext cx="11168742" cy="5272314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>
              <a:lnSpc>
                <a:spcPct val="100000"/>
              </a:lnSpc>
            </a:pPr>
            <a:r>
              <a:rPr lang="en-IN" sz="2400" dirty="0" smtClean="0"/>
              <a:t>Most fine was collected in 2017</a:t>
            </a:r>
          </a:p>
          <a:p>
            <a:pPr>
              <a:lnSpc>
                <a:spcPct val="100000"/>
              </a:lnSpc>
            </a:pPr>
            <a:r>
              <a:rPr lang="en-IN" sz="2400" dirty="0" smtClean="0"/>
              <a:t>Total fine collected in 2016 was low compared to the other years and seems to have </a:t>
            </a:r>
            <a:r>
              <a:rPr lang="en-IN" sz="2400" dirty="0"/>
              <a:t>dropped </a:t>
            </a:r>
            <a:r>
              <a:rPr lang="en-IN" sz="2400" dirty="0" smtClean="0"/>
              <a:t>drastically in that year</a:t>
            </a:r>
            <a:endParaRPr lang="en-IN" sz="2400" dirty="0" smtClean="0"/>
          </a:p>
          <a:p>
            <a:pPr>
              <a:lnSpc>
                <a:spcPct val="100000"/>
              </a:lnSpc>
            </a:pPr>
            <a:endParaRPr lang="en-I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19610"/>
              </p:ext>
            </p:extLst>
          </p:nvPr>
        </p:nvGraphicFramePr>
        <p:xfrm>
          <a:off x="618309" y="1625374"/>
          <a:ext cx="35032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611"/>
                <a:gridCol w="1751611"/>
              </a:tblGrid>
              <a:tr h="29391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in $</a:t>
                      </a:r>
                      <a:endParaRPr lang="en-US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405129342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157889070</a:t>
                      </a:r>
                      <a:endParaRPr lang="en-US" sz="1600" dirty="0"/>
                    </a:p>
                  </a:txBody>
                  <a:tcPr/>
                </a:tc>
              </a:tr>
              <a:tr h="2740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2017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407266465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15" y="1473200"/>
            <a:ext cx="6130158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5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Objectives</a:t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4702969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2400" dirty="0" smtClean="0"/>
              <a:t>Understand the dataset provided by NYPD and 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Conduct exploratory analysis of data for each of the years 2015, 2016 and 2017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Use Apache Spark to access the dataset, examine the data and perform aggregation tasks to discover useful patterns and insights</a:t>
            </a:r>
            <a:endParaRPr lang="en-IN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IN" sz="2400" dirty="0" smtClean="0"/>
          </a:p>
          <a:p>
            <a:pPr marL="0" indent="0">
              <a:lnSpc>
                <a:spcPct val="200000"/>
              </a:lnSpc>
              <a:buNone/>
            </a:pP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6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Top 3 Fines Collected </a:t>
            </a:r>
            <a:br>
              <a:rPr lang="en-IN" sz="4400" b="1" dirty="0" smtClean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06286"/>
            <a:ext cx="11168742" cy="5272314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>
              <a:lnSpc>
                <a:spcPct val="100000"/>
              </a:lnSpc>
            </a:pPr>
            <a:endParaRPr lang="en-IN" sz="2400" dirty="0" smtClean="0"/>
          </a:p>
          <a:p>
            <a:pPr>
              <a:lnSpc>
                <a:spcPct val="100000"/>
              </a:lnSpc>
            </a:pPr>
            <a:r>
              <a:rPr lang="en-IN" sz="2400" dirty="0" smtClean="0"/>
              <a:t>Violation codes 14 and 21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US" sz="2400" dirty="0"/>
              <a:t>No parking where not allowed  </a:t>
            </a:r>
            <a:r>
              <a:rPr lang="en-US" sz="2400" dirty="0" smtClean="0"/>
              <a:t>collected the most amount in all years</a:t>
            </a:r>
            <a:endParaRPr lang="en-IN" sz="2400" dirty="0" smtClean="0"/>
          </a:p>
          <a:p>
            <a:pPr>
              <a:lnSpc>
                <a:spcPct val="100000"/>
              </a:lnSpc>
            </a:pPr>
            <a:endParaRPr lang="en-I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306286"/>
            <a:ext cx="8166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Top 3 Fines Collected by Violation Codes </a:t>
            </a:r>
            <a:br>
              <a:rPr lang="en-IN" sz="4400" b="1" dirty="0" smtClean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306286"/>
            <a:ext cx="11168742" cy="5272314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endParaRPr lang="en-IN" sz="2400" b="1" dirty="0"/>
          </a:p>
          <a:p>
            <a:pPr>
              <a:lnSpc>
                <a:spcPct val="100000"/>
              </a:lnSpc>
            </a:pPr>
            <a:endParaRPr lang="en-IN" sz="2400" dirty="0" smtClean="0"/>
          </a:p>
          <a:p>
            <a:pPr>
              <a:lnSpc>
                <a:spcPct val="100000"/>
              </a:lnSpc>
            </a:pPr>
            <a:endParaRPr lang="en-IN" sz="2400" dirty="0" smtClean="0"/>
          </a:p>
          <a:p>
            <a:pPr>
              <a:lnSpc>
                <a:spcPct val="100000"/>
              </a:lnSpc>
            </a:pPr>
            <a:r>
              <a:rPr lang="en-IN" sz="2400" dirty="0" smtClean="0"/>
              <a:t>Violation codes 14 and 21 </a:t>
            </a:r>
            <a:r>
              <a:rPr lang="en-IN" sz="2400" dirty="0" err="1" smtClean="0"/>
              <a:t>i.e</a:t>
            </a:r>
            <a:r>
              <a:rPr lang="en-IN" sz="2400" dirty="0" smtClean="0"/>
              <a:t> </a:t>
            </a:r>
            <a:r>
              <a:rPr lang="en-US" sz="2400" dirty="0"/>
              <a:t>No parking where not allowed  </a:t>
            </a:r>
            <a:r>
              <a:rPr lang="en-US" sz="2400" dirty="0" smtClean="0"/>
              <a:t>collected the most amount in all years</a:t>
            </a:r>
            <a:endParaRPr lang="en-IN" sz="2400" dirty="0" smtClean="0"/>
          </a:p>
          <a:p>
            <a:pPr>
              <a:lnSpc>
                <a:spcPct val="100000"/>
              </a:lnSpc>
            </a:pPr>
            <a:endParaRPr lang="en-IN" sz="2400" dirty="0" smtClean="0"/>
          </a:p>
          <a:p>
            <a:pPr marL="0" indent="0">
              <a:lnSpc>
                <a:spcPct val="100000"/>
              </a:lnSpc>
              <a:buNone/>
            </a:pPr>
            <a:endParaRPr lang="en-IN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0" y="1395186"/>
            <a:ext cx="9118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Problem Solving Methodology</a:t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82382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300" dirty="0" smtClean="0"/>
              <a:t>Understand the business problem		</a:t>
            </a:r>
          </a:p>
          <a:p>
            <a:pPr>
              <a:lnSpc>
                <a:spcPct val="100000"/>
              </a:lnSpc>
            </a:pPr>
            <a:r>
              <a:rPr lang="en-IN" sz="2300" dirty="0" smtClean="0"/>
              <a:t>Use </a:t>
            </a:r>
            <a:r>
              <a:rPr lang="en-IN" sz="2300" dirty="0" smtClean="0"/>
              <a:t>dataset that has been </a:t>
            </a:r>
            <a:r>
              <a:rPr lang="en-IN" sz="2300" dirty="0" smtClean="0"/>
              <a:t>provided</a:t>
            </a:r>
          </a:p>
          <a:p>
            <a:pPr>
              <a:lnSpc>
                <a:spcPct val="100000"/>
              </a:lnSpc>
            </a:pPr>
            <a:r>
              <a:rPr lang="en-IN" sz="2300" dirty="0" smtClean="0"/>
              <a:t>Load dataset into HDFS and use Apache Spark to carry out ana</a:t>
            </a:r>
            <a:r>
              <a:rPr lang="en-IN" sz="2300" dirty="0" smtClean="0"/>
              <a:t>lysis</a:t>
            </a:r>
            <a:endParaRPr lang="en-IN" sz="2300" dirty="0" smtClean="0"/>
          </a:p>
          <a:p>
            <a:pPr>
              <a:lnSpc>
                <a:spcPct val="100000"/>
              </a:lnSpc>
            </a:pPr>
            <a:r>
              <a:rPr lang="en-IN" sz="2300" dirty="0" smtClean="0"/>
              <a:t>Clean data and address all data quality </a:t>
            </a:r>
            <a:r>
              <a:rPr lang="en-IN" sz="2300" dirty="0" smtClean="0"/>
              <a:t>issues</a:t>
            </a:r>
          </a:p>
          <a:p>
            <a:pPr>
              <a:lnSpc>
                <a:spcPct val="100000"/>
              </a:lnSpc>
            </a:pPr>
            <a:r>
              <a:rPr lang="en-IN" sz="2300" dirty="0" smtClean="0"/>
              <a:t>Univariate analysis of Parking Tickets</a:t>
            </a:r>
          </a:p>
          <a:p>
            <a:pPr>
              <a:lnSpc>
                <a:spcPct val="100000"/>
              </a:lnSpc>
            </a:pPr>
            <a:r>
              <a:rPr lang="en-IN" sz="2300" dirty="0" smtClean="0"/>
              <a:t>Multivariate analysis of other variables impacting Parking Tickets</a:t>
            </a:r>
            <a:endParaRPr lang="en-IN" sz="2300" dirty="0" smtClean="0"/>
          </a:p>
          <a:p>
            <a:pPr>
              <a:lnSpc>
                <a:spcPct val="100000"/>
              </a:lnSpc>
            </a:pPr>
            <a:r>
              <a:rPr lang="en-IN" sz="2300" dirty="0" smtClean="0"/>
              <a:t>Perform Exploratory Data Analysis by creating buckets based on </a:t>
            </a:r>
            <a:r>
              <a:rPr lang="en-IN" sz="2300" dirty="0" smtClean="0"/>
              <a:t>various times of day</a:t>
            </a:r>
          </a:p>
          <a:p>
            <a:pPr>
              <a:lnSpc>
                <a:spcPct val="100000"/>
              </a:lnSpc>
            </a:pPr>
            <a:r>
              <a:rPr lang="en-IN" sz="2300" dirty="0" smtClean="0"/>
              <a:t>Perform seasonality analysis by bucketing tickets into various seasons of the year</a:t>
            </a:r>
            <a:endParaRPr lang="en-IN" sz="2300" dirty="0" smtClean="0"/>
          </a:p>
          <a:p>
            <a:pPr>
              <a:lnSpc>
                <a:spcPct val="100000"/>
              </a:lnSpc>
            </a:pPr>
            <a:endParaRPr lang="en-IN" sz="23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11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Univariate Analysis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82382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r>
              <a:rPr lang="en-IN" sz="2000" dirty="0" smtClean="0"/>
              <a:t>Parking tickets for all 3 years were above 4 million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There was drop in the number of tickets issued in 2016 but increased again in 2017</a:t>
            </a: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195" y="1293223"/>
            <a:ext cx="8733336" cy="43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Cars From States that Received Tickets</a:t>
            </a:r>
            <a:br>
              <a:rPr lang="en-IN" sz="4000" b="1" dirty="0" smtClean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82382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smtClean="0"/>
              <a:t>Cars from </a:t>
            </a:r>
            <a:r>
              <a:rPr lang="en-IN" sz="2000" dirty="0" smtClean="0"/>
              <a:t>various </a:t>
            </a:r>
            <a:r>
              <a:rPr lang="en-IN" sz="2000" dirty="0" smtClean="0"/>
              <a:t>states in USA and Canada received tickets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Count of number of states is similar in all 3 years</a:t>
            </a: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559297"/>
              </p:ext>
            </p:extLst>
          </p:nvPr>
        </p:nvGraphicFramePr>
        <p:xfrm>
          <a:off x="544649" y="1702407"/>
          <a:ext cx="508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</a:tblGrid>
              <a:tr h="362625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</a:t>
                      </a:r>
                      <a:r>
                        <a:rPr lang="en-US" baseline="0" dirty="0" smtClean="0"/>
                        <a:t>t of unique states</a:t>
                      </a:r>
                      <a:endParaRPr lang="en-US" dirty="0"/>
                    </a:p>
                  </a:txBody>
                  <a:tcPr/>
                </a:tc>
              </a:tr>
              <a:tr h="362625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  <a:tr h="362625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362625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707594"/>
            <a:ext cx="5731510" cy="465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8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Parking Tickets with Address Issues</a:t>
            </a:r>
            <a:r>
              <a:rPr lang="en-IN" sz="4000" b="1" dirty="0" smtClean="0"/>
              <a:t/>
            </a:r>
            <a:br>
              <a:rPr lang="en-IN" sz="4000" b="1" dirty="0" smtClean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8"/>
            <a:ext cx="11168742" cy="5082382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smtClean="0"/>
              <a:t>All the 3 years have over </a:t>
            </a:r>
            <a:r>
              <a:rPr lang="en-IN" sz="2000" dirty="0"/>
              <a:t>5.2 million tickets that either did not have place where violation occurred or have house number or street name</a:t>
            </a: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96142"/>
              </p:ext>
            </p:extLst>
          </p:nvPr>
        </p:nvGraphicFramePr>
        <p:xfrm>
          <a:off x="618309" y="1528604"/>
          <a:ext cx="48876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991"/>
                <a:gridCol w="3740695"/>
              </a:tblGrid>
              <a:tr h="339797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tickets Missing Address</a:t>
                      </a:r>
                      <a:endParaRPr lang="en-US" dirty="0"/>
                    </a:p>
                  </a:txBody>
                  <a:tcPr/>
                </a:tc>
              </a:tr>
              <a:tr h="339797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5528387</a:t>
                      </a:r>
                      <a:endParaRPr lang="en-US" dirty="0"/>
                    </a:p>
                  </a:txBody>
                  <a:tcPr/>
                </a:tc>
              </a:tr>
              <a:tr h="339797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5210309</a:t>
                      </a:r>
                      <a:endParaRPr lang="en-US" dirty="0"/>
                    </a:p>
                  </a:txBody>
                  <a:tcPr/>
                </a:tc>
              </a:tr>
              <a:tr h="339797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5802090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5541" y="1528604"/>
            <a:ext cx="5731510" cy="465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48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Five Violation Codes</a:t>
            </a:r>
            <a:br>
              <a:rPr lang="en-IN" b="1" dirty="0" smtClean="0"/>
            </a:br>
            <a:endParaRPr lang="en-IN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415150"/>
              </p:ext>
            </p:extLst>
          </p:nvPr>
        </p:nvGraphicFramePr>
        <p:xfrm>
          <a:off x="404812" y="1306514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 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720902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663904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466488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406249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373229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500137"/>
              </p:ext>
            </p:extLst>
          </p:nvPr>
        </p:nvGraphicFramePr>
        <p:xfrm>
          <a:off x="4112357" y="1306514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 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664946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615242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547080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405883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330489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693169"/>
              </p:ext>
            </p:extLst>
          </p:nvPr>
        </p:nvGraphicFramePr>
        <p:xfrm>
          <a:off x="7826692" y="1306513"/>
          <a:ext cx="3527108" cy="2899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361"/>
                <a:gridCol w="1658044"/>
                <a:gridCol w="1175703"/>
              </a:tblGrid>
              <a:tr h="70346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Violation Code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768087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662765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542079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476664</a:t>
                      </a:r>
                      <a:endParaRPr lang="en-US" dirty="0"/>
                    </a:p>
                  </a:txBody>
                  <a:tcPr/>
                </a:tc>
              </a:tr>
              <a:tr h="439253"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319646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14846" y="4794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6206" y="4532811"/>
            <a:ext cx="10680667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Top most commonly occurring violation code in all 3 years was 21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sz="2000" dirty="0" smtClean="0"/>
              <a:t>Violation codes 36, 38 and 14 occurred in all 3 years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61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/>
              <a:t>Top Violation Codes</a:t>
            </a:r>
            <a:br>
              <a:rPr lang="en-IN" b="1" dirty="0" smtClean="0"/>
            </a:br>
            <a:endParaRPr lang="en-IN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04949" y="1108364"/>
            <a:ext cx="10941924" cy="27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14846" y="47940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endParaRPr lang="en-US" sz="2200" dirty="0" smtClean="0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endParaRPr lang="en-US" sz="2200" dirty="0"/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sz="2200" dirty="0" smtClean="0"/>
              <a:t>Top </a:t>
            </a:r>
            <a:r>
              <a:rPr lang="en-US" sz="2200" dirty="0"/>
              <a:t>most commonly occurring violation code in all 3 years was 21</a:t>
            </a:r>
          </a:p>
          <a:p>
            <a:pPr marL="285750" indent="-285750">
              <a:lnSpc>
                <a:spcPct val="110000"/>
              </a:lnSpc>
              <a:buFont typeface="Arial" charset="0"/>
              <a:buChar char="•"/>
            </a:pPr>
            <a:r>
              <a:rPr lang="en-US" sz="2200" dirty="0"/>
              <a:t>Violation codes 36, 38 and 14 occurred in all 3 years</a:t>
            </a:r>
          </a:p>
          <a:p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0156" y="1271010"/>
            <a:ext cx="5731510" cy="389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59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25642</TotalTime>
  <Words>1741</Words>
  <Application>Microsoft Macintosh PowerPoint</Application>
  <PresentationFormat>Widescreen</PresentationFormat>
  <Paragraphs>663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Calibri</vt:lpstr>
      <vt:lpstr>Corbel</vt:lpstr>
      <vt:lpstr>Arial</vt:lpstr>
      <vt:lpstr>Depth</vt:lpstr>
      <vt:lpstr>NYC Parking   group case  study using  apache spark</vt:lpstr>
      <vt:lpstr>Business Problem </vt:lpstr>
      <vt:lpstr>Objectives </vt:lpstr>
      <vt:lpstr>Problem Solving Methodology </vt:lpstr>
      <vt:lpstr>Univariate Analysis </vt:lpstr>
      <vt:lpstr>Cars From States that Received Tickets </vt:lpstr>
      <vt:lpstr>Parking Tickets with Address Issues </vt:lpstr>
      <vt:lpstr>Top Five Violation Codes </vt:lpstr>
      <vt:lpstr>Top Violation Codes </vt:lpstr>
      <vt:lpstr>Top Five Vehicle Body Types </vt:lpstr>
      <vt:lpstr>Common Vehicle Body Types </vt:lpstr>
      <vt:lpstr>Top Five Make of Vehicles </vt:lpstr>
      <vt:lpstr>Common Make of Vehicles </vt:lpstr>
      <vt:lpstr>Top Five Violation Precincts </vt:lpstr>
      <vt:lpstr>Common Violation Precincts </vt:lpstr>
      <vt:lpstr>Top Five Issuing Precincts </vt:lpstr>
      <vt:lpstr>Top Violation Code in Top 3 Issuer Precinct </vt:lpstr>
      <vt:lpstr>Top Violation Code in Top 3 Issuer Precinct </vt:lpstr>
      <vt:lpstr>Violations across times of day </vt:lpstr>
      <vt:lpstr>Top 3 violations across times of day </vt:lpstr>
      <vt:lpstr>Top 3 violations across times of day </vt:lpstr>
      <vt:lpstr>Top 3 violations across times of day </vt:lpstr>
      <vt:lpstr>Top 3 Commonly Occurring Violations </vt:lpstr>
      <vt:lpstr>Top 3 Times when Violations Occur </vt:lpstr>
      <vt:lpstr>Violations across seasons of the year </vt:lpstr>
      <vt:lpstr> Top 3 violations across seasons </vt:lpstr>
      <vt:lpstr>Top 3 violations across seasons </vt:lpstr>
      <vt:lpstr>Top 3 violations across seasons </vt:lpstr>
      <vt:lpstr>Total Fine Collected </vt:lpstr>
      <vt:lpstr>Top 3 Fines Collected  </vt:lpstr>
      <vt:lpstr>Top 3 Fines Collected by Violation Codes  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Microsoft Office User</cp:lastModifiedBy>
  <cp:revision>579</cp:revision>
  <cp:lastPrinted>2018-03-28T11:51:48Z</cp:lastPrinted>
  <dcterms:created xsi:type="dcterms:W3CDTF">2016-06-09T08:16:28Z</dcterms:created>
  <dcterms:modified xsi:type="dcterms:W3CDTF">2018-09-09T09:22:36Z</dcterms:modified>
</cp:coreProperties>
</file>