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93" d="100"/>
          <a:sy n="93" d="100"/>
        </p:scale>
        <p:origin x="8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03/02/18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03/02/18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Vijayanand</a:t>
            </a:r>
            <a:r>
              <a:rPr lang="en-IN" sz="1800" dirty="0" smtClean="0"/>
              <a:t> Narayanan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Jayanti </a:t>
            </a:r>
            <a:r>
              <a:rPr lang="en-IN" sz="1800" dirty="0" err="1" smtClean="0"/>
              <a:t>Tripathi</a:t>
            </a:r>
            <a:endParaRPr lang="en-IN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 </a:t>
            </a:r>
            <a:r>
              <a:rPr lang="en-IN" sz="1800" dirty="0" err="1"/>
              <a:t>Shriram</a:t>
            </a:r>
            <a:r>
              <a:rPr lang="en-IN" sz="1800" dirty="0"/>
              <a:t> </a:t>
            </a:r>
            <a:r>
              <a:rPr lang="en-IN" sz="1800" dirty="0" err="1"/>
              <a:t>Venkat</a:t>
            </a:r>
            <a:r>
              <a:rPr lang="en-IN" sz="1800" dirty="0"/>
              <a:t> </a:t>
            </a:r>
            <a:r>
              <a:rPr lang="en-IN" sz="1800" dirty="0" err="1"/>
              <a:t>Peddhibhotla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 smtClean="0"/>
              <a:t>Devesh</a:t>
            </a:r>
            <a:r>
              <a:rPr lang="en-IN" sz="1800" dirty="0" smtClean="0"/>
              <a:t> Joshi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Global trends in investment has been understood by carrying out in-depth analysis of various investment types, countries that </a:t>
            </a:r>
            <a:r>
              <a:rPr lang="en-IN" sz="2000" dirty="0" smtClean="0"/>
              <a:t>received the highest funding and </a:t>
            </a:r>
            <a:r>
              <a:rPr lang="en-IN" sz="2000" dirty="0" smtClean="0"/>
              <a:t>the sectors that </a:t>
            </a:r>
            <a:r>
              <a:rPr lang="en-IN" sz="2000" dirty="0" smtClean="0"/>
              <a:t>attracted most </a:t>
            </a:r>
            <a:r>
              <a:rPr lang="en-IN" sz="2000" dirty="0" smtClean="0"/>
              <a:t>investments. 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Following conclusions have been reached,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Venture</a:t>
            </a:r>
            <a:r>
              <a:rPr lang="en-IN" sz="2000" b="1" dirty="0"/>
              <a:t> investment </a:t>
            </a:r>
            <a:r>
              <a:rPr lang="en-IN" sz="2000" b="1" dirty="0" smtClean="0"/>
              <a:t>type is </a:t>
            </a:r>
            <a:r>
              <a:rPr lang="en-IN" sz="2000" b="1" dirty="0"/>
              <a:t>best suited for Spark </a:t>
            </a:r>
            <a:r>
              <a:rPr lang="en-IN" sz="2000" b="1" dirty="0" smtClean="0"/>
              <a:t>Funds</a:t>
            </a:r>
          </a:p>
          <a:p>
            <a:r>
              <a:rPr lang="en-IN" sz="2000" b="1" dirty="0"/>
              <a:t>Top 3 investment friendly </a:t>
            </a:r>
            <a:r>
              <a:rPr lang="en-IN" sz="2000" b="1" dirty="0" smtClean="0"/>
              <a:t>English speaking countries </a:t>
            </a:r>
            <a:r>
              <a:rPr lang="en-IN" sz="2000" b="1" dirty="0"/>
              <a:t>are </a:t>
            </a:r>
            <a:r>
              <a:rPr lang="en-IN" sz="2000" b="1" dirty="0">
                <a:solidFill>
                  <a:srgbClr val="FF0000"/>
                </a:solidFill>
              </a:rPr>
              <a:t>USA, GBR and </a:t>
            </a:r>
            <a:r>
              <a:rPr lang="en-IN" sz="2000" b="1" dirty="0" smtClean="0">
                <a:solidFill>
                  <a:srgbClr val="FF0000"/>
                </a:solidFill>
              </a:rPr>
              <a:t>IND</a:t>
            </a:r>
          </a:p>
          <a:p>
            <a:r>
              <a:rPr lang="en-IN" sz="2000" b="1" dirty="0" smtClean="0"/>
              <a:t>“</a:t>
            </a:r>
            <a:r>
              <a:rPr lang="en-IN" sz="2000" b="1" dirty="0" smtClean="0">
                <a:solidFill>
                  <a:srgbClr val="FF0000"/>
                </a:solidFill>
              </a:rPr>
              <a:t>Others</a:t>
            </a:r>
            <a:r>
              <a:rPr lang="en-IN" sz="2000" b="1" dirty="0" smtClean="0"/>
              <a:t>” sector is best suited in USA, GBR and IND</a:t>
            </a:r>
            <a:endParaRPr lang="en-IN" sz="2000" b="1" dirty="0"/>
          </a:p>
          <a:p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Recommended Investment Strategy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Invest in Venture companies in USA/GBR/IND dealing in Others sector for maximum returns</a:t>
            </a: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Business Brief</a:t>
            </a:r>
          </a:p>
          <a:p>
            <a:r>
              <a:rPr lang="en-IN" sz="2000" dirty="0" smtClean="0"/>
              <a:t>Identify investment opportunities for Spark Funds to invest in a few global companies</a:t>
            </a:r>
          </a:p>
          <a:p>
            <a:r>
              <a:rPr lang="en-IN" sz="2000" dirty="0" smtClean="0"/>
              <a:t>Only choose English speaking countries for investments</a:t>
            </a:r>
          </a:p>
          <a:p>
            <a:r>
              <a:rPr lang="en-IN" sz="2000" dirty="0" smtClean="0"/>
              <a:t>Invest between 5 to 15 Million USD per round of investment</a:t>
            </a:r>
          </a:p>
          <a:p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/>
              <a:t>Objectives</a:t>
            </a:r>
          </a:p>
          <a:p>
            <a:pPr marL="0" indent="0">
              <a:buNone/>
            </a:pPr>
            <a:r>
              <a:rPr lang="en-IN" sz="2000" dirty="0" smtClean="0"/>
              <a:t>Carry out analysis of Global Investment trends using data from </a:t>
            </a:r>
            <a:r>
              <a:rPr lang="en-IN" sz="2000" b="1" dirty="0" err="1"/>
              <a:t>crunchbase.com</a:t>
            </a:r>
            <a:r>
              <a:rPr lang="en-IN" sz="2000" dirty="0" smtClean="0"/>
              <a:t>. Understand </a:t>
            </a:r>
            <a:r>
              <a:rPr lang="en-IN" sz="2000" smtClean="0"/>
              <a:t>where </a:t>
            </a:r>
            <a:r>
              <a:rPr lang="en-IN" sz="2000" smtClean="0"/>
              <a:t>other </a:t>
            </a:r>
            <a:r>
              <a:rPr lang="en-IN" sz="2000" dirty="0" smtClean="0"/>
              <a:t>investors are investing and recommend investment opportunities by,</a:t>
            </a:r>
          </a:p>
          <a:p>
            <a:r>
              <a:rPr lang="en-IN" sz="2000" dirty="0" smtClean="0"/>
              <a:t>Identifying suitable investment type</a:t>
            </a:r>
          </a:p>
          <a:p>
            <a:r>
              <a:rPr lang="en-IN" sz="2000" dirty="0" smtClean="0"/>
              <a:t>Identifying best countries</a:t>
            </a:r>
          </a:p>
          <a:p>
            <a:r>
              <a:rPr lang="en-IN" sz="2000" dirty="0" smtClean="0"/>
              <a:t>Identifying best sectors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Problem Solving Methodology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58145" y="2660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mage0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318" y="1371600"/>
            <a:ext cx="6898640" cy="53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Investment Type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Nearly 60% of all global investments have been in Venture investment </a:t>
            </a:r>
            <a:r>
              <a:rPr lang="en-IN" sz="2000" dirty="0" smtClean="0"/>
              <a:t>type and making it popular amongst investors</a:t>
            </a:r>
            <a:endParaRPr lang="en-IN" sz="2000" dirty="0"/>
          </a:p>
          <a:p>
            <a:r>
              <a:rPr lang="en-IN" sz="2000" dirty="0" smtClean="0"/>
              <a:t>Venture attracted the highest amount of all investment types from global investors across all sectors</a:t>
            </a:r>
          </a:p>
          <a:p>
            <a:r>
              <a:rPr lang="en-IN" sz="2000" dirty="0" smtClean="0"/>
              <a:t>Average amount raised by venture is within Spark Funds investment range of 5 to 15 Million USD</a:t>
            </a:r>
          </a:p>
          <a:p>
            <a:r>
              <a:rPr lang="en-IN" sz="2000" dirty="0" smtClean="0"/>
              <a:t>Private Equity raised the highest average amount of 73 Million but it is not within Spark Funds investment range of </a:t>
            </a:r>
            <a:r>
              <a:rPr lang="en-IN" sz="2000" dirty="0"/>
              <a:t>5 to 15 Million </a:t>
            </a:r>
            <a:r>
              <a:rPr lang="en-IN" sz="2000" dirty="0" smtClean="0"/>
              <a:t>USD</a:t>
            </a:r>
          </a:p>
          <a:p>
            <a:r>
              <a:rPr lang="en-IN" sz="2000" dirty="0"/>
              <a:t>Venture investment type had 50,228 </a:t>
            </a:r>
            <a:r>
              <a:rPr lang="en-IN" sz="2000" dirty="0" smtClean="0"/>
              <a:t>investments </a:t>
            </a:r>
            <a:r>
              <a:rPr lang="en-IN" sz="2000" dirty="0"/>
              <a:t>and making it the highest number of investments from investors across the globe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Venture investment is best suited for Spark Funds</a:t>
            </a:r>
            <a:endParaRPr lang="en-IN" sz="2000" b="1" dirty="0">
              <a:solidFill>
                <a:srgbClr val="0070C0"/>
              </a:solidFill>
            </a:endParaRP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USA raised the most amount of investments across all sectors for venture investment type</a:t>
            </a:r>
          </a:p>
          <a:p>
            <a:r>
              <a:rPr lang="en-IN" sz="2000" dirty="0" smtClean="0"/>
              <a:t>China was actually second best in terms of raising most amount of investments. But, it is not an English speaking country and hence not suitable for investment</a:t>
            </a:r>
          </a:p>
          <a:p>
            <a:r>
              <a:rPr lang="en-IN" sz="2000" dirty="0" smtClean="0"/>
              <a:t>Great Britain becomes the second best English speaking country that raised most amount of investments</a:t>
            </a:r>
          </a:p>
          <a:p>
            <a:r>
              <a:rPr lang="en-IN" sz="2000" dirty="0" smtClean="0"/>
              <a:t>India is the third best English speaking country for investments</a:t>
            </a:r>
          </a:p>
          <a:p>
            <a:r>
              <a:rPr lang="en-IN" sz="2000" dirty="0" smtClean="0"/>
              <a:t>Canada raised lower than India but is also an English speaking country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Top 3 investment friendly countries are USA, GBR and IND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Sector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Top </a:t>
            </a:r>
            <a:r>
              <a:rPr lang="en-IN" sz="2000" dirty="0"/>
              <a:t>3 sectors </a:t>
            </a:r>
            <a:r>
              <a:rPr lang="en-IN" sz="2000" dirty="0" smtClean="0"/>
              <a:t>for investment in </a:t>
            </a:r>
            <a:r>
              <a:rPr lang="en-IN" sz="2000" b="1" dirty="0"/>
              <a:t>USA</a:t>
            </a:r>
            <a:r>
              <a:rPr lang="en-IN" sz="2000" dirty="0"/>
              <a:t> are </a:t>
            </a:r>
            <a:r>
              <a:rPr lang="en-IN" sz="2000" dirty="0" smtClean="0"/>
              <a:t>“Others”, ”</a:t>
            </a:r>
            <a:r>
              <a:rPr lang="en-IN" sz="2000" dirty="0" err="1" smtClean="0"/>
              <a:t>Cleantech</a:t>
            </a:r>
            <a:r>
              <a:rPr lang="en-IN" sz="2000" dirty="0"/>
              <a:t>...</a:t>
            </a:r>
            <a:r>
              <a:rPr lang="en-IN" sz="2000" dirty="0" smtClean="0"/>
              <a:t>Semiconductors” and “</a:t>
            </a:r>
            <a:r>
              <a:rPr lang="en-IN" sz="2000" dirty="0" err="1" smtClean="0"/>
              <a:t>Social</a:t>
            </a:r>
            <a:r>
              <a:rPr lang="en-IN" sz="2000" dirty="0" err="1"/>
              <a:t>..Finance..Analytics..</a:t>
            </a:r>
            <a:r>
              <a:rPr lang="en-IN" sz="2000" dirty="0" err="1" smtClean="0"/>
              <a:t>Advertising</a:t>
            </a:r>
            <a:r>
              <a:rPr lang="en-IN" sz="2000" dirty="0" smtClean="0"/>
              <a:t>”</a:t>
            </a:r>
          </a:p>
          <a:p>
            <a:r>
              <a:rPr lang="en-IN" sz="2000" dirty="0" smtClean="0"/>
              <a:t>Top 3 sectors </a:t>
            </a:r>
            <a:r>
              <a:rPr lang="en-IN" sz="2000" dirty="0"/>
              <a:t>for investment </a:t>
            </a:r>
            <a:r>
              <a:rPr lang="en-IN" sz="2000" dirty="0" smtClean="0"/>
              <a:t>in </a:t>
            </a:r>
            <a:r>
              <a:rPr lang="en-IN" sz="2000" b="1" dirty="0" smtClean="0"/>
              <a:t>GBR</a:t>
            </a:r>
            <a:r>
              <a:rPr lang="en-IN" sz="2000" dirty="0" smtClean="0"/>
              <a:t> are </a:t>
            </a:r>
            <a:r>
              <a:rPr lang="en-IN" sz="2000" dirty="0"/>
              <a:t>“Others</a:t>
            </a:r>
            <a:r>
              <a:rPr lang="en-IN" sz="2000" dirty="0" smtClean="0"/>
              <a:t>”, </a:t>
            </a:r>
            <a:r>
              <a:rPr lang="en-IN" sz="2000" dirty="0"/>
              <a:t>”</a:t>
            </a:r>
            <a:r>
              <a:rPr lang="en-IN" sz="2000" dirty="0" err="1"/>
              <a:t>Cleantech</a:t>
            </a:r>
            <a:r>
              <a:rPr lang="en-IN" sz="2000" dirty="0"/>
              <a:t>...Semiconductors” and </a:t>
            </a:r>
            <a:r>
              <a:rPr lang="en-IN" sz="2000" dirty="0" smtClean="0"/>
              <a:t> </a:t>
            </a:r>
            <a:r>
              <a:rPr lang="en-IN" sz="2000" dirty="0"/>
              <a:t>“</a:t>
            </a:r>
            <a:r>
              <a:rPr lang="en-IN" sz="2000" dirty="0" err="1"/>
              <a:t>Social..Finance..Analytics..Advertising</a:t>
            </a:r>
            <a:r>
              <a:rPr lang="en-IN" sz="2000" dirty="0"/>
              <a:t>”</a:t>
            </a:r>
          </a:p>
          <a:p>
            <a:r>
              <a:rPr lang="en-IN" sz="2000" dirty="0" smtClean="0"/>
              <a:t>Top 3 sectors </a:t>
            </a:r>
            <a:r>
              <a:rPr lang="en-IN" sz="2000" dirty="0"/>
              <a:t>for </a:t>
            </a:r>
            <a:r>
              <a:rPr lang="en-IN" sz="2000" dirty="0" smtClean="0"/>
              <a:t>investment in </a:t>
            </a:r>
            <a:r>
              <a:rPr lang="en-IN" sz="2000" b="1" dirty="0" smtClean="0"/>
              <a:t>IND</a:t>
            </a:r>
            <a:r>
              <a:rPr lang="en-IN" sz="2000" dirty="0"/>
              <a:t> are “Others”, </a:t>
            </a:r>
            <a:r>
              <a:rPr lang="en-IN" sz="2000" dirty="0" smtClean="0"/>
              <a:t>“News</a:t>
            </a:r>
            <a:r>
              <a:rPr lang="en-IN" sz="2000" dirty="0"/>
              <a:t>..</a:t>
            </a:r>
            <a:r>
              <a:rPr lang="en-IN" sz="2000" dirty="0" err="1" smtClean="0"/>
              <a:t>Search.and.Messaging</a:t>
            </a:r>
            <a:r>
              <a:rPr lang="en-IN" sz="2000" dirty="0" smtClean="0"/>
              <a:t>” and </a:t>
            </a:r>
            <a:r>
              <a:rPr lang="en-IN" sz="2000" dirty="0"/>
              <a:t>“</a:t>
            </a:r>
            <a:r>
              <a:rPr lang="en-IN" sz="2000" dirty="0" err="1"/>
              <a:t>Social..Finance..Analytics..Advertising</a:t>
            </a:r>
            <a:r>
              <a:rPr lang="en-IN" sz="2000" dirty="0" smtClean="0"/>
              <a:t>” or “Entertainment”</a:t>
            </a:r>
          </a:p>
          <a:p>
            <a:r>
              <a:rPr lang="en-IN" sz="2000" dirty="0" smtClean="0"/>
              <a:t>Sectors </a:t>
            </a:r>
            <a:r>
              <a:rPr lang="en-IN" sz="2000" dirty="0"/>
              <a:t>“</a:t>
            </a:r>
            <a:r>
              <a:rPr lang="en-IN" sz="2000" dirty="0" err="1"/>
              <a:t>Social..Finance..Analytics..Advertising</a:t>
            </a:r>
            <a:r>
              <a:rPr lang="en-IN" sz="2000" dirty="0"/>
              <a:t>” </a:t>
            </a:r>
            <a:r>
              <a:rPr lang="en-IN" sz="2000" dirty="0" smtClean="0"/>
              <a:t>and “Entertainment” in IND raised the same number of investments (32)</a:t>
            </a:r>
          </a:p>
          <a:p>
            <a:r>
              <a:rPr lang="en-IN" sz="2000" dirty="0" smtClean="0"/>
              <a:t>Sector </a:t>
            </a:r>
            <a:r>
              <a:rPr lang="en-IN" sz="2000" dirty="0" smtClean="0">
                <a:solidFill>
                  <a:srgbClr val="0070C0"/>
                </a:solidFill>
              </a:rPr>
              <a:t>“</a:t>
            </a:r>
            <a:r>
              <a:rPr lang="en-IN" sz="2000" b="1" dirty="0" smtClean="0">
                <a:solidFill>
                  <a:srgbClr val="0070C0"/>
                </a:solidFill>
              </a:rPr>
              <a:t>Others”</a:t>
            </a:r>
            <a:r>
              <a:rPr lang="en-IN" sz="2000" dirty="0" smtClean="0"/>
              <a:t> is the most popular in </a:t>
            </a:r>
            <a:r>
              <a:rPr lang="en-IN" sz="2000" b="1" dirty="0" smtClean="0">
                <a:solidFill>
                  <a:srgbClr val="0070C0"/>
                </a:solidFill>
              </a:rPr>
              <a:t>all the 3 countries USA, GBR and IND</a:t>
            </a:r>
            <a:r>
              <a:rPr lang="en-IN" sz="2000" b="1" dirty="0" smtClean="0"/>
              <a:t> </a:t>
            </a:r>
            <a:r>
              <a:rPr lang="en-IN" sz="2000" dirty="0" smtClean="0"/>
              <a:t>and has attracted most amount of investments</a:t>
            </a:r>
            <a:endParaRPr lang="en-IN" sz="2000" dirty="0"/>
          </a:p>
          <a:p>
            <a:endParaRPr lang="en-IN" sz="20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70" y="1335429"/>
            <a:ext cx="8242714" cy="486375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Funding Type Results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Country Results</a:t>
            </a:r>
            <a:endParaRPr lang="en-IN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496218"/>
            <a:ext cx="8451272" cy="4905601"/>
          </a:xfr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" y="1496218"/>
            <a:ext cx="8029387" cy="4799517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Sector Analysis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2390</TotalTime>
  <Words>521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Office Theme</vt:lpstr>
      <vt:lpstr>INVESTMENT CASE STUDY   SUBMISSION </vt:lpstr>
      <vt:lpstr>Abstract</vt:lpstr>
      <vt:lpstr>Problem Solving Methodology</vt:lpstr>
      <vt:lpstr>Investment Type Analysis</vt:lpstr>
      <vt:lpstr>Country Analysis</vt:lpstr>
      <vt:lpstr>Sector Analysis</vt:lpstr>
      <vt:lpstr>Funding Type Results</vt:lpstr>
      <vt:lpstr>Country Results</vt:lpstr>
      <vt:lpstr>Sector Analysis</vt:lpstr>
      <vt:lpstr>Conclusions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75</cp:revision>
  <cp:lastPrinted>2018-02-02T14:23:09Z</cp:lastPrinted>
  <dcterms:created xsi:type="dcterms:W3CDTF">2016-06-09T08:16:28Z</dcterms:created>
  <dcterms:modified xsi:type="dcterms:W3CDTF">2018-02-03T08:36:41Z</dcterms:modified>
</cp:coreProperties>
</file>