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7" r:id="rId7"/>
    <p:sldId id="262" r:id="rId8"/>
    <p:sldId id="268" r:id="rId9"/>
    <p:sldId id="269" r:id="rId10"/>
    <p:sldId id="265"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p:scale>
          <a:sx n="100" d="100"/>
          <a:sy n="100" d="100"/>
        </p:scale>
        <p:origin x="488" y="33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05/03/18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05/03/18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05/03/18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05/03/18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05/03/18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05/03/18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05/03/18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05/03/18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05/03/18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1856510"/>
            <a:ext cx="9144000" cy="3283526"/>
          </a:xfrm>
        </p:spPr>
        <p:txBody>
          <a:bodyPr>
            <a:normAutofit/>
          </a:bodyPr>
          <a:lstStyle/>
          <a:p>
            <a:r>
              <a:rPr lang="en-IN" sz="4000" dirty="0" smtClean="0"/>
              <a:t/>
            </a:r>
            <a:br>
              <a:rPr lang="en-IN" sz="4000" dirty="0" smtClean="0"/>
            </a:br>
            <a:r>
              <a:rPr lang="en-IN" sz="4000" dirty="0" smtClean="0"/>
              <a:t>UBER SUPPLY-DEMAND GAP </a:t>
            </a:r>
            <a:br>
              <a:rPr lang="en-IN" sz="4000" dirty="0" smtClean="0"/>
            </a:br>
            <a:r>
              <a:rPr lang="en-IN" sz="4000" dirty="0" smtClean="0"/>
              <a:t>CASE STUDY</a:t>
            </a:r>
            <a:endParaRPr lang="en-IN" sz="4000" dirty="0"/>
          </a:p>
        </p:txBody>
      </p:sp>
      <p:sp>
        <p:nvSpPr>
          <p:cNvPr id="3" name="Subtitle 2"/>
          <p:cNvSpPr>
            <a:spLocks noGrp="1"/>
          </p:cNvSpPr>
          <p:nvPr>
            <p:ph type="subTitle" idx="1"/>
          </p:nvPr>
        </p:nvSpPr>
        <p:spPr>
          <a:xfrm>
            <a:off x="388442" y="5957455"/>
            <a:ext cx="6138856" cy="368307"/>
          </a:xfrm>
        </p:spPr>
        <p:txBody>
          <a:bodyPr>
            <a:noAutofit/>
          </a:bodyPr>
          <a:lstStyle/>
          <a:p>
            <a:pPr algn="l"/>
            <a:r>
              <a:rPr lang="en-IN" dirty="0" smtClean="0"/>
              <a:t> Analyst:</a:t>
            </a:r>
            <a:r>
              <a:rPr lang="en-IN" dirty="0"/>
              <a:t> </a:t>
            </a:r>
            <a:r>
              <a:rPr lang="en-IN" b="1" dirty="0" err="1" smtClean="0"/>
              <a:t>Vijayanand</a:t>
            </a:r>
            <a:r>
              <a:rPr lang="en-IN" b="1" dirty="0" smtClean="0"/>
              <a:t> Narayanan</a:t>
            </a:r>
            <a:endParaRPr lang="en-IN" b="1" dirty="0"/>
          </a:p>
        </p:txBody>
      </p:sp>
      <p:pic>
        <p:nvPicPr>
          <p:cNvPr id="5" name="Picture 4"/>
          <p:cNvPicPr>
            <a:picLocks noChangeAspect="1"/>
          </p:cNvPicPr>
          <p:nvPr/>
        </p:nvPicPr>
        <p:blipFill>
          <a:blip r:embed="rId2"/>
          <a:stretch>
            <a:fillRect/>
          </a:stretch>
        </p:blipFill>
        <p:spPr>
          <a:xfrm>
            <a:off x="3876963" y="1542467"/>
            <a:ext cx="3911600" cy="2082800"/>
          </a:xfrm>
          <a:prstGeom prst="rect">
            <a:avLst/>
          </a:prstGeom>
        </p:spPr>
      </p:pic>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604358"/>
            <a:ext cx="11168742" cy="4594830"/>
          </a:xfrm>
        </p:spPr>
        <p:txBody>
          <a:bodyPr numCol="2">
            <a:normAutofit/>
          </a:bodyPr>
          <a:lstStyle/>
          <a:p>
            <a:pPr>
              <a:lnSpc>
                <a:spcPct val="150000"/>
              </a:lnSpc>
            </a:pPr>
            <a:r>
              <a:rPr lang="en-US" sz="2200" dirty="0"/>
              <a:t>Supply </a:t>
            </a:r>
            <a:r>
              <a:rPr lang="en-US" sz="2200" dirty="0" smtClean="0"/>
              <a:t>at </a:t>
            </a:r>
            <a:r>
              <a:rPr lang="en-US" sz="2200" dirty="0"/>
              <a:t>the </a:t>
            </a:r>
            <a:r>
              <a:rPr lang="en-US" sz="2200" dirty="0" smtClean="0"/>
              <a:t>Airport is 373 whilst </a:t>
            </a:r>
            <a:r>
              <a:rPr lang="en-US" sz="2200" dirty="0"/>
              <a:t>demand is </a:t>
            </a:r>
            <a:r>
              <a:rPr lang="en-US" sz="2200" dirty="0" smtClean="0"/>
              <a:t>1800 (373+1321+106)</a:t>
            </a:r>
            <a:endParaRPr lang="en-US" sz="2200" dirty="0"/>
          </a:p>
          <a:p>
            <a:pPr>
              <a:lnSpc>
                <a:spcPct val="150000"/>
              </a:lnSpc>
            </a:pPr>
            <a:r>
              <a:rPr lang="en-US" sz="2200" dirty="0"/>
              <a:t>Supply Demand Gap </a:t>
            </a:r>
            <a:r>
              <a:rPr lang="en-US" sz="2200" dirty="0" smtClean="0"/>
              <a:t>at the Airport </a:t>
            </a:r>
            <a:r>
              <a:rPr lang="en-US" sz="2200" dirty="0"/>
              <a:t>is </a:t>
            </a:r>
            <a:r>
              <a:rPr lang="en-US" sz="2200" dirty="0" smtClean="0"/>
              <a:t>1427 (1800-373) </a:t>
            </a:r>
            <a:endParaRPr lang="en-US" sz="2200" dirty="0"/>
          </a:p>
          <a:p>
            <a:pPr>
              <a:lnSpc>
                <a:spcPct val="150000"/>
              </a:lnSpc>
            </a:pPr>
            <a:r>
              <a:rPr lang="en-US" sz="2200" b="1" dirty="0" smtClean="0"/>
              <a:t>74% </a:t>
            </a:r>
            <a:r>
              <a:rPr lang="en-US" sz="2200" b="1" dirty="0"/>
              <a:t>of the trips </a:t>
            </a:r>
            <a:r>
              <a:rPr lang="en-US" sz="2200" b="1" dirty="0" smtClean="0"/>
              <a:t>at </a:t>
            </a:r>
            <a:r>
              <a:rPr lang="en-US" sz="2200" b="1" dirty="0"/>
              <a:t>the </a:t>
            </a:r>
            <a:r>
              <a:rPr lang="en-US" sz="2200" b="1" dirty="0" smtClean="0"/>
              <a:t>Airport </a:t>
            </a:r>
            <a:r>
              <a:rPr lang="en-US" sz="2200" b="1" dirty="0"/>
              <a:t>in </a:t>
            </a:r>
            <a:r>
              <a:rPr lang="en-US" sz="2200" b="1" dirty="0" smtClean="0"/>
              <a:t>the Evening had No cars available</a:t>
            </a:r>
          </a:p>
          <a:p>
            <a:pPr>
              <a:lnSpc>
                <a:spcPct val="150000"/>
              </a:lnSpc>
            </a:pPr>
            <a:r>
              <a:rPr lang="en-US" sz="2200" dirty="0" smtClean="0"/>
              <a:t>Airport </a:t>
            </a:r>
            <a:r>
              <a:rPr lang="en-US" sz="2200" dirty="0"/>
              <a:t>is not in good health as there is more demand and less supply</a:t>
            </a:r>
          </a:p>
          <a:p>
            <a:endParaRPr lang="en-US" sz="2200" b="1" dirty="0"/>
          </a:p>
        </p:txBody>
      </p:sp>
      <p:sp>
        <p:nvSpPr>
          <p:cNvPr id="5" name="Title 1"/>
          <p:cNvSpPr>
            <a:spLocks noGrp="1"/>
          </p:cNvSpPr>
          <p:nvPr>
            <p:ph type="title"/>
          </p:nvPr>
        </p:nvSpPr>
        <p:spPr>
          <a:xfrm>
            <a:off x="1136469" y="640080"/>
            <a:ext cx="9313817" cy="856138"/>
          </a:xfrm>
        </p:spPr>
        <p:txBody>
          <a:bodyPr>
            <a:normAutofit fontScale="90000"/>
          </a:bodyPr>
          <a:lstStyle/>
          <a:p>
            <a:pPr algn="ctr"/>
            <a:r>
              <a:rPr lang="en-IN" b="1" dirty="0" smtClean="0"/>
              <a:t>Supply Demand at the Airport in the Evening </a:t>
            </a:r>
            <a:br>
              <a:rPr lang="en-IN" b="1" dirty="0" smtClean="0"/>
            </a:br>
            <a:endParaRPr lang="en-IN" sz="2800" dirty="0"/>
          </a:p>
        </p:txBody>
      </p:sp>
      <p:cxnSp>
        <p:nvCxnSpPr>
          <p:cNvPr id="6" name="Straight Connector 5"/>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5" y="1288473"/>
            <a:ext cx="5985164" cy="5536312"/>
          </a:xfrm>
          <a:prstGeom prst="rect">
            <a:avLst/>
          </a:prstGeom>
        </p:spPr>
      </p:pic>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Reasons for Supply Demand Gap</a:t>
            </a:r>
            <a:br>
              <a:rPr lang="en-US" b="1" dirty="0" smtClean="0"/>
            </a:br>
            <a:endParaRPr lang="en-US" b="1" dirty="0"/>
          </a:p>
        </p:txBody>
      </p:sp>
      <p:sp>
        <p:nvSpPr>
          <p:cNvPr id="3" name="Content Placeholder 2"/>
          <p:cNvSpPr>
            <a:spLocks noGrp="1"/>
          </p:cNvSpPr>
          <p:nvPr>
            <p:ph idx="1"/>
          </p:nvPr>
        </p:nvSpPr>
        <p:spPr>
          <a:xfrm>
            <a:off x="404949" y="1496218"/>
            <a:ext cx="11168742" cy="4702969"/>
          </a:xfrm>
        </p:spPr>
        <p:txBody>
          <a:bodyPr>
            <a:normAutofit fontScale="85000" lnSpcReduction="10000"/>
          </a:bodyPr>
          <a:lstStyle/>
          <a:p>
            <a:pPr marL="0" indent="0">
              <a:lnSpc>
                <a:spcPct val="150000"/>
              </a:lnSpc>
              <a:buNone/>
            </a:pPr>
            <a:r>
              <a:rPr lang="en-US" dirty="0" smtClean="0"/>
              <a:t>There is a huge supply demand gap in the City with nearly 50% of the trips to the airport being cancelled by the drivers in the morning. Some reasons could be,</a:t>
            </a:r>
          </a:p>
          <a:p>
            <a:pPr marL="514350" indent="-514350">
              <a:lnSpc>
                <a:spcPct val="150000"/>
              </a:lnSpc>
              <a:buFont typeface="+mj-lt"/>
              <a:buAutoNum type="arabicPeriod"/>
            </a:pPr>
            <a:r>
              <a:rPr lang="en-US" dirty="0" smtClean="0"/>
              <a:t>It might take long for the driver to get to the airport incurring more gas mileage which might not make economical sense for the driver</a:t>
            </a:r>
          </a:p>
          <a:p>
            <a:pPr marL="514350" indent="-514350">
              <a:lnSpc>
                <a:spcPct val="150000"/>
              </a:lnSpc>
              <a:buFont typeface="+mj-lt"/>
              <a:buAutoNum type="arabicPeriod"/>
            </a:pPr>
            <a:r>
              <a:rPr lang="en-US" dirty="0" smtClean="0"/>
              <a:t>Drivers could be facing an idle time at the airport. This might be because of flight patterns where less flights arrive into the terminal at that time and the drivers have no trips back to the city</a:t>
            </a:r>
            <a:r>
              <a:rPr lang="en-US" dirty="0"/>
              <a:t>.</a:t>
            </a:r>
            <a:r>
              <a:rPr lang="en-US" dirty="0" smtClean="0"/>
              <a:t> Idle time at the airport is loss of revenue for the drivers when they could be making money if driving in the city at that time</a:t>
            </a:r>
          </a:p>
          <a:p>
            <a:pPr marL="514350" indent="-514350">
              <a:buFont typeface="+mj-lt"/>
              <a:buAutoNum type="arabicPeriod"/>
            </a:pPr>
            <a:endParaRPr lang="en-US" dirty="0" smtClean="0"/>
          </a:p>
          <a:p>
            <a:endParaRPr lang="en-US" dirty="0"/>
          </a:p>
        </p:txBody>
      </p:sp>
      <p:cxnSp>
        <p:nvCxnSpPr>
          <p:cNvPr id="4" name="Straight Connector 3"/>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422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Reasons for Supply Demand </a:t>
            </a:r>
            <a:r>
              <a:rPr lang="en-US" b="1" dirty="0" smtClean="0"/>
              <a:t>Gap</a:t>
            </a:r>
            <a:br>
              <a:rPr lang="en-US" b="1" dirty="0" smtClean="0"/>
            </a:br>
            <a:endParaRPr lang="en-US" b="1" dirty="0"/>
          </a:p>
        </p:txBody>
      </p:sp>
      <p:sp>
        <p:nvSpPr>
          <p:cNvPr id="3" name="Content Placeholder 2"/>
          <p:cNvSpPr>
            <a:spLocks noGrp="1"/>
          </p:cNvSpPr>
          <p:nvPr>
            <p:ph idx="1"/>
          </p:nvPr>
        </p:nvSpPr>
        <p:spPr>
          <a:xfrm>
            <a:off x="404949" y="1604358"/>
            <a:ext cx="11168742" cy="4594830"/>
          </a:xfrm>
        </p:spPr>
        <p:txBody>
          <a:bodyPr>
            <a:normAutofit fontScale="85000" lnSpcReduction="10000"/>
          </a:bodyPr>
          <a:lstStyle/>
          <a:p>
            <a:pPr marL="0" indent="0">
              <a:lnSpc>
                <a:spcPct val="150000"/>
              </a:lnSpc>
              <a:buNone/>
            </a:pPr>
            <a:r>
              <a:rPr lang="en-US" dirty="0"/>
              <a:t>Similarly, 74% of the trips from the airport in the evenings have no cars available</a:t>
            </a:r>
            <a:r>
              <a:rPr lang="en-US" dirty="0" smtClean="0"/>
              <a:t>. Some reasons could be,</a:t>
            </a:r>
          </a:p>
          <a:p>
            <a:pPr marL="514350" indent="-514350">
              <a:lnSpc>
                <a:spcPct val="150000"/>
              </a:lnSpc>
              <a:buFont typeface="+mj-lt"/>
              <a:buAutoNum type="arabicPeriod"/>
            </a:pPr>
            <a:r>
              <a:rPr lang="en-US" dirty="0" smtClean="0"/>
              <a:t>There might not be enough flights taking off from this airport at this time in the evening and hence not enough drivers have trips from the city to the airport. This causes a shortage in the organic supply of cars at the airport in the evening</a:t>
            </a:r>
          </a:p>
          <a:p>
            <a:pPr marL="514350" indent="-514350">
              <a:lnSpc>
                <a:spcPct val="150000"/>
              </a:lnSpc>
              <a:buFont typeface="+mj-lt"/>
              <a:buAutoNum type="arabicPeriod"/>
            </a:pPr>
            <a:r>
              <a:rPr lang="en-US" dirty="0" smtClean="0"/>
              <a:t>Also, most drivers end the working day by evening and return home. So, it might be possible that they are unwilling to make trips to the airport in the evening</a:t>
            </a:r>
          </a:p>
          <a:p>
            <a:pPr marL="514350" indent="-514350">
              <a:buFont typeface="+mj-lt"/>
              <a:buAutoNum type="arabicPeriod"/>
            </a:pPr>
            <a:endParaRPr lang="en-US" dirty="0" smtClean="0"/>
          </a:p>
          <a:p>
            <a:pPr marL="514350" indent="-514350">
              <a:buFont typeface="+mj-lt"/>
              <a:buAutoNum type="arabicPeriod"/>
            </a:pPr>
            <a:endParaRPr lang="en-US" dirty="0" smtClean="0"/>
          </a:p>
          <a:p>
            <a:pPr marL="971550" lvl="1" indent="-514350">
              <a:buFont typeface="+mj-lt"/>
              <a:buAutoNum type="arabicPeriod"/>
            </a:pPr>
            <a:endParaRPr lang="en-US" dirty="0"/>
          </a:p>
          <a:p>
            <a:endParaRPr lang="en-US" dirty="0"/>
          </a:p>
        </p:txBody>
      </p:sp>
      <p:cxnSp>
        <p:nvCxnSpPr>
          <p:cNvPr id="4" name="Straight Connector 3"/>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Recommendations to Uber</a:t>
            </a:r>
            <a:br>
              <a:rPr lang="en-US" b="1" dirty="0" smtClean="0"/>
            </a:br>
            <a:endParaRPr lang="en-US" b="1" dirty="0"/>
          </a:p>
        </p:txBody>
      </p:sp>
      <p:sp>
        <p:nvSpPr>
          <p:cNvPr id="3" name="Content Placeholder 2"/>
          <p:cNvSpPr>
            <a:spLocks noGrp="1"/>
          </p:cNvSpPr>
          <p:nvPr>
            <p:ph idx="1"/>
          </p:nvPr>
        </p:nvSpPr>
        <p:spPr>
          <a:xfrm>
            <a:off x="404949" y="1496218"/>
            <a:ext cx="11168742" cy="5029273"/>
          </a:xfrm>
        </p:spPr>
        <p:txBody>
          <a:bodyPr>
            <a:normAutofit fontScale="70000" lnSpcReduction="20000"/>
          </a:bodyPr>
          <a:lstStyle/>
          <a:p>
            <a:pPr marL="0" indent="0">
              <a:lnSpc>
                <a:spcPct val="150000"/>
              </a:lnSpc>
              <a:buNone/>
            </a:pPr>
            <a:r>
              <a:rPr lang="en-US" b="1" dirty="0" smtClean="0">
                <a:solidFill>
                  <a:srgbClr val="FF0000"/>
                </a:solidFill>
              </a:rPr>
              <a:t>Reduce cancellations from City to Airport in the morning</a:t>
            </a:r>
          </a:p>
          <a:p>
            <a:pPr>
              <a:lnSpc>
                <a:spcPct val="150000"/>
              </a:lnSpc>
            </a:pPr>
            <a:r>
              <a:rPr lang="en-US" dirty="0" smtClean="0"/>
              <a:t>Drivers can be provided incentives to make trips to airports</a:t>
            </a:r>
          </a:p>
          <a:p>
            <a:pPr>
              <a:lnSpc>
                <a:spcPct val="150000"/>
              </a:lnSpc>
            </a:pPr>
            <a:r>
              <a:rPr lang="en-US" dirty="0" smtClean="0"/>
              <a:t>Uber could share gas expenses with the drivers for airport trips</a:t>
            </a:r>
          </a:p>
          <a:p>
            <a:pPr>
              <a:lnSpc>
                <a:spcPct val="150000"/>
              </a:lnSpc>
            </a:pPr>
            <a:r>
              <a:rPr lang="en-US" dirty="0" smtClean="0"/>
              <a:t>Reduce driver’s idle time at the airport by increasing demand through attractive offers and promotions for customers</a:t>
            </a:r>
          </a:p>
          <a:p>
            <a:pPr marL="0" indent="0">
              <a:lnSpc>
                <a:spcPct val="150000"/>
              </a:lnSpc>
              <a:buNone/>
            </a:pPr>
            <a:r>
              <a:rPr lang="en-US" b="1" dirty="0" smtClean="0">
                <a:solidFill>
                  <a:srgbClr val="FF0000"/>
                </a:solidFill>
              </a:rPr>
              <a:t>Increase availability of cars at the Airport in the evening</a:t>
            </a:r>
          </a:p>
          <a:p>
            <a:pPr>
              <a:lnSpc>
                <a:spcPct val="150000"/>
              </a:lnSpc>
            </a:pPr>
            <a:r>
              <a:rPr lang="en-US" dirty="0" smtClean="0"/>
              <a:t>Uber can proactively alert the drivers around the airport area about demand from the airport to city</a:t>
            </a:r>
          </a:p>
          <a:p>
            <a:pPr>
              <a:lnSpc>
                <a:spcPct val="150000"/>
              </a:lnSpc>
            </a:pPr>
            <a:r>
              <a:rPr lang="en-US" dirty="0" smtClean="0"/>
              <a:t>Drivers </a:t>
            </a:r>
            <a:r>
              <a:rPr lang="en-US" dirty="0"/>
              <a:t>can be provided incentives to make trips </a:t>
            </a:r>
            <a:r>
              <a:rPr lang="en-US" dirty="0" smtClean="0"/>
              <a:t>from airport to city</a:t>
            </a:r>
          </a:p>
          <a:p>
            <a:pPr>
              <a:lnSpc>
                <a:spcPct val="150000"/>
              </a:lnSpc>
            </a:pPr>
            <a:r>
              <a:rPr lang="en-US" dirty="0" smtClean="0"/>
              <a:t>Reduces fares for customers so that shared trips can be made to the city</a:t>
            </a:r>
            <a:endParaRPr lang="en-US" dirty="0"/>
          </a:p>
          <a:p>
            <a:pPr marL="0" indent="0">
              <a:lnSpc>
                <a:spcPct val="150000"/>
              </a:lnSpc>
              <a:buNone/>
            </a:pPr>
            <a:endParaRPr lang="en-US" b="1" dirty="0"/>
          </a:p>
          <a:p>
            <a:pPr>
              <a:lnSpc>
                <a:spcPct val="150000"/>
              </a:lnSpc>
            </a:pPr>
            <a:endParaRPr lang="en-US" dirty="0"/>
          </a:p>
        </p:txBody>
      </p:sp>
      <p:cxnSp>
        <p:nvCxnSpPr>
          <p:cNvPr id="4" name="Straight Connector 3"/>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831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96219"/>
            <a:ext cx="11168742" cy="4932290"/>
          </a:xfrm>
        </p:spPr>
        <p:txBody>
          <a:bodyPr>
            <a:noAutofit/>
          </a:bodyPr>
          <a:lstStyle/>
          <a:p>
            <a:pPr marL="0" indent="0">
              <a:buNone/>
            </a:pPr>
            <a:r>
              <a:rPr lang="en-IN" sz="2200" b="1" dirty="0" smtClean="0"/>
              <a:t>Business </a:t>
            </a:r>
            <a:r>
              <a:rPr lang="en-IN" sz="2200" b="1" dirty="0" smtClean="0"/>
              <a:t>Brief</a:t>
            </a:r>
          </a:p>
          <a:p>
            <a:r>
              <a:rPr lang="en-IN" sz="2200" dirty="0" smtClean="0"/>
              <a:t>Drivers are cancelling trips and there is non-availability of cars for customers</a:t>
            </a:r>
          </a:p>
          <a:p>
            <a:r>
              <a:rPr lang="en-IN" sz="2200" dirty="0" smtClean="0"/>
              <a:t>Both these issues affect customers</a:t>
            </a:r>
          </a:p>
          <a:p>
            <a:r>
              <a:rPr lang="en-IN" sz="2200" dirty="0" smtClean="0"/>
              <a:t>Uber faces loss of revenue</a:t>
            </a:r>
          </a:p>
          <a:p>
            <a:pPr marL="0" indent="0">
              <a:buNone/>
            </a:pPr>
            <a:endParaRPr lang="en-IN" sz="2200" dirty="0"/>
          </a:p>
          <a:p>
            <a:pPr marL="0" indent="0">
              <a:buNone/>
            </a:pPr>
            <a:r>
              <a:rPr lang="en-IN" sz="2200" b="1" dirty="0" smtClean="0"/>
              <a:t>Objectives</a:t>
            </a:r>
            <a:endParaRPr lang="en-IN" sz="2200" b="1" dirty="0" smtClean="0"/>
          </a:p>
          <a:p>
            <a:pPr marL="0" indent="0">
              <a:buNone/>
            </a:pPr>
            <a:r>
              <a:rPr lang="en-IN" sz="2200" dirty="0" smtClean="0"/>
              <a:t>Carry out analysis of </a:t>
            </a:r>
            <a:r>
              <a:rPr lang="en-IN" sz="2200" dirty="0" smtClean="0"/>
              <a:t>Uber’s supply and demand </a:t>
            </a:r>
            <a:r>
              <a:rPr lang="en-IN" sz="2200" dirty="0" smtClean="0"/>
              <a:t>using data </a:t>
            </a:r>
            <a:r>
              <a:rPr lang="en-IN" sz="2200" dirty="0" smtClean="0"/>
              <a:t>provided.</a:t>
            </a:r>
          </a:p>
          <a:p>
            <a:pPr marL="0" indent="0">
              <a:buNone/>
            </a:pPr>
            <a:r>
              <a:rPr lang="en-IN" sz="2200" dirty="0" smtClean="0"/>
              <a:t>Aim </a:t>
            </a:r>
            <a:r>
              <a:rPr lang="en-IN" sz="2200" dirty="0"/>
              <a:t>of the analysis is </a:t>
            </a:r>
            <a:r>
              <a:rPr lang="en-IN" sz="2200" dirty="0" smtClean="0"/>
              <a:t>to:</a:t>
            </a:r>
            <a:endParaRPr lang="en-IN" sz="2200" dirty="0"/>
          </a:p>
          <a:p>
            <a:r>
              <a:rPr lang="en-IN" sz="2200" dirty="0"/>
              <a:t>Perform a supply and demand gap in the city and airport for the given data</a:t>
            </a:r>
          </a:p>
          <a:p>
            <a:r>
              <a:rPr lang="en-IN" sz="2200" dirty="0"/>
              <a:t>Identify </a:t>
            </a:r>
            <a:r>
              <a:rPr lang="en-IN" sz="2200" dirty="0" smtClean="0"/>
              <a:t>root </a:t>
            </a:r>
            <a:r>
              <a:rPr lang="en-IN" sz="2200" dirty="0"/>
              <a:t>cause of the problem of cancellation by drivers and non-availability of cars</a:t>
            </a:r>
          </a:p>
          <a:p>
            <a:r>
              <a:rPr lang="en-IN" sz="2200" dirty="0"/>
              <a:t>Recommend ways to improve the </a:t>
            </a:r>
            <a:r>
              <a:rPr lang="en-IN" sz="2200" dirty="0" smtClean="0"/>
              <a:t>situation and increase revenue for Uber</a:t>
            </a:r>
            <a:endParaRPr lang="en-IN" sz="2200" dirty="0"/>
          </a:p>
        </p:txBody>
      </p:sp>
      <p:sp>
        <p:nvSpPr>
          <p:cNvPr id="5" name="Title 1"/>
          <p:cNvSpPr>
            <a:spLocks noGrp="1"/>
          </p:cNvSpPr>
          <p:nvPr>
            <p:ph type="title"/>
          </p:nvPr>
        </p:nvSpPr>
        <p:spPr>
          <a:xfrm>
            <a:off x="1136469" y="640080"/>
            <a:ext cx="9313817" cy="856138"/>
          </a:xfrm>
        </p:spPr>
        <p:txBody>
          <a:bodyPr>
            <a:normAutofit fontScale="90000"/>
          </a:bodyPr>
          <a:lstStyle/>
          <a:p>
            <a:pPr algn="ctr"/>
            <a:r>
              <a:rPr lang="en-IN" b="1" dirty="0" smtClean="0"/>
              <a:t>Abstract</a:t>
            </a:r>
            <a:br>
              <a:rPr lang="en-IN" b="1" dirty="0" smtClean="0"/>
            </a:br>
            <a:endParaRPr lang="en-IN" sz="2800" dirty="0"/>
          </a:p>
        </p:txBody>
      </p:sp>
      <p:cxnSp>
        <p:nvCxnSpPr>
          <p:cNvPr id="6" name="Straight Connector 5"/>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fontScale="90000"/>
          </a:bodyPr>
          <a:lstStyle/>
          <a:p>
            <a:pPr algn="ctr"/>
            <a:r>
              <a:rPr lang="en-IN" b="1" dirty="0" smtClean="0"/>
              <a:t>Problem Solving </a:t>
            </a:r>
            <a:r>
              <a:rPr lang="en-IN" b="1" dirty="0" smtClean="0"/>
              <a:t>Methodology</a:t>
            </a:r>
            <a:br>
              <a:rPr lang="en-IN" b="1" dirty="0" smtClean="0"/>
            </a:br>
            <a:endParaRPr lang="en-IN" sz="2800" dirty="0"/>
          </a:p>
        </p:txBody>
      </p:sp>
      <p:sp>
        <p:nvSpPr>
          <p:cNvPr id="4" name="TextBox 3"/>
          <p:cNvSpPr txBox="1"/>
          <p:nvPr/>
        </p:nvSpPr>
        <p:spPr>
          <a:xfrm>
            <a:off x="4558145" y="2660073"/>
            <a:ext cx="184731" cy="369332"/>
          </a:xfrm>
          <a:prstGeom prst="rect">
            <a:avLst/>
          </a:prstGeom>
          <a:noFill/>
        </p:spPr>
        <p:txBody>
          <a:bodyPr wrap="none" rtlCol="0">
            <a:spAutoFit/>
          </a:bodyPr>
          <a:lstStyle/>
          <a:p>
            <a:endParaRPr lang="en-US" dirty="0"/>
          </a:p>
        </p:txBody>
      </p:sp>
      <p:cxnSp>
        <p:nvCxnSpPr>
          <p:cNvPr id="6" name="Straight Connector 5"/>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404949" y="1604358"/>
            <a:ext cx="11168742" cy="4594830"/>
          </a:xfrm>
        </p:spPr>
        <p:txBody>
          <a:bodyPr>
            <a:normAutofit lnSpcReduction="10000"/>
          </a:bodyPr>
          <a:lstStyle/>
          <a:p>
            <a:pPr marL="0" indent="0">
              <a:lnSpc>
                <a:spcPct val="150000"/>
              </a:lnSpc>
              <a:buNone/>
            </a:pPr>
            <a:r>
              <a:rPr lang="en-US" sz="2400" dirty="0" smtClean="0"/>
              <a:t>Exploratory Data Analysis (EDA) approach using Data cleaning, Univariate, Bivariate and Derived metrics was used to identify hidden patterns in the data set.</a:t>
            </a:r>
          </a:p>
          <a:p>
            <a:pPr marL="0" indent="0">
              <a:buNone/>
            </a:pPr>
            <a:endParaRPr lang="en-US" sz="2400" dirty="0" smtClean="0"/>
          </a:p>
          <a:p>
            <a:pPr marL="0" indent="0">
              <a:buNone/>
            </a:pPr>
            <a:r>
              <a:rPr lang="en-US" sz="2400" b="1" dirty="0" smtClean="0"/>
              <a:t>Data Issues Considered:</a:t>
            </a:r>
          </a:p>
          <a:p>
            <a:pPr>
              <a:lnSpc>
                <a:spcPct val="150000"/>
              </a:lnSpc>
            </a:pPr>
            <a:r>
              <a:rPr lang="en-US" sz="2400" dirty="0" err="1" smtClean="0"/>
              <a:t>Driver.id</a:t>
            </a:r>
            <a:r>
              <a:rPr lang="en-US" sz="2400" dirty="0"/>
              <a:t> and </a:t>
            </a:r>
            <a:r>
              <a:rPr lang="en-US" sz="2400" dirty="0" err="1" smtClean="0"/>
              <a:t>Drop.timestamp</a:t>
            </a:r>
            <a:r>
              <a:rPr lang="en-US" sz="2400" dirty="0" smtClean="0"/>
              <a:t> had NA values</a:t>
            </a:r>
          </a:p>
          <a:p>
            <a:pPr>
              <a:lnSpc>
                <a:spcPct val="150000"/>
              </a:lnSpc>
            </a:pPr>
            <a:r>
              <a:rPr lang="en-US" sz="2400" dirty="0" err="1"/>
              <a:t>Request.timestamp</a:t>
            </a:r>
            <a:r>
              <a:rPr lang="en-US" sz="2400" dirty="0"/>
              <a:t> and </a:t>
            </a:r>
            <a:r>
              <a:rPr lang="en-US" sz="2400" dirty="0" err="1"/>
              <a:t>Drop.timestamp</a:t>
            </a:r>
            <a:r>
              <a:rPr lang="en-US" sz="2400" dirty="0"/>
              <a:t> </a:t>
            </a:r>
            <a:r>
              <a:rPr lang="en-US" sz="2400" dirty="0" smtClean="0"/>
              <a:t>columns were not in the date time format</a:t>
            </a:r>
          </a:p>
          <a:p>
            <a:pPr>
              <a:lnSpc>
                <a:spcPct val="150000"/>
              </a:lnSpc>
            </a:pPr>
            <a:r>
              <a:rPr lang="en-US" sz="2400" dirty="0" err="1"/>
              <a:t>Request.timestamp</a:t>
            </a:r>
            <a:r>
              <a:rPr lang="en-US" sz="2400" dirty="0"/>
              <a:t> and </a:t>
            </a:r>
            <a:r>
              <a:rPr lang="en-US" sz="2400" dirty="0" err="1"/>
              <a:t>Drop.timestamp</a:t>
            </a:r>
            <a:r>
              <a:rPr lang="en-US" sz="2400" dirty="0"/>
              <a:t> </a:t>
            </a:r>
            <a:r>
              <a:rPr lang="en-US" sz="2400" dirty="0" smtClean="0"/>
              <a:t>values had inconsistent “/” and “–” as separators for date</a:t>
            </a:r>
          </a:p>
          <a:p>
            <a:endParaRPr lang="en-US" dirty="0"/>
          </a:p>
        </p:txBody>
      </p:sp>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Analysis of Number of Requests by Status</a:t>
            </a:r>
            <a:br>
              <a:rPr lang="en-IN" b="1" dirty="0" smtClean="0"/>
            </a:br>
            <a:endParaRPr lang="en-IN" sz="2800" dirty="0"/>
          </a:p>
        </p:txBody>
      </p:sp>
      <p:sp>
        <p:nvSpPr>
          <p:cNvPr id="3" name="Content Placeholder 2"/>
          <p:cNvSpPr>
            <a:spLocks noGrp="1"/>
          </p:cNvSpPr>
          <p:nvPr>
            <p:ph idx="1"/>
          </p:nvPr>
        </p:nvSpPr>
        <p:spPr>
          <a:xfrm>
            <a:off x="404949" y="1343891"/>
            <a:ext cx="11168742" cy="4855296"/>
          </a:xfrm>
        </p:spPr>
        <p:txBody>
          <a:bodyPr>
            <a:normAutofit/>
          </a:bodyPr>
          <a:lstStyle/>
          <a:p>
            <a:r>
              <a:rPr lang="en-IN" sz="2200" dirty="0" smtClean="0"/>
              <a:t>High requests between 5 am and 9 am and between 5 pm and 9 pm. This pattern is similar for all days.</a:t>
            </a:r>
          </a:p>
          <a:p>
            <a:endParaRPr lang="en-IN" sz="2000" b="1" dirty="0" smtClean="0"/>
          </a:p>
        </p:txBody>
      </p:sp>
      <p:cxnSp>
        <p:nvCxnSpPr>
          <p:cNvPr id="4" name="Straight Connector 3"/>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636" y="2075342"/>
            <a:ext cx="9363935" cy="4734796"/>
          </a:xfrm>
          <a:prstGeom prst="rect">
            <a:avLst/>
          </a:prstGeom>
        </p:spPr>
      </p:pic>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Analysis of Number of Requests by Location</a:t>
            </a:r>
            <a:br>
              <a:rPr lang="en-IN" b="1" dirty="0" smtClean="0"/>
            </a:br>
            <a:endParaRPr lang="en-IN" sz="2800" dirty="0"/>
          </a:p>
        </p:txBody>
      </p:sp>
      <p:sp>
        <p:nvSpPr>
          <p:cNvPr id="3" name="Content Placeholder 2"/>
          <p:cNvSpPr>
            <a:spLocks noGrp="1"/>
          </p:cNvSpPr>
          <p:nvPr>
            <p:ph idx="1"/>
          </p:nvPr>
        </p:nvSpPr>
        <p:spPr>
          <a:xfrm>
            <a:off x="404949" y="1496218"/>
            <a:ext cx="11168742" cy="4702969"/>
          </a:xfrm>
        </p:spPr>
        <p:txBody>
          <a:bodyPr>
            <a:normAutofit/>
          </a:bodyPr>
          <a:lstStyle/>
          <a:p>
            <a:r>
              <a:rPr lang="en-IN" sz="2200" dirty="0" smtClean="0"/>
              <a:t>City has more demand between 5 am and 9 am and Airport has more </a:t>
            </a:r>
            <a:r>
              <a:rPr lang="en-IN" sz="2200" dirty="0"/>
              <a:t>demand between 5 pm and 9 pm. </a:t>
            </a:r>
            <a:r>
              <a:rPr lang="en-IN" sz="2200" dirty="0" smtClean="0"/>
              <a:t>This </a:t>
            </a:r>
            <a:r>
              <a:rPr lang="en-IN" sz="2200" dirty="0"/>
              <a:t>pattern is similar for all days.</a:t>
            </a:r>
            <a:endParaRPr lang="en-IN" sz="2200" dirty="0" smtClean="0"/>
          </a:p>
          <a:p>
            <a:endParaRPr lang="en-IN" sz="2000" b="1" dirty="0" smtClean="0">
              <a:solidFill>
                <a:srgbClr val="0070C0"/>
              </a:solidFill>
            </a:endParaRPr>
          </a:p>
          <a:p>
            <a:endParaRPr lang="en-IN" sz="2000" dirty="0"/>
          </a:p>
          <a:p>
            <a:pPr marL="0" indent="0">
              <a:buNone/>
            </a:pPr>
            <a:endParaRPr lang="en-IN" sz="1400" dirty="0"/>
          </a:p>
        </p:txBody>
      </p:sp>
      <p:cxnSp>
        <p:nvCxnSpPr>
          <p:cNvPr id="4" name="Straight Connector 3"/>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8" y="2258287"/>
            <a:ext cx="10941925" cy="4370320"/>
          </a:xfrm>
          <a:prstGeom prst="rect">
            <a:avLst/>
          </a:prstGeom>
        </p:spPr>
      </p:pic>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Analysis of Requests for All Days</a:t>
            </a:r>
            <a:br>
              <a:rPr lang="en-IN" b="1" dirty="0" smtClean="0"/>
            </a:br>
            <a:endParaRPr lang="en-IN" sz="2800" dirty="0"/>
          </a:p>
        </p:txBody>
      </p:sp>
      <p:sp>
        <p:nvSpPr>
          <p:cNvPr id="3" name="Content Placeholder 2"/>
          <p:cNvSpPr>
            <a:spLocks noGrp="1"/>
          </p:cNvSpPr>
          <p:nvPr>
            <p:ph idx="1"/>
          </p:nvPr>
        </p:nvSpPr>
        <p:spPr>
          <a:xfrm>
            <a:off x="404949" y="1371600"/>
            <a:ext cx="11168742" cy="4827587"/>
          </a:xfrm>
        </p:spPr>
        <p:txBody>
          <a:bodyPr>
            <a:normAutofit/>
          </a:bodyPr>
          <a:lstStyle/>
          <a:p>
            <a:r>
              <a:rPr lang="en-IN" sz="2200" b="1" dirty="0" smtClean="0"/>
              <a:t>Cancellations are high in the morning and more cars are unavailable in the evening</a:t>
            </a:r>
          </a:p>
          <a:p>
            <a:r>
              <a:rPr lang="en-IN" sz="2200" b="1" dirty="0" smtClean="0"/>
              <a:t>City </a:t>
            </a:r>
            <a:r>
              <a:rPr lang="en-IN" sz="2200" b="1" dirty="0"/>
              <a:t>has high demand in the morning and Airport </a:t>
            </a:r>
            <a:r>
              <a:rPr lang="en-IN" sz="2200" b="1" dirty="0" smtClean="0"/>
              <a:t>has high demand in </a:t>
            </a:r>
            <a:r>
              <a:rPr lang="en-IN" sz="2200" b="1" dirty="0"/>
              <a:t>the evening</a:t>
            </a:r>
          </a:p>
          <a:p>
            <a:endParaRPr lang="en-IN" sz="2000" dirty="0" smtClean="0"/>
          </a:p>
          <a:p>
            <a:endParaRPr lang="en-IN" sz="2000" dirty="0"/>
          </a:p>
          <a:p>
            <a:endParaRPr lang="en-IN" sz="1400" dirty="0"/>
          </a:p>
        </p:txBody>
      </p:sp>
      <p:cxnSp>
        <p:nvCxnSpPr>
          <p:cNvPr id="4" name="Straight Connector 3"/>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2244439"/>
            <a:ext cx="6239690" cy="46135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491" y="2244439"/>
            <a:ext cx="5259582" cy="4613710"/>
          </a:xfrm>
          <a:prstGeom prst="rect">
            <a:avLst/>
          </a:prstGeom>
        </p:spPr>
      </p:pic>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fontScale="90000"/>
          </a:bodyPr>
          <a:lstStyle/>
          <a:p>
            <a:pPr algn="ctr"/>
            <a:r>
              <a:rPr lang="en-IN" b="1" dirty="0" smtClean="0"/>
              <a:t>Group Requests by Time slots</a:t>
            </a:r>
            <a:br>
              <a:rPr lang="en-IN" b="1" dirty="0" smtClean="0"/>
            </a:br>
            <a:endParaRPr lang="en-IN" sz="2800" dirty="0"/>
          </a:p>
        </p:txBody>
      </p:sp>
      <p:cxnSp>
        <p:nvCxnSpPr>
          <p:cNvPr id="5" name="Straight Connector 4"/>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404949" y="1604358"/>
            <a:ext cx="11168742" cy="4594830"/>
          </a:xfrm>
        </p:spPr>
        <p:txBody>
          <a:bodyPr/>
          <a:lstStyle/>
          <a:p>
            <a:r>
              <a:rPr lang="en-US" sz="2200" dirty="0" smtClean="0"/>
              <a:t>Requests are grouped into the following categories based on time</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4472713"/>
              </p:ext>
            </p:extLst>
          </p:nvPr>
        </p:nvGraphicFramePr>
        <p:xfrm>
          <a:off x="1953490" y="2424544"/>
          <a:ext cx="7869384" cy="3435930"/>
        </p:xfrm>
        <a:graphic>
          <a:graphicData uri="http://schemas.openxmlformats.org/drawingml/2006/table">
            <a:tbl>
              <a:tblPr firstRow="1" bandRow="1">
                <a:tableStyleId>{5C22544A-7EE6-4342-B048-85BDC9FD1C3A}</a:tableStyleId>
              </a:tblPr>
              <a:tblGrid>
                <a:gridCol w="3934692"/>
                <a:gridCol w="3934692"/>
              </a:tblGrid>
              <a:tr h="572655">
                <a:tc>
                  <a:txBody>
                    <a:bodyPr/>
                    <a:lstStyle/>
                    <a:p>
                      <a:pPr algn="ctr"/>
                      <a:r>
                        <a:rPr lang="en-US" dirty="0" smtClean="0"/>
                        <a:t>Time</a:t>
                      </a:r>
                      <a:endParaRPr lang="en-US" dirty="0"/>
                    </a:p>
                  </a:txBody>
                  <a:tcPr/>
                </a:tc>
                <a:tc>
                  <a:txBody>
                    <a:bodyPr/>
                    <a:lstStyle/>
                    <a:p>
                      <a:pPr algn="ctr"/>
                      <a:r>
                        <a:rPr lang="en-US" dirty="0" smtClean="0"/>
                        <a:t>Category</a:t>
                      </a:r>
                      <a:endParaRPr lang="en-US" dirty="0"/>
                    </a:p>
                  </a:txBody>
                  <a:tcPr/>
                </a:tc>
              </a:tr>
              <a:tr h="572655">
                <a:tc>
                  <a:txBody>
                    <a:bodyPr/>
                    <a:lstStyle/>
                    <a:p>
                      <a:pPr algn="ctr"/>
                      <a:r>
                        <a:rPr lang="en-US" dirty="0" smtClean="0"/>
                        <a:t>12 AM –</a:t>
                      </a:r>
                      <a:r>
                        <a:rPr lang="en-US" baseline="0" dirty="0" smtClean="0"/>
                        <a:t> 05 AM</a:t>
                      </a:r>
                      <a:r>
                        <a:rPr lang="en-US" dirty="0" smtClean="0"/>
                        <a:t> </a:t>
                      </a:r>
                      <a:endParaRPr lang="en-US" dirty="0"/>
                    </a:p>
                  </a:txBody>
                  <a:tcPr/>
                </a:tc>
                <a:tc>
                  <a:txBody>
                    <a:bodyPr/>
                    <a:lstStyle/>
                    <a:p>
                      <a:pPr algn="ctr"/>
                      <a:r>
                        <a:rPr lang="en-US" dirty="0" smtClean="0"/>
                        <a:t>Early Morning</a:t>
                      </a:r>
                      <a:endParaRPr lang="en-US" dirty="0"/>
                    </a:p>
                  </a:txBody>
                  <a:tcPr/>
                </a:tc>
              </a:tr>
              <a:tr h="572655">
                <a:tc>
                  <a:txBody>
                    <a:bodyPr/>
                    <a:lstStyle/>
                    <a:p>
                      <a:pPr algn="ctr"/>
                      <a:r>
                        <a:rPr lang="en-US" dirty="0" smtClean="0"/>
                        <a:t>05 </a:t>
                      </a:r>
                      <a:r>
                        <a:rPr lang="en-US" dirty="0" smtClean="0"/>
                        <a:t>AM –</a:t>
                      </a:r>
                      <a:r>
                        <a:rPr lang="en-US" baseline="0" dirty="0" smtClean="0"/>
                        <a:t> </a:t>
                      </a:r>
                      <a:r>
                        <a:rPr lang="en-US" baseline="0" dirty="0" smtClean="0"/>
                        <a:t>10 </a:t>
                      </a:r>
                      <a:r>
                        <a:rPr lang="en-US" baseline="0" dirty="0" smtClean="0"/>
                        <a:t>AM</a:t>
                      </a:r>
                      <a:r>
                        <a:rPr lang="en-US" dirty="0" smtClean="0"/>
                        <a:t> </a:t>
                      </a:r>
                      <a:endParaRPr lang="en-US" dirty="0"/>
                    </a:p>
                  </a:txBody>
                  <a:tcPr/>
                </a:tc>
                <a:tc>
                  <a:txBody>
                    <a:bodyPr/>
                    <a:lstStyle/>
                    <a:p>
                      <a:pPr algn="ctr"/>
                      <a:r>
                        <a:rPr lang="en-US" dirty="0" smtClean="0"/>
                        <a:t>Morning</a:t>
                      </a:r>
                      <a:endParaRPr lang="en-US" dirty="0"/>
                    </a:p>
                  </a:txBody>
                  <a:tcPr/>
                </a:tc>
              </a:tr>
              <a:tr h="572655">
                <a:tc>
                  <a:txBody>
                    <a:bodyPr/>
                    <a:lstStyle/>
                    <a:p>
                      <a:pPr algn="ctr"/>
                      <a:r>
                        <a:rPr lang="en-US" dirty="0" smtClean="0"/>
                        <a:t>10 </a:t>
                      </a:r>
                      <a:r>
                        <a:rPr lang="en-US" dirty="0" smtClean="0"/>
                        <a:t>AM –</a:t>
                      </a:r>
                      <a:r>
                        <a:rPr lang="en-US" baseline="0" dirty="0" smtClean="0"/>
                        <a:t> 05 </a:t>
                      </a:r>
                      <a:r>
                        <a:rPr lang="en-US" baseline="0" dirty="0" smtClean="0"/>
                        <a:t>PM</a:t>
                      </a:r>
                      <a:r>
                        <a:rPr lang="en-US" dirty="0" smtClean="0"/>
                        <a:t> </a:t>
                      </a:r>
                      <a:endParaRPr lang="en-US" dirty="0"/>
                    </a:p>
                  </a:txBody>
                  <a:tcPr/>
                </a:tc>
                <a:tc>
                  <a:txBody>
                    <a:bodyPr/>
                    <a:lstStyle/>
                    <a:p>
                      <a:pPr algn="ctr"/>
                      <a:r>
                        <a:rPr lang="en-US" dirty="0" smtClean="0"/>
                        <a:t>Day</a:t>
                      </a:r>
                      <a:endParaRPr lang="en-US" dirty="0"/>
                    </a:p>
                  </a:txBody>
                  <a:tcPr/>
                </a:tc>
              </a:tr>
              <a:tr h="572655">
                <a:tc>
                  <a:txBody>
                    <a:bodyPr/>
                    <a:lstStyle/>
                    <a:p>
                      <a:pPr algn="ctr"/>
                      <a:r>
                        <a:rPr lang="en-US" dirty="0" smtClean="0"/>
                        <a:t>05 PM </a:t>
                      </a:r>
                      <a:r>
                        <a:rPr lang="en-US" dirty="0" smtClean="0"/>
                        <a:t>–</a:t>
                      </a:r>
                      <a:r>
                        <a:rPr lang="en-US" baseline="0" dirty="0" smtClean="0"/>
                        <a:t> </a:t>
                      </a:r>
                      <a:r>
                        <a:rPr lang="en-US" baseline="0" dirty="0" smtClean="0"/>
                        <a:t>10 PM</a:t>
                      </a:r>
                      <a:r>
                        <a:rPr lang="en-US" dirty="0" smtClean="0"/>
                        <a:t> </a:t>
                      </a:r>
                      <a:endParaRPr lang="en-US" dirty="0"/>
                    </a:p>
                  </a:txBody>
                  <a:tcPr/>
                </a:tc>
                <a:tc>
                  <a:txBody>
                    <a:bodyPr/>
                    <a:lstStyle/>
                    <a:p>
                      <a:pPr algn="ctr"/>
                      <a:r>
                        <a:rPr lang="en-US" dirty="0" smtClean="0"/>
                        <a:t>Evening</a:t>
                      </a:r>
                      <a:endParaRPr lang="en-US" dirty="0"/>
                    </a:p>
                  </a:txBody>
                  <a:tcPr/>
                </a:tc>
              </a:tr>
              <a:tr h="572655">
                <a:tc>
                  <a:txBody>
                    <a:bodyPr/>
                    <a:lstStyle/>
                    <a:p>
                      <a:pPr algn="ctr"/>
                      <a:r>
                        <a:rPr lang="en-US" dirty="0" smtClean="0"/>
                        <a:t>10 PM </a:t>
                      </a:r>
                      <a:r>
                        <a:rPr lang="en-US" dirty="0" smtClean="0"/>
                        <a:t>–</a:t>
                      </a:r>
                      <a:r>
                        <a:rPr lang="en-US" baseline="0" dirty="0" smtClean="0"/>
                        <a:t> </a:t>
                      </a:r>
                      <a:r>
                        <a:rPr lang="en-US" baseline="0" dirty="0" smtClean="0"/>
                        <a:t>12 </a:t>
                      </a:r>
                      <a:r>
                        <a:rPr lang="en-US" baseline="0" dirty="0" smtClean="0"/>
                        <a:t>AM</a:t>
                      </a:r>
                      <a:r>
                        <a:rPr lang="en-US" dirty="0" smtClean="0"/>
                        <a:t> </a:t>
                      </a:r>
                      <a:endParaRPr lang="en-US" dirty="0"/>
                    </a:p>
                  </a:txBody>
                  <a:tcPr/>
                </a:tc>
                <a:tc>
                  <a:txBody>
                    <a:bodyPr/>
                    <a:lstStyle/>
                    <a:p>
                      <a:pPr algn="ctr"/>
                      <a:r>
                        <a:rPr lang="en-US" dirty="0" smtClean="0"/>
                        <a:t>Night</a:t>
                      </a:r>
                      <a:endParaRPr lang="en-US" dirty="0"/>
                    </a:p>
                  </a:txBody>
                  <a:tcPr/>
                </a:tc>
              </a:tr>
            </a:tbl>
          </a:graphicData>
        </a:graphic>
      </p:graphicFrame>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fontScale="90000"/>
          </a:bodyPr>
          <a:lstStyle/>
          <a:p>
            <a:pPr algn="ctr"/>
            <a:r>
              <a:rPr lang="en-IN" b="1" dirty="0" smtClean="0"/>
              <a:t>Most Problematic Types of Requests</a:t>
            </a:r>
            <a:br>
              <a:rPr lang="en-IN" b="1" dirty="0" smtClean="0"/>
            </a:br>
            <a:endParaRPr lang="en-IN" sz="2800" dirty="0"/>
          </a:p>
        </p:txBody>
      </p:sp>
      <p:cxnSp>
        <p:nvCxnSpPr>
          <p:cNvPr id="4" name="Straight Connector 3"/>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005455" y="2618509"/>
            <a:ext cx="184731" cy="369332"/>
          </a:xfrm>
          <a:prstGeom prst="rect">
            <a:avLst/>
          </a:prstGeom>
          <a:noFill/>
        </p:spPr>
        <p:txBody>
          <a:bodyPr wrap="none" rtlCol="0">
            <a:spAutoFit/>
          </a:bodyPr>
          <a:lstStyle/>
          <a:p>
            <a:endParaRPr lang="en-US" dirty="0"/>
          </a:p>
        </p:txBody>
      </p:sp>
      <p:sp>
        <p:nvSpPr>
          <p:cNvPr id="12" name="Content Placeholder 11"/>
          <p:cNvSpPr>
            <a:spLocks noGrp="1"/>
          </p:cNvSpPr>
          <p:nvPr>
            <p:ph idx="1"/>
          </p:nvPr>
        </p:nvSpPr>
        <p:spPr>
          <a:xfrm>
            <a:off x="404949" y="1496218"/>
            <a:ext cx="11168742" cy="4702969"/>
          </a:xfrm>
        </p:spPr>
        <p:txBody>
          <a:bodyPr numCol="2"/>
          <a:lstStyle/>
          <a:p>
            <a:pPr marL="0" indent="0">
              <a:lnSpc>
                <a:spcPct val="150000"/>
              </a:lnSpc>
              <a:buNone/>
            </a:pPr>
            <a:r>
              <a:rPr lang="en-US" sz="2200" dirty="0"/>
              <a:t>From the </a:t>
            </a:r>
            <a:r>
              <a:rPr lang="en-US" sz="2200" dirty="0" smtClean="0"/>
              <a:t>graphs </a:t>
            </a:r>
            <a:r>
              <a:rPr lang="en-US" sz="2200" dirty="0"/>
              <a:t>it can be seen that there are </a:t>
            </a:r>
            <a:endParaRPr lang="en-US" sz="2200" dirty="0" smtClean="0"/>
          </a:p>
          <a:p>
            <a:pPr marL="0" indent="0">
              <a:lnSpc>
                <a:spcPct val="150000"/>
              </a:lnSpc>
              <a:buNone/>
            </a:pPr>
            <a:r>
              <a:rPr lang="en-US" sz="2200" dirty="0" smtClean="0"/>
              <a:t>two </a:t>
            </a:r>
            <a:r>
              <a:rPr lang="en-US" sz="2200" dirty="0"/>
              <a:t>issues:</a:t>
            </a:r>
          </a:p>
          <a:p>
            <a:pPr marL="514350" indent="-514350">
              <a:lnSpc>
                <a:spcPct val="150000"/>
              </a:lnSpc>
              <a:buFont typeface="+mj-lt"/>
              <a:buAutoNum type="arabicPeriod"/>
            </a:pPr>
            <a:r>
              <a:rPr lang="en-US" sz="2200" b="1" dirty="0" smtClean="0"/>
              <a:t>There are high Cancellations in </a:t>
            </a:r>
            <a:r>
              <a:rPr lang="en-US" sz="2200" b="1" dirty="0"/>
              <a:t>the morning time </a:t>
            </a:r>
            <a:r>
              <a:rPr lang="en-US" sz="2200" b="1" dirty="0" smtClean="0"/>
              <a:t>slot at the City</a:t>
            </a:r>
            <a:endParaRPr lang="en-US" sz="2200" b="1" dirty="0"/>
          </a:p>
          <a:p>
            <a:pPr marL="514350" indent="-514350">
              <a:lnSpc>
                <a:spcPct val="150000"/>
              </a:lnSpc>
              <a:buFont typeface="+mj-lt"/>
              <a:buAutoNum type="arabicPeriod"/>
            </a:pPr>
            <a:r>
              <a:rPr lang="en-US" sz="2200" b="1" dirty="0" smtClean="0"/>
              <a:t>There is High non availability </a:t>
            </a:r>
            <a:r>
              <a:rPr lang="en-US" sz="2200" b="1" dirty="0"/>
              <a:t>of cars in the evening time </a:t>
            </a:r>
            <a:r>
              <a:rPr lang="en-US" sz="2200" b="1" dirty="0" smtClean="0"/>
              <a:t>slot at the Airport</a:t>
            </a:r>
            <a:endParaRPr lang="en-US" sz="2200" b="1" dirty="0"/>
          </a:p>
          <a:p>
            <a:pPr marL="514350" indent="-514350">
              <a:buFont typeface="+mj-lt"/>
              <a:buAutoNum type="arabicPeriod"/>
            </a:pP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300" y="1295401"/>
            <a:ext cx="6337300" cy="2705099"/>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900" y="4000500"/>
            <a:ext cx="6273800" cy="2755900"/>
          </a:xfrm>
          <a:prstGeom prst="rect">
            <a:avLst/>
          </a:prstGeom>
        </p:spPr>
      </p:pic>
      <p:sp>
        <p:nvSpPr>
          <p:cNvPr id="17" name="TextBox 16"/>
          <p:cNvSpPr txBox="1"/>
          <p:nvPr/>
        </p:nvSpPr>
        <p:spPr>
          <a:xfrm>
            <a:off x="4711700" y="4597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fontScale="90000"/>
          </a:bodyPr>
          <a:lstStyle/>
          <a:p>
            <a:pPr algn="ctr"/>
            <a:r>
              <a:rPr lang="en-IN" b="1" dirty="0" smtClean="0"/>
              <a:t>Supply Demand at the City in the Morning</a:t>
            </a:r>
            <a:br>
              <a:rPr lang="en-IN" b="1" dirty="0" smtClean="0"/>
            </a:br>
            <a:endParaRPr lang="en-IN" sz="2800" dirty="0"/>
          </a:p>
        </p:txBody>
      </p:sp>
      <p:cxnSp>
        <p:nvCxnSpPr>
          <p:cNvPr id="4" name="Straight Connector 3"/>
          <p:cNvCxnSpPr/>
          <p:nvPr/>
        </p:nvCxnSpPr>
        <p:spPr>
          <a:xfrm>
            <a:off x="404949" y="1108364"/>
            <a:ext cx="10941924" cy="27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04949" y="1496218"/>
            <a:ext cx="11168742" cy="4702969"/>
          </a:xfrm>
        </p:spPr>
        <p:txBody>
          <a:bodyPr numCol="2">
            <a:normAutofit/>
          </a:bodyPr>
          <a:lstStyle/>
          <a:p>
            <a:pPr>
              <a:lnSpc>
                <a:spcPct val="150000"/>
              </a:lnSpc>
            </a:pPr>
            <a:r>
              <a:rPr lang="en-US" sz="2200" dirty="0" smtClean="0"/>
              <a:t>Supply at the City is 472 whilst demand is 1677 (472+385+820)</a:t>
            </a:r>
          </a:p>
          <a:p>
            <a:pPr>
              <a:lnSpc>
                <a:spcPct val="150000"/>
              </a:lnSpc>
            </a:pPr>
            <a:r>
              <a:rPr lang="en-US" sz="2200" dirty="0" smtClean="0"/>
              <a:t>Supply Demand Gap in City is 1205 (1677-472) </a:t>
            </a:r>
          </a:p>
          <a:p>
            <a:pPr>
              <a:lnSpc>
                <a:spcPct val="150000"/>
              </a:lnSpc>
            </a:pPr>
            <a:r>
              <a:rPr lang="en-US" sz="2200" b="1" dirty="0" smtClean="0"/>
              <a:t>49% of the trips in the city were Cancelled in the Morning</a:t>
            </a:r>
          </a:p>
          <a:p>
            <a:pPr>
              <a:lnSpc>
                <a:spcPct val="150000"/>
              </a:lnSpc>
            </a:pPr>
            <a:r>
              <a:rPr lang="en-US" sz="2200" dirty="0" smtClean="0"/>
              <a:t>City is not in good health as there is more demand and less supply</a:t>
            </a:r>
            <a:endParaRPr lang="en-US"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473" y="1136073"/>
            <a:ext cx="6217920" cy="5721927"/>
          </a:xfrm>
          <a:prstGeom prst="rect">
            <a:avLst/>
          </a:prstGeom>
        </p:spPr>
      </p:pic>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9354</TotalTime>
  <Words>810</Words>
  <Application>Microsoft Macintosh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Times New Roman</vt:lpstr>
      <vt:lpstr>Arial</vt:lpstr>
      <vt:lpstr>Office Theme</vt:lpstr>
      <vt:lpstr> UBER SUPPLY-DEMAND GAP  CASE STUDY</vt:lpstr>
      <vt:lpstr>Abstract </vt:lpstr>
      <vt:lpstr>Problem Solving Methodology </vt:lpstr>
      <vt:lpstr>Analysis of Number of Requests by Status </vt:lpstr>
      <vt:lpstr>Analysis of Number of Requests by Location </vt:lpstr>
      <vt:lpstr>Analysis of Requests for All Days </vt:lpstr>
      <vt:lpstr>Group Requests by Time slots </vt:lpstr>
      <vt:lpstr>Most Problematic Types of Requests </vt:lpstr>
      <vt:lpstr>Supply Demand at the City in the Morning </vt:lpstr>
      <vt:lpstr>Supply Demand at the Airport in the Evening  </vt:lpstr>
      <vt:lpstr>Reasons for Supply Demand Gap </vt:lpstr>
      <vt:lpstr>Reasons for Supply Demand Gap </vt:lpstr>
      <vt:lpstr>Recommendations to Uber </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Microsoft Office User</cp:lastModifiedBy>
  <cp:revision>218</cp:revision>
  <cp:lastPrinted>2018-02-02T14:23:09Z</cp:lastPrinted>
  <dcterms:created xsi:type="dcterms:W3CDTF">2016-06-09T08:16:28Z</dcterms:created>
  <dcterms:modified xsi:type="dcterms:W3CDTF">2018-03-10T09:01:34Z</dcterms:modified>
</cp:coreProperties>
</file>