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25"/>
  </p:notesMasterIdLst>
  <p:sldIdLst>
    <p:sldId id="256" r:id="rId2"/>
    <p:sldId id="257" r:id="rId3"/>
    <p:sldId id="291" r:id="rId4"/>
    <p:sldId id="292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2067"/>
  </p:normalViewPr>
  <p:slideViewPr>
    <p:cSldViewPr snapToGrid="0">
      <p:cViewPr>
        <p:scale>
          <a:sx n="100" d="100"/>
          <a:sy n="100" d="100"/>
        </p:scale>
        <p:origin x="4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30/06/18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1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agostontorok/soccer-world-cup-2018-winner/data" TargetMode="External"/><Relationship Id="rId3" Type="http://schemas.openxmlformats.org/officeDocument/2006/relationships/hyperlink" Target="https://www.eloratings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078" y="1043057"/>
            <a:ext cx="9144000" cy="319377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/>
              <a:t>FIFA 2018 </a:t>
            </a:r>
            <a:br>
              <a:rPr lang="en-IN" sz="3600" b="1" dirty="0" smtClean="0"/>
            </a:br>
            <a:r>
              <a:rPr lang="en-IN" sz="3600" b="1" dirty="0" smtClean="0"/>
              <a:t>World Cup Challenge 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by </a:t>
            </a:r>
            <a:br>
              <a:rPr lang="en-IN" sz="3600" b="1" dirty="0" smtClean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Crystal </a:t>
            </a:r>
            <a:r>
              <a:rPr lang="en-IN" sz="3600" b="1" dirty="0" err="1" smtClean="0"/>
              <a:t>Ballerz</a:t>
            </a:r>
            <a:r>
              <a:rPr lang="en-IN" sz="3600" b="1" dirty="0"/>
              <a:t> </a:t>
            </a:r>
            <a:r>
              <a:rPr lang="en-IN" sz="3600" b="1" dirty="0" smtClean="0"/>
              <a:t>Team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483101"/>
            <a:ext cx="6138856" cy="1842662"/>
          </a:xfrm>
        </p:spPr>
        <p:txBody>
          <a:bodyPr>
            <a:normAutofit/>
          </a:bodyPr>
          <a:lstStyle/>
          <a:p>
            <a:pPr algn="l"/>
            <a:r>
              <a:rPr lang="en-IN" sz="2200" b="1" dirty="0"/>
              <a:t> </a:t>
            </a:r>
            <a:r>
              <a:rPr lang="en-IN" sz="2200" b="1" dirty="0" smtClean="0"/>
              <a:t>Team Members:</a:t>
            </a:r>
            <a:endParaRPr lang="en-IN" sz="22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Vijayanand</a:t>
            </a:r>
            <a:r>
              <a:rPr lang="en-IN" sz="2200" dirty="0" smtClean="0"/>
              <a:t> Narayanan - </a:t>
            </a:r>
            <a:r>
              <a:rPr lang="en-IN" sz="2200" dirty="0" err="1" smtClean="0"/>
              <a:t>UpGrad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Sonali</a:t>
            </a:r>
            <a:r>
              <a:rPr lang="en-IN" sz="2200" dirty="0"/>
              <a:t> </a:t>
            </a:r>
            <a:r>
              <a:rPr lang="en-IN" sz="2200" dirty="0" smtClean="0"/>
              <a:t>Chhabra - </a:t>
            </a:r>
            <a:r>
              <a:rPr lang="en-IN" sz="2200" dirty="0" err="1" smtClean="0"/>
              <a:t>UpGrad</a:t>
            </a:r>
            <a:endParaRPr lang="en-IN" sz="2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 smtClean="0"/>
              <a:t> Vishal Sharma – Non </a:t>
            </a:r>
            <a:r>
              <a:rPr lang="en-IN" sz="2200" dirty="0" err="1" smtClean="0"/>
              <a:t>UpGrad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10 </a:t>
            </a:r>
            <a:r>
              <a:rPr lang="en-IN" b="1" dirty="0" err="1" smtClean="0"/>
              <a:t>Elo</a:t>
            </a:r>
            <a:r>
              <a:rPr lang="en-IN" b="1" dirty="0" smtClean="0"/>
              <a:t> Rated Teams in the world</a:t>
            </a:r>
            <a:endParaRPr lang="en-IN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25600"/>
            <a:ext cx="8089900" cy="4573588"/>
          </a:xfrm>
        </p:spPr>
      </p:pic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Combined Data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Considerations when combining data</a:t>
            </a:r>
          </a:p>
          <a:p>
            <a:r>
              <a:rPr lang="en-US" dirty="0" smtClean="0"/>
              <a:t>Select records from dataset from year 1993 onwards. This is because FIFA rankings are available only from 1993</a:t>
            </a:r>
          </a:p>
          <a:p>
            <a:r>
              <a:rPr lang="en-US" dirty="0" smtClean="0"/>
              <a:t>If a country has multiple rankings for a year in the dataset then select the most recent one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Elo</a:t>
            </a:r>
            <a:r>
              <a:rPr lang="en-US" dirty="0" smtClean="0"/>
              <a:t> rating is missing for a team then replace with a default value of 1300 (recommended default value for a football team)</a:t>
            </a:r>
          </a:p>
          <a:p>
            <a:r>
              <a:rPr lang="en-US" dirty="0" smtClean="0"/>
              <a:t>Remove columns such as City, Country, Match Year as they are irrelevant for the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Target Variable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Target (dependent) variable for the prediction is:</a:t>
            </a:r>
          </a:p>
          <a:p>
            <a:r>
              <a:rPr lang="en-US" b="1" dirty="0" smtClean="0"/>
              <a:t>Outcome</a:t>
            </a:r>
          </a:p>
          <a:p>
            <a:endParaRPr lang="en-US" dirty="0" smtClean="0"/>
          </a:p>
          <a:p>
            <a:r>
              <a:rPr lang="en-US" dirty="0" smtClean="0"/>
              <a:t>Target variable for a group match can have 3 values </a:t>
            </a:r>
            <a:r>
              <a:rPr lang="en-US" dirty="0" err="1" smtClean="0"/>
              <a:t>i.e</a:t>
            </a:r>
            <a:r>
              <a:rPr lang="en-US" dirty="0" smtClean="0"/>
              <a:t> 1-home team win, 0-home team loss or 0.5-draw</a:t>
            </a:r>
          </a:p>
          <a:p>
            <a:r>
              <a:rPr lang="en-US" dirty="0" smtClean="0"/>
              <a:t>Target variable for knockout stage matches can only have 1-home team win or 0-home team loss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Model Selection – Random Forest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Models were tried out to make predictions,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SVM and</a:t>
            </a:r>
          </a:p>
          <a:p>
            <a:pPr marL="514350" indent="-514350">
              <a:buAutoNum type="arabicPeriod"/>
            </a:pPr>
            <a:r>
              <a:rPr lang="en-US" dirty="0" smtClean="0"/>
              <a:t>Random Forest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above, </a:t>
            </a:r>
            <a:r>
              <a:rPr lang="en-US" b="1" dirty="0" smtClean="0"/>
              <a:t>Random Forest </a:t>
            </a:r>
            <a:r>
              <a:rPr lang="en-US" dirty="0" smtClean="0"/>
              <a:t>was chosen to be the final model because of better accuracy, sensitivity and specificity values over the other models.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Random Forest With All Features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randomForestModel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randomForest</a:t>
            </a:r>
            <a:r>
              <a:rPr lang="en-US" dirty="0"/>
              <a:t>(outcome ~ ., train, </a:t>
            </a:r>
            <a:r>
              <a:rPr lang="en-US" dirty="0" err="1"/>
              <a:t>ntree</a:t>
            </a:r>
            <a:r>
              <a:rPr lang="en-US" dirty="0"/>
              <a:t> = 30000, </a:t>
            </a:r>
            <a:r>
              <a:rPr lang="en-US" dirty="0" err="1"/>
              <a:t>mtry</a:t>
            </a:r>
            <a:r>
              <a:rPr lang="en-US" dirty="0"/>
              <a:t> = 5, </a:t>
            </a:r>
            <a:r>
              <a:rPr lang="en-US" dirty="0" err="1"/>
              <a:t>nodesize</a:t>
            </a:r>
            <a:r>
              <a:rPr lang="en-US" dirty="0"/>
              <a:t> = 0.01 * </a:t>
            </a:r>
            <a:r>
              <a:rPr lang="en-US" dirty="0" err="1"/>
              <a:t>nrow</a:t>
            </a:r>
            <a:r>
              <a:rPr lang="en-US" dirty="0"/>
              <a:t>(train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Accuracy: </a:t>
            </a:r>
            <a:r>
              <a:rPr lang="en-US" dirty="0" smtClean="0"/>
              <a:t>61.97%,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3259594"/>
            <a:ext cx="4686300" cy="237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850144"/>
            <a:ext cx="2209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Feature Engineering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574818"/>
            <a:ext cx="7647403" cy="4454508"/>
          </a:xfrm>
        </p:spPr>
      </p:pic>
    </p:spTree>
    <p:extLst>
      <p:ext uri="{BB962C8B-B14F-4D97-AF65-F5344CB8AC3E}">
        <p14:creationId xmlns:p14="http://schemas.microsoft.com/office/powerpoint/2010/main" val="17218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Important Features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765301"/>
            <a:ext cx="8596668" cy="42760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Selected features,</a:t>
            </a:r>
          </a:p>
          <a:p>
            <a:pPr marL="0" indent="0">
              <a:buNone/>
            </a:pPr>
            <a:r>
              <a:rPr lang="en-US" dirty="0"/>
              <a:t>outcome ~ </a:t>
            </a:r>
            <a:r>
              <a:rPr lang="en-US" dirty="0" err="1"/>
              <a:t>home_rank</a:t>
            </a:r>
            <a:r>
              <a:rPr lang="en-US" dirty="0"/>
              <a:t> + </a:t>
            </a:r>
            <a:r>
              <a:rPr lang="en-US" dirty="0" err="1"/>
              <a:t>away_rank</a:t>
            </a:r>
            <a:r>
              <a:rPr lang="en-US" dirty="0"/>
              <a:t> + </a:t>
            </a:r>
            <a:r>
              <a:rPr lang="en-US" dirty="0" err="1"/>
              <a:t>home_elo_rating</a:t>
            </a:r>
            <a:r>
              <a:rPr lang="en-US" dirty="0"/>
              <a:t> + </a:t>
            </a:r>
            <a:r>
              <a:rPr lang="en-US" dirty="0" err="1"/>
              <a:t>away_elo_rating</a:t>
            </a:r>
            <a:r>
              <a:rPr lang="en-US" dirty="0"/>
              <a:t> + </a:t>
            </a:r>
            <a:r>
              <a:rPr lang="en-US" dirty="0" err="1"/>
              <a:t>home_rank_change</a:t>
            </a:r>
            <a:r>
              <a:rPr lang="en-US" dirty="0"/>
              <a:t> + </a:t>
            </a:r>
            <a:r>
              <a:rPr lang="en-US" dirty="0" err="1"/>
              <a:t>away_rank_change</a:t>
            </a:r>
            <a:r>
              <a:rPr lang="en-US" dirty="0"/>
              <a:t> + </a:t>
            </a:r>
            <a:r>
              <a:rPr lang="en-US" dirty="0" err="1"/>
              <a:t>home_elo_rank_change</a:t>
            </a:r>
            <a:r>
              <a:rPr lang="en-US" dirty="0"/>
              <a:t> + </a:t>
            </a:r>
            <a:r>
              <a:rPr lang="en-US" dirty="0" err="1"/>
              <a:t>away_elo_rank_change</a:t>
            </a:r>
            <a:r>
              <a:rPr lang="en-US" dirty="0"/>
              <a:t> + </a:t>
            </a:r>
            <a:r>
              <a:rPr lang="en-US" dirty="0" err="1"/>
              <a:t>home_elo_rating_change</a:t>
            </a:r>
            <a:r>
              <a:rPr lang="en-US" dirty="0"/>
              <a:t> + </a:t>
            </a:r>
            <a:r>
              <a:rPr lang="en-US" dirty="0" err="1"/>
              <a:t>away_elo_rating_change</a:t>
            </a:r>
            <a:r>
              <a:rPr lang="en-US" dirty="0"/>
              <a:t> + </a:t>
            </a:r>
            <a:r>
              <a:rPr lang="en-US" dirty="0" err="1"/>
              <a:t>home_cur_year_avg</a:t>
            </a:r>
            <a:r>
              <a:rPr lang="en-US" dirty="0"/>
              <a:t> + </a:t>
            </a:r>
            <a:r>
              <a:rPr lang="en-US" dirty="0" err="1"/>
              <a:t>away_cur_year_avg</a:t>
            </a:r>
            <a:r>
              <a:rPr lang="en-US" dirty="0"/>
              <a:t> + </a:t>
            </a:r>
            <a:r>
              <a:rPr lang="en-US" dirty="0" err="1"/>
              <a:t>home_cur_year_avg_weighted</a:t>
            </a:r>
            <a:r>
              <a:rPr lang="en-US" dirty="0"/>
              <a:t> + </a:t>
            </a:r>
            <a:r>
              <a:rPr lang="en-US" dirty="0" err="1"/>
              <a:t>away_cur_year_avg_weighted</a:t>
            </a:r>
            <a:r>
              <a:rPr lang="en-US" dirty="0"/>
              <a:t> + </a:t>
            </a:r>
            <a:r>
              <a:rPr lang="en-US" dirty="0" err="1"/>
              <a:t>home_two_year_ago_avg</a:t>
            </a:r>
            <a:r>
              <a:rPr lang="en-US" dirty="0"/>
              <a:t> + </a:t>
            </a:r>
            <a:r>
              <a:rPr lang="en-US" dirty="0" err="1"/>
              <a:t>away_two_year_ago_avg</a:t>
            </a:r>
            <a:r>
              <a:rPr lang="en-US" dirty="0"/>
              <a:t> + </a:t>
            </a:r>
            <a:r>
              <a:rPr lang="en-US" dirty="0" err="1"/>
              <a:t>home_two_year_ago_weighted</a:t>
            </a:r>
            <a:r>
              <a:rPr lang="en-US" dirty="0"/>
              <a:t> + </a:t>
            </a:r>
            <a:r>
              <a:rPr lang="en-US" dirty="0" err="1"/>
              <a:t>away_two_year_ago_weighted</a:t>
            </a:r>
            <a:r>
              <a:rPr lang="en-US" dirty="0"/>
              <a:t> + </a:t>
            </a:r>
            <a:r>
              <a:rPr lang="en-US" dirty="0" err="1"/>
              <a:t>home_three_year_ago_avg</a:t>
            </a:r>
            <a:r>
              <a:rPr lang="en-US" dirty="0"/>
              <a:t> + </a:t>
            </a:r>
            <a:r>
              <a:rPr lang="en-US" dirty="0" err="1"/>
              <a:t>away_three_year_ago_avg</a:t>
            </a:r>
            <a:r>
              <a:rPr lang="en-US" dirty="0"/>
              <a:t> + </a:t>
            </a:r>
            <a:r>
              <a:rPr lang="en-US" dirty="0" err="1"/>
              <a:t>home_three_year_ago_weighted</a:t>
            </a:r>
            <a:r>
              <a:rPr lang="en-US" dirty="0"/>
              <a:t> + </a:t>
            </a:r>
            <a:r>
              <a:rPr lang="en-US" dirty="0" err="1"/>
              <a:t>away_three_year_ago_weighted</a:t>
            </a:r>
            <a:r>
              <a:rPr lang="en-US" dirty="0"/>
              <a:t> + </a:t>
            </a:r>
            <a:r>
              <a:rPr lang="en-US" dirty="0" err="1"/>
              <a:t>home_total_points</a:t>
            </a:r>
            <a:r>
              <a:rPr lang="en-US" dirty="0"/>
              <a:t> + </a:t>
            </a:r>
            <a:r>
              <a:rPr lang="en-US" dirty="0" err="1"/>
              <a:t>away_total_points</a:t>
            </a:r>
            <a:r>
              <a:rPr lang="en-US" dirty="0"/>
              <a:t> + </a:t>
            </a:r>
            <a:r>
              <a:rPr lang="en-US" dirty="0" err="1"/>
              <a:t>home_previous_points</a:t>
            </a:r>
            <a:r>
              <a:rPr lang="en-US" dirty="0"/>
              <a:t> + </a:t>
            </a:r>
            <a:r>
              <a:rPr lang="en-US" dirty="0" err="1"/>
              <a:t>away_previous_points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Random Forest With Selected Features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randomForestModel_1 &lt;- </a:t>
            </a:r>
            <a:r>
              <a:rPr lang="en-US" dirty="0" err="1"/>
              <a:t>randomForest</a:t>
            </a:r>
            <a:r>
              <a:rPr lang="en-US" dirty="0"/>
              <a:t>(formula_1, train, </a:t>
            </a:r>
            <a:r>
              <a:rPr lang="en-US" dirty="0" err="1"/>
              <a:t>ntree</a:t>
            </a:r>
            <a:r>
              <a:rPr lang="en-US" dirty="0"/>
              <a:t> = </a:t>
            </a:r>
            <a:r>
              <a:rPr lang="en-US" dirty="0"/>
              <a:t>30000, </a:t>
            </a:r>
            <a:r>
              <a:rPr lang="en-US" dirty="0" err="1"/>
              <a:t>mtry</a:t>
            </a:r>
            <a:r>
              <a:rPr lang="en-US" dirty="0"/>
              <a:t> = 2, </a:t>
            </a:r>
            <a:r>
              <a:rPr lang="en-US" dirty="0" err="1"/>
              <a:t>nodesize</a:t>
            </a:r>
            <a:r>
              <a:rPr lang="en-US" dirty="0"/>
              <a:t> = 0.01 * </a:t>
            </a:r>
            <a:r>
              <a:rPr lang="en-US" dirty="0" err="1"/>
              <a:t>nrow</a:t>
            </a:r>
            <a:r>
              <a:rPr lang="en-US" dirty="0"/>
              <a:t>(train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Accuracy: </a:t>
            </a:r>
            <a:r>
              <a:rPr lang="en-US" dirty="0" smtClean="0"/>
              <a:t>64.79%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784600"/>
            <a:ext cx="2070100" cy="120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029405"/>
            <a:ext cx="4762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Group Stage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US" dirty="0" smtClean="0"/>
              <a:t>A sample of the group stage predictions is shown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44 </a:t>
            </a:r>
            <a:r>
              <a:rPr lang="en-US" dirty="0" smtClean="0"/>
              <a:t>out out 48 group matches were predicted correctly (shown in green)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4 </a:t>
            </a:r>
            <a:r>
              <a:rPr lang="en-US" dirty="0" smtClean="0"/>
              <a:t>out of the 48 matches were predicted incorrectly (shown in red)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92% </a:t>
            </a: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72" y="1497475"/>
            <a:ext cx="3600133" cy="49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Round 16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dirty="0"/>
              <a:t>At the time of writing this </a:t>
            </a:r>
            <a:r>
              <a:rPr lang="en-US" dirty="0" smtClean="0"/>
              <a:t>report the </a:t>
            </a:r>
            <a:r>
              <a:rPr lang="en-US" dirty="0"/>
              <a:t>final group standings </a:t>
            </a:r>
            <a:r>
              <a:rPr lang="en-US" dirty="0" smtClean="0"/>
              <a:t>for all groups A to H were </a:t>
            </a:r>
            <a:r>
              <a:rPr lang="en-US" dirty="0"/>
              <a:t>already out. So, </a:t>
            </a:r>
            <a:r>
              <a:rPr lang="en-US" dirty="0" smtClean="0"/>
              <a:t>the fixtures for round 16 are,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15164"/>
              </p:ext>
            </p:extLst>
          </p:nvPr>
        </p:nvGraphicFramePr>
        <p:xfrm>
          <a:off x="2095500" y="2844739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Uruguay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Argentina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FIFA World Cup 2018 Challenge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Background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The most coveted tournament in football is the world cup that is conducted once every 4 years. 32 football playing nations will participate in the 2018 tournament held in Russia and one will emerge as the winner eventually.</a:t>
            </a:r>
          </a:p>
          <a:p>
            <a:pPr marL="0" indent="0">
              <a:buNone/>
            </a:pPr>
            <a:r>
              <a:rPr lang="en-IN" sz="2000" b="1" dirty="0"/>
              <a:t>Objectives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Carry out research, understand the teams, players, rankings and what it takes to win the tournament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4 semi-finalists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2 finalists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winner of 2018 world cup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Round 16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dirty="0" smtClean="0"/>
              <a:t>As there cannot be a draw in the knockout phase, probabilities of a team getting 0 or 1 was calculated to make a decision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02041"/>
              </p:ext>
            </p:extLst>
          </p:nvPr>
        </p:nvGraphicFramePr>
        <p:xfrm>
          <a:off x="2095500" y="2844739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Uruguay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Argentina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Quarter-final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59486"/>
              </p:ext>
            </p:extLst>
          </p:nvPr>
        </p:nvGraphicFramePr>
        <p:xfrm>
          <a:off x="2095500" y="2844739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Semi-final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93524"/>
              </p:ext>
            </p:extLst>
          </p:nvPr>
        </p:nvGraphicFramePr>
        <p:xfrm>
          <a:off x="2095500" y="2844739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England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World Cup 2018 Final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Runner-up : Switzerland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Winner: Brazil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2050"/>
              </p:ext>
            </p:extLst>
          </p:nvPr>
        </p:nvGraphicFramePr>
        <p:xfrm>
          <a:off x="2095500" y="2844739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Selection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World Cup 2018 </a:t>
            </a:r>
            <a:r>
              <a:rPr lang="en-IN" sz="2000" b="1" dirty="0"/>
              <a:t>Matches </a:t>
            </a:r>
            <a:r>
              <a:rPr lang="en-IN" sz="2000" dirty="0" smtClean="0"/>
              <a:t>– </a:t>
            </a:r>
            <a:r>
              <a:rPr lang="en-IN" sz="2000" dirty="0" err="1" smtClean="0"/>
              <a:t>src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www.kaggle.com/agostontorok/soccer-world-cup-2018-winner/data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This dataset consists match fixtures of all teams along with information on previous titles, previous     finalists, semi finalists and their rankings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000" b="1" dirty="0"/>
              <a:t>Results</a:t>
            </a:r>
            <a:r>
              <a:rPr lang="en-IN" sz="2000" dirty="0"/>
              <a:t> - </a:t>
            </a:r>
            <a:r>
              <a:rPr lang="en-IN" sz="2000" dirty="0" err="1"/>
              <a:t>src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www.kaggle.com/agostontorok/soccer-world-cup-2018-winner/data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This dataset consists results of all football matches played between various countries from 1930 onwards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b="1" dirty="0"/>
              <a:t>FIFA Rankings </a:t>
            </a:r>
            <a:r>
              <a:rPr lang="en-IN" sz="2000" dirty="0"/>
              <a:t>- </a:t>
            </a:r>
            <a:r>
              <a:rPr lang="en-IN" sz="2000" dirty="0" err="1"/>
              <a:t>src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www.kaggle.com/agostontorok/soccer-world-cup-2018-winner/data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Data contains rankings of teams from 1993 onwards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IN" sz="2000" b="1" dirty="0" err="1" smtClean="0"/>
              <a:t>Elo</a:t>
            </a:r>
            <a:r>
              <a:rPr lang="en-IN" sz="2000" b="1" dirty="0"/>
              <a:t> Ratings </a:t>
            </a:r>
            <a:r>
              <a:rPr lang="en-IN" sz="2000" dirty="0"/>
              <a:t>- </a:t>
            </a:r>
            <a:r>
              <a:rPr lang="en-IN" sz="2000" dirty="0" err="1"/>
              <a:t>src</a:t>
            </a:r>
            <a:r>
              <a:rPr lang="en-IN" sz="2000" dirty="0"/>
              <a:t> : </a:t>
            </a:r>
            <a:r>
              <a:rPr lang="en-IN" sz="2000" dirty="0">
                <a:hlinkClick r:id="rId3"/>
              </a:rPr>
              <a:t>https://www.eloratings.net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This data contains </a:t>
            </a:r>
            <a:r>
              <a:rPr lang="en-IN" sz="2000" dirty="0" err="1" smtClean="0"/>
              <a:t>Elo</a:t>
            </a:r>
            <a:r>
              <a:rPr lang="en-IN" sz="2000" dirty="0" smtClean="0"/>
              <a:t> ratings of </a:t>
            </a:r>
            <a:r>
              <a:rPr lang="en-IN" sz="2000" dirty="0"/>
              <a:t>football </a:t>
            </a:r>
            <a:r>
              <a:rPr lang="en-IN" sz="2000" dirty="0" smtClean="0"/>
              <a:t>teams based </a:t>
            </a:r>
            <a:r>
              <a:rPr lang="en-IN" sz="2000" dirty="0"/>
              <a:t>on the </a:t>
            </a:r>
            <a:r>
              <a:rPr lang="en-IN" sz="2000" dirty="0" err="1"/>
              <a:t>Elo</a:t>
            </a:r>
            <a:r>
              <a:rPr lang="en-IN" sz="2000" dirty="0"/>
              <a:t> rating system, developed by </a:t>
            </a:r>
            <a:r>
              <a:rPr lang="en-IN" sz="2000" dirty="0" err="1"/>
              <a:t>Dr.</a:t>
            </a:r>
            <a:r>
              <a:rPr lang="en-IN" sz="2000" dirty="0"/>
              <a:t> Arpad </a:t>
            </a:r>
            <a:r>
              <a:rPr lang="en-IN" sz="2000" dirty="0" err="1" smtClean="0"/>
              <a:t>Elo</a:t>
            </a:r>
            <a:r>
              <a:rPr lang="en-IN" sz="2000" dirty="0" smtClean="0"/>
              <a:t>. This rating has been chosen as it works well for a Zero Sum game such as football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52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Solving Methodology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Merge Data from all datasets </a:t>
            </a:r>
          </a:p>
          <a:p>
            <a:r>
              <a:rPr lang="en-US" dirty="0" smtClean="0"/>
              <a:t>Create derived metrics and dummy for categorical variables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Choose sample from dataset</a:t>
            </a:r>
          </a:p>
          <a:p>
            <a:r>
              <a:rPr lang="en-US" dirty="0" smtClean="0"/>
              <a:t>Choose model and train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Re-run model with selected features</a:t>
            </a:r>
          </a:p>
          <a:p>
            <a:r>
              <a:rPr lang="en-US" dirty="0" smtClean="0"/>
              <a:t>Fine tune performance of model</a:t>
            </a:r>
          </a:p>
          <a:p>
            <a:r>
              <a:rPr lang="en-US" dirty="0" smtClean="0"/>
              <a:t>Predict outcome of matches using test dataset 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Cleaning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Following steps were taken to clean data,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Consistent team names. </a:t>
            </a:r>
            <a:r>
              <a:rPr lang="en-US" dirty="0"/>
              <a:t>For example </a:t>
            </a:r>
            <a:r>
              <a:rPr lang="en-US" dirty="0" smtClean="0"/>
              <a:t>Portugal instead </a:t>
            </a:r>
            <a:r>
              <a:rPr lang="en-US" dirty="0" err="1" smtClean="0"/>
              <a:t>Porugal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Check for duplicate observations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Handle missing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Replace incorrect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Re-format 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EDA – Previous World Cup Winners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Past World Cup winners have been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Brazil – 5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Germany – 4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Argentina and Uruguay – 2 times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77" y="1525519"/>
            <a:ext cx="6139195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Teams in Previous World Cup Finals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Teams that have been in previous finals,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Germany– 8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Brazil – 7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Argentina – 5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France and Uruguay – 2 times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804126"/>
            <a:ext cx="6412670" cy="46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Teams in Previous World Cup Semi Finals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Teams that have been in previous semi finals,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Germany – 13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Brazil – 11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Argentina, France, Uruguay – 5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30400"/>
            <a:ext cx="6418235" cy="4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5 Teams in the world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1" y="1686735"/>
            <a:ext cx="7963038" cy="4663265"/>
          </a:xfrm>
        </p:spPr>
      </p:pic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17264</TotalTime>
  <Words>942</Words>
  <Application>Microsoft Macintosh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Trebuchet MS</vt:lpstr>
      <vt:lpstr>Wingdings 3</vt:lpstr>
      <vt:lpstr>Arial</vt:lpstr>
      <vt:lpstr>Facet</vt:lpstr>
      <vt:lpstr>FIFA 2018  World Cup Challenge   by   Crystal Ballerz Team</vt:lpstr>
      <vt:lpstr>FIFA World Cup 2018 Challenge</vt:lpstr>
      <vt:lpstr>Data Selection</vt:lpstr>
      <vt:lpstr>Problem Solving Methodology</vt:lpstr>
      <vt:lpstr>Data Cleaning</vt:lpstr>
      <vt:lpstr>EDA – Previous World Cup Winners</vt:lpstr>
      <vt:lpstr>Teams in Previous World Cup Finals</vt:lpstr>
      <vt:lpstr>Teams in Previous World Cup Semi Finals</vt:lpstr>
      <vt:lpstr>Top 5 Teams in the world</vt:lpstr>
      <vt:lpstr>Top 10 Elo Rated Teams in the world</vt:lpstr>
      <vt:lpstr>Combined Data</vt:lpstr>
      <vt:lpstr>Target Variable</vt:lpstr>
      <vt:lpstr>Model Selection – Random Forest</vt:lpstr>
      <vt:lpstr>Random Forest With All Features</vt:lpstr>
      <vt:lpstr>Feature Engineering</vt:lpstr>
      <vt:lpstr>Important Features</vt:lpstr>
      <vt:lpstr>Random Forest With Selected Features</vt:lpstr>
      <vt:lpstr>Group Stage Predictions</vt:lpstr>
      <vt:lpstr>Round 16</vt:lpstr>
      <vt:lpstr>Round 16 Predictions</vt:lpstr>
      <vt:lpstr>Quarter-final Predictions</vt:lpstr>
      <vt:lpstr>Semi-final Predictions</vt:lpstr>
      <vt:lpstr>World Cup 2018 Final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336</cp:revision>
  <cp:lastPrinted>2018-03-28T11:51:48Z</cp:lastPrinted>
  <dcterms:created xsi:type="dcterms:W3CDTF">2016-06-09T08:16:28Z</dcterms:created>
  <dcterms:modified xsi:type="dcterms:W3CDTF">2018-06-30T07:50:37Z</dcterms:modified>
</cp:coreProperties>
</file>