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8" r:id="rId1"/>
  </p:sldMasterIdLst>
  <p:notesMasterIdLst>
    <p:notesMasterId r:id="rId25"/>
  </p:notesMasterIdLst>
  <p:sldIdLst>
    <p:sldId id="256" r:id="rId2"/>
    <p:sldId id="257" r:id="rId3"/>
    <p:sldId id="291" r:id="rId4"/>
    <p:sldId id="292" r:id="rId5"/>
    <p:sldId id="258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0" autoAdjust="0"/>
    <p:restoredTop sz="92067"/>
  </p:normalViewPr>
  <p:slideViewPr>
    <p:cSldViewPr snapToGrid="0">
      <p:cViewPr>
        <p:scale>
          <a:sx n="100" d="100"/>
          <a:sy n="100" d="100"/>
        </p:scale>
        <p:origin x="488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29/06/18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29/06/18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29/06/18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29/06/18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29/06/18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29/06/18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29/06/18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29/06/18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29/06/18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29/06/18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29/06/18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29/06/18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29/06/18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29/06/18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29/06/18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29/06/18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29/06/18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r>
              <a:rPr lang="en-IN" smtClean="0"/>
              <a:t>1</a:t>
            </a:r>
            <a:endParaRPr lang="en-IN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189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  <p:sldLayoutId id="2147483990" r:id="rId12"/>
    <p:sldLayoutId id="2147483991" r:id="rId13"/>
    <p:sldLayoutId id="2147483992" r:id="rId14"/>
    <p:sldLayoutId id="2147483993" r:id="rId15"/>
    <p:sldLayoutId id="21474839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agostontorok/soccer-world-cup-2018-winner/data" TargetMode="External"/><Relationship Id="rId3" Type="http://schemas.openxmlformats.org/officeDocument/2006/relationships/hyperlink" Target="https://www.eloratings.net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6078" y="1043057"/>
            <a:ext cx="9144000" cy="3193774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b="1" dirty="0" smtClean="0"/>
              <a:t>FIFA 2018 </a:t>
            </a:r>
            <a:br>
              <a:rPr lang="en-IN" sz="3600" b="1" dirty="0" smtClean="0"/>
            </a:br>
            <a:r>
              <a:rPr lang="en-IN" sz="3600" b="1" dirty="0" smtClean="0"/>
              <a:t>World Cup Challenge </a:t>
            </a:r>
            <a:r>
              <a:rPr lang="en-IN" sz="3600" b="1" dirty="0"/>
              <a:t/>
            </a:r>
            <a:br>
              <a:rPr lang="en-IN" sz="3600" b="1" dirty="0"/>
            </a:br>
            <a:r>
              <a:rPr lang="en-IN" sz="3600" b="1" dirty="0" smtClean="0"/>
              <a:t/>
            </a:r>
            <a:br>
              <a:rPr lang="en-IN" sz="3600" b="1" dirty="0" smtClean="0"/>
            </a:br>
            <a:r>
              <a:rPr lang="en-IN" sz="3600" b="1" dirty="0" smtClean="0"/>
              <a:t>by </a:t>
            </a:r>
            <a:br>
              <a:rPr lang="en-IN" sz="3600" b="1" dirty="0" smtClean="0"/>
            </a:br>
            <a:r>
              <a:rPr lang="en-IN" sz="3600" b="1" dirty="0" smtClean="0"/>
              <a:t/>
            </a:r>
            <a:br>
              <a:rPr lang="en-IN" sz="3600" b="1" dirty="0" smtClean="0"/>
            </a:br>
            <a:r>
              <a:rPr lang="en-IN" sz="3600" b="1" dirty="0" smtClean="0"/>
              <a:t>Crystal </a:t>
            </a:r>
            <a:r>
              <a:rPr lang="en-IN" sz="3600" b="1" dirty="0" err="1" smtClean="0"/>
              <a:t>Ballerz</a:t>
            </a:r>
            <a:r>
              <a:rPr lang="en-IN" sz="3600" b="1" dirty="0"/>
              <a:t> </a:t>
            </a:r>
            <a:r>
              <a:rPr lang="en-IN" sz="3600" b="1" dirty="0" smtClean="0"/>
              <a:t>Team</a:t>
            </a:r>
            <a:endParaRPr lang="en-IN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483101"/>
            <a:ext cx="6138856" cy="1842662"/>
          </a:xfrm>
        </p:spPr>
        <p:txBody>
          <a:bodyPr>
            <a:normAutofit/>
          </a:bodyPr>
          <a:lstStyle/>
          <a:p>
            <a:pPr algn="l"/>
            <a:r>
              <a:rPr lang="en-IN" sz="2200" b="1" dirty="0"/>
              <a:t> </a:t>
            </a:r>
            <a:r>
              <a:rPr lang="en-IN" sz="2200" b="1" dirty="0" smtClean="0"/>
              <a:t>Team </a:t>
            </a:r>
            <a:r>
              <a:rPr lang="en-IN" sz="2200" b="1" dirty="0" smtClean="0"/>
              <a:t>Members:</a:t>
            </a:r>
            <a:endParaRPr lang="en-IN" sz="2200" b="1" dirty="0"/>
          </a:p>
          <a:p>
            <a:pPr marL="457200" indent="-457200" algn="l">
              <a:buFont typeface="+mj-lt"/>
              <a:buAutoNum type="arabicPeriod"/>
            </a:pPr>
            <a:r>
              <a:rPr lang="en-IN" sz="2200" dirty="0"/>
              <a:t> </a:t>
            </a:r>
            <a:r>
              <a:rPr lang="en-IN" sz="2200" dirty="0" err="1" smtClean="0"/>
              <a:t>Vijayanand</a:t>
            </a:r>
            <a:r>
              <a:rPr lang="en-IN" sz="2200" dirty="0" smtClean="0"/>
              <a:t> </a:t>
            </a:r>
            <a:r>
              <a:rPr lang="en-IN" sz="2200" dirty="0" smtClean="0"/>
              <a:t>Narayanan - </a:t>
            </a:r>
            <a:r>
              <a:rPr lang="en-IN" sz="2200" dirty="0" err="1" smtClean="0"/>
              <a:t>UpGrad</a:t>
            </a:r>
            <a:endParaRPr lang="en-IN" sz="2200" dirty="0"/>
          </a:p>
          <a:p>
            <a:pPr marL="457200" indent="-457200" algn="l">
              <a:buFont typeface="+mj-lt"/>
              <a:buAutoNum type="arabicPeriod"/>
            </a:pPr>
            <a:r>
              <a:rPr lang="en-IN" sz="2200" dirty="0"/>
              <a:t> </a:t>
            </a:r>
            <a:r>
              <a:rPr lang="en-IN" sz="2200" dirty="0" err="1" smtClean="0"/>
              <a:t>Sonali</a:t>
            </a:r>
            <a:r>
              <a:rPr lang="en-IN" sz="2200" dirty="0"/>
              <a:t> </a:t>
            </a:r>
            <a:r>
              <a:rPr lang="en-IN" sz="2200" dirty="0" smtClean="0"/>
              <a:t>Chhabra - </a:t>
            </a:r>
            <a:r>
              <a:rPr lang="en-IN" sz="2200" dirty="0" err="1" smtClean="0"/>
              <a:t>UpGrad</a:t>
            </a:r>
            <a:endParaRPr lang="en-IN" sz="2200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IN" sz="2200" dirty="0" smtClean="0"/>
              <a:t> </a:t>
            </a:r>
            <a:r>
              <a:rPr lang="en-IN" sz="2200" dirty="0" smtClean="0"/>
              <a:t>Vishal Sharma – Non </a:t>
            </a:r>
            <a:r>
              <a:rPr lang="en-IN" sz="2200" dirty="0" err="1" smtClean="0"/>
              <a:t>UpGrad</a:t>
            </a:r>
            <a:endParaRPr lang="en-IN" sz="2200" dirty="0"/>
          </a:p>
          <a:p>
            <a:pPr marL="457200" indent="-457200" algn="l">
              <a:buFont typeface="+mj-lt"/>
              <a:buAutoNum type="arabicPeriod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smtClean="0"/>
              <a:t>Top 10 </a:t>
            </a:r>
            <a:r>
              <a:rPr lang="en-IN" b="1" dirty="0" err="1" smtClean="0"/>
              <a:t>Elo</a:t>
            </a:r>
            <a:r>
              <a:rPr lang="en-IN" b="1" dirty="0" smtClean="0"/>
              <a:t> Rated Teams in the world</a:t>
            </a:r>
            <a:endParaRPr lang="en-IN" sz="28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00" y="1625600"/>
            <a:ext cx="8089900" cy="4573588"/>
          </a:xfrm>
        </p:spPr>
      </p:pic>
      <p:sp>
        <p:nvSpPr>
          <p:cNvPr id="4" name="TextBox 3"/>
          <p:cNvSpPr txBox="1"/>
          <p:nvPr/>
        </p:nvSpPr>
        <p:spPr>
          <a:xfrm>
            <a:off x="4558145" y="26600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8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smtClean="0"/>
              <a:t>Combined Data</a:t>
            </a:r>
            <a:endParaRPr lang="en-IN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Considerations when combining data</a:t>
            </a:r>
          </a:p>
          <a:p>
            <a:r>
              <a:rPr lang="en-US" dirty="0" smtClean="0"/>
              <a:t>Select records from dataset from year 1993 onwards. This is because FIFA rankings are available only from 1993</a:t>
            </a:r>
          </a:p>
          <a:p>
            <a:r>
              <a:rPr lang="en-US" dirty="0" smtClean="0"/>
              <a:t>If a country has multiple rankings for a year in the dataset then select the most recent one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Elo</a:t>
            </a:r>
            <a:r>
              <a:rPr lang="en-US" dirty="0" smtClean="0"/>
              <a:t> rating is missing for a team then replace with a default value of 1300 (recommended default value for a football team)</a:t>
            </a:r>
          </a:p>
          <a:p>
            <a:r>
              <a:rPr lang="en-US" dirty="0" smtClean="0"/>
              <a:t>Remove columns such as City, Country, Match Year as they are irrelevant for the prediction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58145" y="26600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2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smtClean="0"/>
              <a:t>Target Variable</a:t>
            </a:r>
            <a:endParaRPr lang="en-IN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Target (dependent) variable for the prediction is:</a:t>
            </a:r>
          </a:p>
          <a:p>
            <a:r>
              <a:rPr lang="en-US" b="1" dirty="0" smtClean="0"/>
              <a:t>Outcome</a:t>
            </a:r>
          </a:p>
          <a:p>
            <a:endParaRPr lang="en-US" dirty="0" smtClean="0"/>
          </a:p>
          <a:p>
            <a:r>
              <a:rPr lang="en-US" dirty="0" smtClean="0"/>
              <a:t>Target variable for a group match can have 3 values </a:t>
            </a:r>
            <a:r>
              <a:rPr lang="en-US" dirty="0" err="1" smtClean="0"/>
              <a:t>i.e</a:t>
            </a:r>
            <a:r>
              <a:rPr lang="en-US" dirty="0" smtClean="0"/>
              <a:t> 1-home team win, 0-home team loss or 0.5-draw</a:t>
            </a:r>
          </a:p>
          <a:p>
            <a:r>
              <a:rPr lang="en-US" dirty="0" smtClean="0"/>
              <a:t>Target variable for knockout stage matches can only have 1-home team win or 0-home team loss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58145" y="26600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83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smtClean="0"/>
              <a:t>Model Selection – Random Forest</a:t>
            </a:r>
            <a:endParaRPr lang="en-IN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3 Models were tried out to make predictions,</a:t>
            </a:r>
          </a:p>
          <a:p>
            <a:pPr marL="514350" indent="-514350">
              <a:buAutoNum type="arabicPeriod"/>
            </a:pPr>
            <a:r>
              <a:rPr lang="en-US" dirty="0" smtClean="0"/>
              <a:t>Logistic Regression</a:t>
            </a:r>
          </a:p>
          <a:p>
            <a:pPr marL="514350" indent="-514350">
              <a:buAutoNum type="arabicPeriod"/>
            </a:pPr>
            <a:r>
              <a:rPr lang="en-US" dirty="0" smtClean="0"/>
              <a:t>SVM and</a:t>
            </a:r>
          </a:p>
          <a:p>
            <a:pPr marL="514350" indent="-514350">
              <a:buAutoNum type="arabicPeriod"/>
            </a:pPr>
            <a:r>
              <a:rPr lang="en-US" dirty="0" smtClean="0"/>
              <a:t>Random Forest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From the above, </a:t>
            </a:r>
            <a:r>
              <a:rPr lang="en-US" b="1" dirty="0" smtClean="0"/>
              <a:t>Random Forest </a:t>
            </a:r>
            <a:r>
              <a:rPr lang="en-US" dirty="0" smtClean="0"/>
              <a:t>was chosen to be the final model because of better accuracy, sensitivity and specificity values over the other models.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58145" y="26600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56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smtClean="0"/>
              <a:t>Random Forest With All Features</a:t>
            </a:r>
            <a:endParaRPr lang="en-IN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randomForestModel</a:t>
            </a:r>
            <a:r>
              <a:rPr lang="en-US" dirty="0" smtClean="0"/>
              <a:t> </a:t>
            </a:r>
            <a:r>
              <a:rPr lang="en-US" dirty="0"/>
              <a:t>&lt;- </a:t>
            </a:r>
            <a:r>
              <a:rPr lang="en-US" dirty="0" err="1"/>
              <a:t>randomForest</a:t>
            </a:r>
            <a:r>
              <a:rPr lang="en-US" dirty="0"/>
              <a:t>(outcome ~ ., train, </a:t>
            </a:r>
            <a:r>
              <a:rPr lang="en-US" dirty="0" err="1"/>
              <a:t>ntree</a:t>
            </a:r>
            <a:r>
              <a:rPr lang="en-US" dirty="0"/>
              <a:t> = 30000, </a:t>
            </a:r>
            <a:r>
              <a:rPr lang="en-US" dirty="0" err="1"/>
              <a:t>mtry</a:t>
            </a:r>
            <a:r>
              <a:rPr lang="en-US" dirty="0"/>
              <a:t> = 5, </a:t>
            </a:r>
            <a:r>
              <a:rPr lang="en-US" dirty="0" err="1"/>
              <a:t>nodesize</a:t>
            </a:r>
            <a:r>
              <a:rPr lang="en-US" dirty="0"/>
              <a:t> = 0.01 * </a:t>
            </a:r>
            <a:r>
              <a:rPr lang="en-US" dirty="0" err="1"/>
              <a:t>nrow</a:t>
            </a:r>
            <a:r>
              <a:rPr lang="en-US" dirty="0"/>
              <a:t>(train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Confusion Matrix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Accuracy: 60.56%,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58145" y="26600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3848100"/>
            <a:ext cx="1981200" cy="1104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100" y="3181350"/>
            <a:ext cx="46736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95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smtClean="0"/>
              <a:t>Feature Engineering</a:t>
            </a:r>
            <a:endParaRPr lang="en-IN" sz="2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1496218"/>
            <a:ext cx="8140700" cy="4650582"/>
          </a:xfrm>
        </p:spPr>
      </p:pic>
      <p:sp>
        <p:nvSpPr>
          <p:cNvPr id="4" name="TextBox 3"/>
          <p:cNvSpPr txBox="1"/>
          <p:nvPr/>
        </p:nvSpPr>
        <p:spPr>
          <a:xfrm>
            <a:off x="4558145" y="26600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81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smtClean="0"/>
              <a:t>Important Features</a:t>
            </a:r>
            <a:endParaRPr lang="en-IN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Selected features,</a:t>
            </a:r>
          </a:p>
          <a:p>
            <a:pPr marL="0" indent="0">
              <a:buNone/>
            </a:pPr>
            <a:r>
              <a:rPr lang="en-US" dirty="0" smtClean="0"/>
              <a:t>outcome </a:t>
            </a:r>
            <a:r>
              <a:rPr lang="en-US" dirty="0"/>
              <a:t>~ </a:t>
            </a:r>
            <a:r>
              <a:rPr lang="en-US" dirty="0" err="1"/>
              <a:t>home_rank</a:t>
            </a:r>
            <a:r>
              <a:rPr lang="en-US" dirty="0"/>
              <a:t> + </a:t>
            </a:r>
            <a:r>
              <a:rPr lang="en-US" dirty="0" err="1"/>
              <a:t>away_rank</a:t>
            </a:r>
            <a:r>
              <a:rPr lang="en-US" dirty="0"/>
              <a:t> + </a:t>
            </a:r>
            <a:r>
              <a:rPr lang="en-US" dirty="0" err="1"/>
              <a:t>home_previous_points</a:t>
            </a:r>
            <a:r>
              <a:rPr lang="en-US" dirty="0"/>
              <a:t> + </a:t>
            </a:r>
            <a:r>
              <a:rPr lang="en-US" dirty="0" err="1"/>
              <a:t>away_previous_points</a:t>
            </a:r>
            <a:r>
              <a:rPr lang="en-US" dirty="0"/>
              <a:t> + </a:t>
            </a:r>
            <a:r>
              <a:rPr lang="en-US" dirty="0" err="1"/>
              <a:t>home_rank_change</a:t>
            </a:r>
            <a:r>
              <a:rPr lang="en-US" dirty="0"/>
              <a:t> + </a:t>
            </a:r>
            <a:r>
              <a:rPr lang="en-US" dirty="0" err="1"/>
              <a:t>away_rank_change</a:t>
            </a:r>
            <a:r>
              <a:rPr lang="en-US" dirty="0"/>
              <a:t> + </a:t>
            </a:r>
            <a:r>
              <a:rPr lang="en-US" dirty="0" err="1"/>
              <a:t>home_cur_year_avg</a:t>
            </a:r>
            <a:r>
              <a:rPr lang="en-US" dirty="0"/>
              <a:t> + </a:t>
            </a:r>
            <a:r>
              <a:rPr lang="en-US" dirty="0" err="1"/>
              <a:t>home_cur_year_avg_weighted</a:t>
            </a:r>
            <a:r>
              <a:rPr lang="en-US" dirty="0"/>
              <a:t> + </a:t>
            </a:r>
            <a:r>
              <a:rPr lang="en-US" dirty="0" err="1"/>
              <a:t>home_two_year_ago_avg</a:t>
            </a:r>
            <a:r>
              <a:rPr lang="en-US" dirty="0"/>
              <a:t> + </a:t>
            </a:r>
            <a:r>
              <a:rPr lang="en-US" dirty="0" err="1"/>
              <a:t>home_two_year_ago_weighted</a:t>
            </a:r>
            <a:r>
              <a:rPr lang="en-US" dirty="0"/>
              <a:t> +</a:t>
            </a:r>
            <a:r>
              <a:rPr lang="en-US" dirty="0" err="1"/>
              <a:t>away_cur_year_avg</a:t>
            </a:r>
            <a:r>
              <a:rPr lang="en-US" dirty="0"/>
              <a:t> + </a:t>
            </a:r>
            <a:r>
              <a:rPr lang="en-US" dirty="0" err="1"/>
              <a:t>away_cur_year_avg_weighted</a:t>
            </a:r>
            <a:r>
              <a:rPr lang="en-US" dirty="0"/>
              <a:t> + </a:t>
            </a:r>
            <a:r>
              <a:rPr lang="en-US" dirty="0" err="1"/>
              <a:t>home_elo_rating</a:t>
            </a:r>
            <a:r>
              <a:rPr lang="en-US" dirty="0"/>
              <a:t> + </a:t>
            </a:r>
            <a:r>
              <a:rPr lang="en-US" dirty="0" err="1"/>
              <a:t>away_elo_rating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58145" y="26600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01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smtClean="0"/>
              <a:t>Random Forest With Selected Features</a:t>
            </a:r>
            <a:endParaRPr lang="en-IN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randomForestModel_1 &lt;- </a:t>
            </a:r>
            <a:r>
              <a:rPr lang="en-US" dirty="0" err="1"/>
              <a:t>randomForest</a:t>
            </a:r>
            <a:r>
              <a:rPr lang="en-US" dirty="0"/>
              <a:t>(formula_1, train, </a:t>
            </a:r>
            <a:r>
              <a:rPr lang="en-US" dirty="0" err="1"/>
              <a:t>ntree</a:t>
            </a:r>
            <a:r>
              <a:rPr lang="en-US" dirty="0"/>
              <a:t> = 20000, </a:t>
            </a:r>
            <a:r>
              <a:rPr lang="en-US" dirty="0" err="1"/>
              <a:t>mtry</a:t>
            </a:r>
            <a:r>
              <a:rPr lang="en-US" dirty="0"/>
              <a:t> = 2, </a:t>
            </a:r>
            <a:r>
              <a:rPr lang="en-US" dirty="0" err="1"/>
              <a:t>nodesize</a:t>
            </a:r>
            <a:r>
              <a:rPr lang="en-US" dirty="0"/>
              <a:t> = 0.01 * </a:t>
            </a:r>
            <a:r>
              <a:rPr lang="en-US" dirty="0" err="1"/>
              <a:t>nrow</a:t>
            </a:r>
            <a:r>
              <a:rPr lang="en-US" dirty="0"/>
              <a:t>(train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Confusion Matrix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Accuracy: 60%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58145" y="26600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3810000"/>
            <a:ext cx="2247900" cy="116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300" y="3162300"/>
            <a:ext cx="46609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52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smtClean="0"/>
              <a:t>Group Stage Predictions</a:t>
            </a:r>
            <a:endParaRPr lang="en-IN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>
              <a:lnSpc>
                <a:spcPct val="100000"/>
              </a:lnSpc>
            </a:pPr>
            <a:r>
              <a:rPr lang="en-US" dirty="0" smtClean="0"/>
              <a:t>A sample of the group stage predictions is shown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40 out out 48 group matches were predicted correctly (shown in green)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8 out of the 48 matches were predicted incorrectly (shown in red)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83% accuracy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58145" y="26600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700" y="1496218"/>
            <a:ext cx="4368800" cy="490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73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smtClean="0"/>
              <a:t>Round 16</a:t>
            </a:r>
            <a:endParaRPr lang="en-IN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04949" y="1651000"/>
            <a:ext cx="11168742" cy="4548187"/>
          </a:xfrm>
        </p:spPr>
        <p:txBody>
          <a:bodyPr numCol="1"/>
          <a:lstStyle/>
          <a:p>
            <a:pPr>
              <a:lnSpc>
                <a:spcPct val="100000"/>
              </a:lnSpc>
            </a:pPr>
            <a:r>
              <a:rPr lang="en-US" dirty="0"/>
              <a:t>At the time of writing this </a:t>
            </a:r>
            <a:r>
              <a:rPr lang="en-US" dirty="0" smtClean="0"/>
              <a:t>report the </a:t>
            </a:r>
            <a:r>
              <a:rPr lang="en-US" dirty="0"/>
              <a:t>final group standings </a:t>
            </a:r>
            <a:r>
              <a:rPr lang="en-US" dirty="0" smtClean="0"/>
              <a:t>for all groups A to H were </a:t>
            </a:r>
            <a:r>
              <a:rPr lang="en-US" dirty="0"/>
              <a:t>already out. So, </a:t>
            </a:r>
            <a:r>
              <a:rPr lang="en-US" dirty="0" smtClean="0"/>
              <a:t>the fixtures for round 16 are,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58145" y="26600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315164"/>
              </p:ext>
            </p:extLst>
          </p:nvPr>
        </p:nvGraphicFramePr>
        <p:xfrm>
          <a:off x="2095500" y="2844739"/>
          <a:ext cx="8127999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Team</a:t>
                      </a:r>
                      <a:r>
                        <a:rPr lang="en-US" baseline="0" dirty="0" smtClean="0"/>
                        <a:t>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Team 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Uruguay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Portugal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Argentina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Brazil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Mexico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Belgium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Japan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Russia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Croatia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Denmark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Sweden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Switzerland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Colombia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England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461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FIFA World Cup 2018 Challenge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496218"/>
            <a:ext cx="11168742" cy="47029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 smtClean="0"/>
              <a:t>Background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smtClean="0"/>
              <a:t>The most coveted tournament in football is the world cup that is conducted once every 4 years. 32 football playing nations will participate in the 2018 tournament held in Russia and one will emerge as the winner eventually.</a:t>
            </a:r>
          </a:p>
          <a:p>
            <a:pPr marL="0" indent="0">
              <a:buNone/>
            </a:pPr>
            <a:r>
              <a:rPr lang="en-IN" sz="2000" b="1" dirty="0"/>
              <a:t>Objectives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Carry out </a:t>
            </a:r>
            <a:r>
              <a:rPr lang="en-IN" sz="2000" dirty="0" smtClean="0"/>
              <a:t>research, understand the teams, players, rankings and what it takes to win the tournament</a:t>
            </a:r>
            <a:endParaRPr lang="en-IN" sz="2000" dirty="0" smtClean="0"/>
          </a:p>
          <a:p>
            <a:pPr>
              <a:lnSpc>
                <a:spcPct val="150000"/>
              </a:lnSpc>
            </a:pPr>
            <a:r>
              <a:rPr lang="en-IN" sz="2000" dirty="0" smtClean="0"/>
              <a:t>Predict 4 semi-finalists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Predict 2 finalists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Predict winner of 2018 world cup</a:t>
            </a:r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smtClean="0"/>
              <a:t>Round 16 Predictions</a:t>
            </a:r>
            <a:endParaRPr lang="en-IN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04949" y="1651000"/>
            <a:ext cx="11168742" cy="4548187"/>
          </a:xfrm>
        </p:spPr>
        <p:txBody>
          <a:bodyPr numCol="1"/>
          <a:lstStyle/>
          <a:p>
            <a:pPr>
              <a:lnSpc>
                <a:spcPct val="100000"/>
              </a:lnSpc>
            </a:pPr>
            <a:r>
              <a:rPr lang="en-US" dirty="0" smtClean="0"/>
              <a:t>As there cannot be a draw in the knockout phase, probabilities of a team getting 0 or 1 was calculated to make a decision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58145" y="26600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102041"/>
              </p:ext>
            </p:extLst>
          </p:nvPr>
        </p:nvGraphicFramePr>
        <p:xfrm>
          <a:off x="2095500" y="2844739"/>
          <a:ext cx="81280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1333500"/>
                <a:gridCol w="2730500"/>
                <a:gridCol w="2032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Team</a:t>
                      </a:r>
                      <a:r>
                        <a:rPr lang="en-US" baseline="0" dirty="0" smtClean="0"/>
                        <a:t>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Team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Predicted Winner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Uruguay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Portugal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Portugal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Argentina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France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Brazil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Mexico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Brazil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Belgium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Japan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Belgium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Russia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Spain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Denmark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Croatia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Croatia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Sweden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Switzerland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Switzerland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Colombia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England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England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173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smtClean="0"/>
              <a:t>Quarter-final Predictions</a:t>
            </a:r>
            <a:endParaRPr lang="en-IN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04949" y="1651000"/>
            <a:ext cx="11168742" cy="4548187"/>
          </a:xfrm>
        </p:spPr>
        <p:txBody>
          <a:bodyPr numCol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58145" y="26600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405675"/>
              </p:ext>
            </p:extLst>
          </p:nvPr>
        </p:nvGraphicFramePr>
        <p:xfrm>
          <a:off x="2095500" y="2844739"/>
          <a:ext cx="8128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1333500"/>
                <a:gridCol w="2730500"/>
                <a:gridCol w="2032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Team</a:t>
                      </a:r>
                      <a:r>
                        <a:rPr lang="en-US" baseline="0" dirty="0" smtClean="0"/>
                        <a:t>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Team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Predicted Winner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Portugal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Portugal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Brazil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Belgium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Brazil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Croatia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Croatia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England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Switzerland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Switzerland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06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smtClean="0"/>
              <a:t>Semi-final Predictions</a:t>
            </a:r>
            <a:endParaRPr lang="en-IN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04949" y="1651000"/>
            <a:ext cx="11168742" cy="4548187"/>
          </a:xfrm>
        </p:spPr>
        <p:txBody>
          <a:bodyPr numCol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58145" y="26600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105018"/>
              </p:ext>
            </p:extLst>
          </p:nvPr>
        </p:nvGraphicFramePr>
        <p:xfrm>
          <a:off x="2095500" y="2844739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1333500"/>
                <a:gridCol w="2730500"/>
                <a:gridCol w="2032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Team</a:t>
                      </a:r>
                      <a:r>
                        <a:rPr lang="en-US" baseline="0" dirty="0" smtClean="0"/>
                        <a:t>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Team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Predicted Winner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Portugal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Brazil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Brazil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Croatia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Switzerland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Switzerland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761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smtClean="0"/>
              <a:t>World Cup 2018 Final</a:t>
            </a:r>
            <a:endParaRPr lang="en-IN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04949" y="1651000"/>
            <a:ext cx="11168742" cy="4548187"/>
          </a:xfrm>
        </p:spPr>
        <p:txBody>
          <a:bodyPr numCol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Final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Runner-up : Switzerland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Winner: Brazil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558145" y="26600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634556"/>
              </p:ext>
            </p:extLst>
          </p:nvPr>
        </p:nvGraphicFramePr>
        <p:xfrm>
          <a:off x="2095500" y="2844739"/>
          <a:ext cx="8128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1333500"/>
                <a:gridCol w="2730500"/>
                <a:gridCol w="2032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Team</a:t>
                      </a:r>
                      <a:r>
                        <a:rPr lang="en-US" baseline="0" dirty="0" smtClean="0"/>
                        <a:t>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Team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Predicted Winner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Brazil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Switzerland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Brazil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157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Data Selection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496218"/>
            <a:ext cx="11168742" cy="4702969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000" b="1" dirty="0" smtClean="0"/>
              <a:t>World Cup 2018 </a:t>
            </a:r>
            <a:r>
              <a:rPr lang="en-IN" sz="2000" b="1" dirty="0"/>
              <a:t>Matches </a:t>
            </a:r>
            <a:r>
              <a:rPr lang="en-IN" sz="2000" dirty="0" smtClean="0"/>
              <a:t>– </a:t>
            </a:r>
            <a:r>
              <a:rPr lang="en-IN" sz="2000" dirty="0" err="1" smtClean="0"/>
              <a:t>src</a:t>
            </a:r>
            <a:r>
              <a:rPr lang="en-IN" sz="2000" dirty="0" smtClean="0"/>
              <a:t>: </a:t>
            </a:r>
            <a:r>
              <a:rPr lang="en-IN" sz="2000" dirty="0" smtClean="0">
                <a:hlinkClick r:id="rId2"/>
              </a:rPr>
              <a:t>https</a:t>
            </a:r>
            <a:r>
              <a:rPr lang="en-IN" sz="2000" dirty="0">
                <a:hlinkClick r:id="rId2"/>
              </a:rPr>
              <a:t>://</a:t>
            </a:r>
            <a:r>
              <a:rPr lang="en-IN" sz="2000" dirty="0" smtClean="0">
                <a:hlinkClick r:id="rId2"/>
              </a:rPr>
              <a:t>www.kaggle.com/agostontorok/soccer-world-cup-2018-winner/data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   This dataset consists match fixtures of all teams along with information on previous titles, previous     finalists, semi finalists and their rankings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IN" sz="2000" b="1" dirty="0"/>
              <a:t>Results</a:t>
            </a:r>
            <a:r>
              <a:rPr lang="en-IN" sz="2000" dirty="0"/>
              <a:t> - </a:t>
            </a:r>
            <a:r>
              <a:rPr lang="en-IN" sz="2000" dirty="0" err="1"/>
              <a:t>src</a:t>
            </a:r>
            <a:r>
              <a:rPr lang="en-IN" sz="2000" dirty="0"/>
              <a:t>: </a:t>
            </a:r>
            <a:r>
              <a:rPr lang="en-IN" sz="2000" dirty="0">
                <a:hlinkClick r:id="rId2"/>
              </a:rPr>
              <a:t>https://</a:t>
            </a:r>
            <a:r>
              <a:rPr lang="en-IN" sz="2000" dirty="0" smtClean="0">
                <a:hlinkClick r:id="rId2"/>
              </a:rPr>
              <a:t>www.kaggle.com/agostontorok/soccer-world-cup-2018-winner/data</a:t>
            </a:r>
            <a:endParaRPr lang="en-IN" sz="2000" dirty="0"/>
          </a:p>
          <a:p>
            <a:pPr marL="0" indent="0">
              <a:buNone/>
            </a:pPr>
            <a:r>
              <a:rPr lang="en-IN" sz="2000" dirty="0" smtClean="0"/>
              <a:t>   This dataset consists results of all football matches played between various countries from 1930 onwards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IN" sz="2000" b="1" dirty="0"/>
              <a:t>FIFA Rankings </a:t>
            </a:r>
            <a:r>
              <a:rPr lang="en-IN" sz="2000" dirty="0"/>
              <a:t>- </a:t>
            </a:r>
            <a:r>
              <a:rPr lang="en-IN" sz="2000" dirty="0" err="1"/>
              <a:t>src</a:t>
            </a:r>
            <a:r>
              <a:rPr lang="en-IN" sz="2000" dirty="0"/>
              <a:t>: </a:t>
            </a:r>
            <a:r>
              <a:rPr lang="en-IN" sz="2000" dirty="0">
                <a:hlinkClick r:id="rId2"/>
              </a:rPr>
              <a:t>https://</a:t>
            </a:r>
            <a:r>
              <a:rPr lang="en-IN" sz="2000" dirty="0" smtClean="0">
                <a:hlinkClick r:id="rId2"/>
              </a:rPr>
              <a:t>www.kaggle.com/agostontorok/soccer-world-cup-2018-winner/data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   Data contains rankings of teams from 1993 onwards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IN" sz="2000" b="1" dirty="0" err="1" smtClean="0"/>
              <a:t>Elo</a:t>
            </a:r>
            <a:r>
              <a:rPr lang="en-IN" sz="2000" b="1" dirty="0"/>
              <a:t> Ratings </a:t>
            </a:r>
            <a:r>
              <a:rPr lang="en-IN" sz="2000" dirty="0"/>
              <a:t>- </a:t>
            </a:r>
            <a:r>
              <a:rPr lang="en-IN" sz="2000" dirty="0" err="1"/>
              <a:t>src</a:t>
            </a:r>
            <a:r>
              <a:rPr lang="en-IN" sz="2000" dirty="0"/>
              <a:t> : </a:t>
            </a:r>
            <a:r>
              <a:rPr lang="en-IN" sz="2000" dirty="0">
                <a:hlinkClick r:id="rId3"/>
              </a:rPr>
              <a:t>https://www.eloratings.net</a:t>
            </a:r>
            <a:r>
              <a:rPr lang="en-IN" sz="2000" dirty="0" smtClean="0">
                <a:hlinkClick r:id="rId3"/>
              </a:rPr>
              <a:t>/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   This data contains </a:t>
            </a:r>
            <a:r>
              <a:rPr lang="en-IN" sz="2000" dirty="0" err="1" smtClean="0"/>
              <a:t>Elo</a:t>
            </a:r>
            <a:r>
              <a:rPr lang="en-IN" sz="2000" dirty="0" smtClean="0"/>
              <a:t> ratings of </a:t>
            </a:r>
            <a:r>
              <a:rPr lang="en-IN" sz="2000" dirty="0"/>
              <a:t>football </a:t>
            </a:r>
            <a:r>
              <a:rPr lang="en-IN" sz="2000" dirty="0" smtClean="0"/>
              <a:t>teams based </a:t>
            </a:r>
            <a:r>
              <a:rPr lang="en-IN" sz="2000" dirty="0"/>
              <a:t>on the </a:t>
            </a:r>
            <a:r>
              <a:rPr lang="en-IN" sz="2000" dirty="0" err="1"/>
              <a:t>Elo</a:t>
            </a:r>
            <a:r>
              <a:rPr lang="en-IN" sz="2000" dirty="0"/>
              <a:t> rating system, developed by </a:t>
            </a:r>
            <a:r>
              <a:rPr lang="en-IN" sz="2000" dirty="0" err="1"/>
              <a:t>Dr.</a:t>
            </a:r>
            <a:r>
              <a:rPr lang="en-IN" sz="2000" dirty="0"/>
              <a:t> Arpad </a:t>
            </a:r>
            <a:r>
              <a:rPr lang="en-IN" sz="2000" dirty="0" err="1" smtClean="0"/>
              <a:t>Elo</a:t>
            </a:r>
            <a:r>
              <a:rPr lang="en-IN" sz="2000" dirty="0" smtClean="0"/>
              <a:t>. This rating has been chosen as it works well for a Zero Sum game such as football</a:t>
            </a:r>
            <a:endParaRPr lang="en-IN" sz="2000" dirty="0"/>
          </a:p>
          <a:p>
            <a:pPr marL="0" indent="0">
              <a:buNone/>
            </a:pPr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val="5263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Problem Solving Methodology</a:t>
            </a:r>
            <a:endParaRPr lang="en-IN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Cleaning</a:t>
            </a:r>
          </a:p>
          <a:p>
            <a:r>
              <a:rPr lang="en-US" dirty="0" smtClean="0"/>
              <a:t>Merge Data from all datasets </a:t>
            </a:r>
          </a:p>
          <a:p>
            <a:r>
              <a:rPr lang="en-US" dirty="0" smtClean="0"/>
              <a:t>Create derived metrics and dummy for categorical variables</a:t>
            </a:r>
          </a:p>
          <a:p>
            <a:r>
              <a:rPr lang="en-US" dirty="0" smtClean="0"/>
              <a:t>Exploratory Data Analysis</a:t>
            </a:r>
          </a:p>
          <a:p>
            <a:r>
              <a:rPr lang="en-US" dirty="0" smtClean="0"/>
              <a:t>Choose sample from dataset</a:t>
            </a:r>
          </a:p>
          <a:p>
            <a:r>
              <a:rPr lang="en-US" dirty="0" smtClean="0"/>
              <a:t>Choose model and train</a:t>
            </a:r>
          </a:p>
          <a:p>
            <a:r>
              <a:rPr lang="en-US" dirty="0" smtClean="0"/>
              <a:t>Feature Engineering</a:t>
            </a:r>
          </a:p>
          <a:p>
            <a:r>
              <a:rPr lang="en-US" dirty="0" smtClean="0"/>
              <a:t>Re-run model with selected features</a:t>
            </a:r>
          </a:p>
          <a:p>
            <a:r>
              <a:rPr lang="en-US" dirty="0" smtClean="0"/>
              <a:t>Fine tune performance of model</a:t>
            </a:r>
          </a:p>
          <a:p>
            <a:r>
              <a:rPr lang="en-US" dirty="0" smtClean="0"/>
              <a:t>Predict outcome of matches using test dataset  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58145" y="26600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29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Data Cleaning</a:t>
            </a:r>
            <a:endParaRPr lang="en-IN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Following steps were taken to clean data,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Consistent team names. </a:t>
            </a:r>
            <a:r>
              <a:rPr lang="en-US" dirty="0"/>
              <a:t>For example </a:t>
            </a:r>
            <a:r>
              <a:rPr lang="en-US" dirty="0" smtClean="0"/>
              <a:t>Portugal instead </a:t>
            </a:r>
            <a:r>
              <a:rPr lang="en-US" dirty="0" err="1" smtClean="0"/>
              <a:t>Porugal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Check for duplicate observations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Handle missing values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Replace incorrect values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Re-format date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58145" y="26600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EDA – Previous World Cup Winners</a:t>
            </a:r>
            <a:endParaRPr lang="en-IN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en-US" dirty="0" smtClean="0"/>
              <a:t>Past World Cup winners have been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Brazil – 5 times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Germany – 4 times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Argentina and Uruguay – 2 times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58145" y="26600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377" y="1525519"/>
            <a:ext cx="6139195" cy="500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smtClean="0"/>
              <a:t>Teams in Previous World Cup Finals</a:t>
            </a:r>
            <a:endParaRPr lang="en-IN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en-US" dirty="0" smtClean="0"/>
              <a:t>Teams that have been in previous finals,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Germany– 8 times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Brazil – 7 times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Argentina – 5 times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France and Uruguay – 2 times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58145" y="26600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0" y="1804126"/>
            <a:ext cx="6412670" cy="466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90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smtClean="0"/>
              <a:t>Teams in Previous World Cup Semi Finals</a:t>
            </a:r>
            <a:endParaRPr lang="en-IN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en-US" dirty="0" smtClean="0"/>
              <a:t>Teams that have been in previous semi finals,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Germany – 13 times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Brazil – 11 times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Argentina, France, Uruguay – 5 times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58145" y="26600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930400"/>
            <a:ext cx="6418235" cy="472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7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smtClean="0"/>
              <a:t>Top 5 Teams in the world</a:t>
            </a:r>
            <a:endParaRPr lang="en-IN" sz="2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01" y="1686735"/>
            <a:ext cx="7963038" cy="4663265"/>
          </a:xfrm>
        </p:spPr>
      </p:pic>
      <p:sp>
        <p:nvSpPr>
          <p:cNvPr id="4" name="TextBox 3"/>
          <p:cNvSpPr txBox="1"/>
          <p:nvPr/>
        </p:nvSpPr>
        <p:spPr>
          <a:xfrm>
            <a:off x="4558145" y="26600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17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17247</TotalTime>
  <Words>918</Words>
  <Application>Microsoft Macintosh PowerPoint</Application>
  <PresentationFormat>Widescreen</PresentationFormat>
  <Paragraphs>217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Trebuchet MS</vt:lpstr>
      <vt:lpstr>Wingdings 3</vt:lpstr>
      <vt:lpstr>Arial</vt:lpstr>
      <vt:lpstr>Facet</vt:lpstr>
      <vt:lpstr>FIFA 2018  World Cup Challenge   by   Crystal Ballerz Team</vt:lpstr>
      <vt:lpstr>FIFA World Cup 2018 Challenge</vt:lpstr>
      <vt:lpstr>Data Selection</vt:lpstr>
      <vt:lpstr>Problem Solving Methodology</vt:lpstr>
      <vt:lpstr>Data Cleaning</vt:lpstr>
      <vt:lpstr>EDA – Previous World Cup Winners</vt:lpstr>
      <vt:lpstr>Teams in Previous World Cup Finals</vt:lpstr>
      <vt:lpstr>Teams in Previous World Cup Semi Finals</vt:lpstr>
      <vt:lpstr>Top 5 Teams in the world</vt:lpstr>
      <vt:lpstr>Top 10 Elo Rated Teams in the world</vt:lpstr>
      <vt:lpstr>Combined Data</vt:lpstr>
      <vt:lpstr>Target Variable</vt:lpstr>
      <vt:lpstr>Model Selection – Random Forest</vt:lpstr>
      <vt:lpstr>Random Forest With All Features</vt:lpstr>
      <vt:lpstr>Feature Engineering</vt:lpstr>
      <vt:lpstr>Important Features</vt:lpstr>
      <vt:lpstr>Random Forest With Selected Features</vt:lpstr>
      <vt:lpstr>Group Stage Predictions</vt:lpstr>
      <vt:lpstr>Round 16</vt:lpstr>
      <vt:lpstr>Round 16 Predictions</vt:lpstr>
      <vt:lpstr>Quarter-final Predictions</vt:lpstr>
      <vt:lpstr>Semi-final Predictions</vt:lpstr>
      <vt:lpstr>World Cup 2018 Final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Microsoft Office User</cp:lastModifiedBy>
  <cp:revision>323</cp:revision>
  <cp:lastPrinted>2018-03-28T11:51:48Z</cp:lastPrinted>
  <dcterms:created xsi:type="dcterms:W3CDTF">2016-06-09T08:16:28Z</dcterms:created>
  <dcterms:modified xsi:type="dcterms:W3CDTF">2018-06-29T12:32:01Z</dcterms:modified>
</cp:coreProperties>
</file>