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1" r:id="rId2"/>
    <p:sldId id="302" r:id="rId3"/>
    <p:sldId id="305" r:id="rId4"/>
    <p:sldId id="306" r:id="rId5"/>
    <p:sldId id="307" r:id="rId6"/>
    <p:sldId id="308" r:id="rId7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F5597"/>
    <a:srgbClr val="A2A2A2"/>
    <a:srgbClr val="EBE9DC"/>
    <a:srgbClr val="540000"/>
    <a:srgbClr val="AD1C21"/>
    <a:srgbClr val="7B1216"/>
    <a:srgbClr val="BAB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9" autoAdjust="0"/>
    <p:restoredTop sz="88682" autoAdjust="0"/>
  </p:normalViewPr>
  <p:slideViewPr>
    <p:cSldViewPr snapToGrid="0" showGuides="1">
      <p:cViewPr varScale="1">
        <p:scale>
          <a:sx n="115" d="100"/>
          <a:sy n="115" d="100"/>
        </p:scale>
        <p:origin x="928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3AA3F-A82B-43BF-B18C-5608A05C57EB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0F0D-1A5A-4EA2-B28F-0EC912CB6B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9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B7A37-B852-49AB-B2E2-96296AB21F67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rxiv.org/abs/2503.15876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rxiv.org/abs/2301.05453?utm_source=chatgpt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ccollab/AnnoMI" TargetMode="External"/><Relationship Id="rId4" Type="http://schemas.openxmlformats.org/officeDocument/2006/relationships/hyperlink" Target="https://affective-meld.github.io/" TargetMode="External"/><Relationship Id="rId5" Type="http://schemas.openxmlformats.org/officeDocument/2006/relationships/hyperlink" Target="https://zenodo.org/record/1188976" TargetMode="External"/><Relationship Id="rId6" Type="http://schemas.openxmlformats.org/officeDocument/2006/relationships/hyperlink" Target="https://arxiv.org/abs/2403.15485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capswoz.ict.usc.edu/daic-woz-database-download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376E086-5EFB-B2D1-0B1B-2E90239A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>
            <a:extLst>
              <a:ext uri="{FF2B5EF4-FFF2-40B4-BE49-F238E27FC236}">
                <a16:creationId xmlns="" xmlns:a16="http://schemas.microsoft.com/office/drawing/2014/main" id="{B5B0FCD7-92C8-4796-BB39-7CC5BF46E13C}"/>
              </a:ext>
            </a:extLst>
          </p:cNvPr>
          <p:cNvSpPr/>
          <p:nvPr/>
        </p:nvSpPr>
        <p:spPr>
          <a:xfrm>
            <a:off x="-8551" y="5623749"/>
            <a:ext cx="12192000" cy="123425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grpSp>
        <p:nvGrpSpPr>
          <p:cNvPr id="73" name="组合 60">
            <a:extLst>
              <a:ext uri="{FF2B5EF4-FFF2-40B4-BE49-F238E27FC236}">
                <a16:creationId xmlns="" xmlns:a16="http://schemas.microsoft.com/office/drawing/2014/main" id="{FC1B14BE-737A-ABC4-6712-76656CC30DBB}"/>
              </a:ext>
            </a:extLst>
          </p:cNvPr>
          <p:cNvGrpSpPr/>
          <p:nvPr/>
        </p:nvGrpSpPr>
        <p:grpSpPr>
          <a:xfrm rot="16200000">
            <a:off x="11436485" y="6057840"/>
            <a:ext cx="1271471" cy="363349"/>
            <a:chOff x="6507038" y="462977"/>
            <a:chExt cx="2430800" cy="471379"/>
          </a:xfrm>
        </p:grpSpPr>
        <p:grpSp>
          <p:nvGrpSpPr>
            <p:cNvPr id="74" name="组合 61">
              <a:extLst>
                <a:ext uri="{FF2B5EF4-FFF2-40B4-BE49-F238E27FC236}">
                  <a16:creationId xmlns="" xmlns:a16="http://schemas.microsoft.com/office/drawing/2014/main" id="{266C77F8-4DF0-0436-C74E-52DEA62D9BE2}"/>
                </a:ext>
              </a:extLst>
            </p:cNvPr>
            <p:cNvGrpSpPr/>
            <p:nvPr/>
          </p:nvGrpSpPr>
          <p:grpSpPr>
            <a:xfrm flipV="1">
              <a:off x="6507038" y="462977"/>
              <a:ext cx="1917435" cy="471379"/>
              <a:chOff x="810775" y="1533962"/>
              <a:chExt cx="7782374" cy="1913206"/>
            </a:xfrm>
          </p:grpSpPr>
          <p:sp>
            <p:nvSpPr>
              <p:cNvPr id="76" name="圆角矩形 75">
                <a:extLst>
                  <a:ext uri="{FF2B5EF4-FFF2-40B4-BE49-F238E27FC236}">
                    <a16:creationId xmlns="" xmlns:a16="http://schemas.microsoft.com/office/drawing/2014/main" id="{3FBF3964-39EC-BD8E-6935-A12BC319D436}"/>
                  </a:ext>
                </a:extLst>
              </p:cNvPr>
              <p:cNvSpPr/>
              <p:nvPr/>
            </p:nvSpPr>
            <p:spPr>
              <a:xfrm>
                <a:off x="2848247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圆角矩形 76">
                <a:extLst>
                  <a:ext uri="{FF2B5EF4-FFF2-40B4-BE49-F238E27FC236}">
                    <a16:creationId xmlns="" xmlns:a16="http://schemas.microsoft.com/office/drawing/2014/main" id="{F680F7AE-2F4F-94A3-82F1-875FEF07D5D3}"/>
                  </a:ext>
                </a:extLst>
              </p:cNvPr>
              <p:cNvSpPr/>
              <p:nvPr/>
            </p:nvSpPr>
            <p:spPr>
              <a:xfrm>
                <a:off x="81077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圆角矩形 77">
                <a:extLst>
                  <a:ext uri="{FF2B5EF4-FFF2-40B4-BE49-F238E27FC236}">
                    <a16:creationId xmlns="" xmlns:a16="http://schemas.microsoft.com/office/drawing/2014/main" id="{E49DC71C-5908-818D-1422-CF3B9353FFBB}"/>
                  </a:ext>
                </a:extLst>
              </p:cNvPr>
              <p:cNvSpPr/>
              <p:nvPr/>
            </p:nvSpPr>
            <p:spPr>
              <a:xfrm>
                <a:off x="6848755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圆角矩形 78">
                <a:extLst>
                  <a:ext uri="{FF2B5EF4-FFF2-40B4-BE49-F238E27FC236}">
                    <a16:creationId xmlns="" xmlns:a16="http://schemas.microsoft.com/office/drawing/2014/main" id="{99AF4F37-03B0-F1AB-D189-9F6629233A2D}"/>
                  </a:ext>
                </a:extLst>
              </p:cNvPr>
              <p:cNvSpPr/>
              <p:nvPr/>
            </p:nvSpPr>
            <p:spPr>
              <a:xfrm>
                <a:off x="4811283" y="1533962"/>
                <a:ext cx="1744394" cy="1913206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5" name="圆角矩形 74">
              <a:extLst>
                <a:ext uri="{FF2B5EF4-FFF2-40B4-BE49-F238E27FC236}">
                  <a16:creationId xmlns="" xmlns:a16="http://schemas.microsoft.com/office/drawing/2014/main" id="{338CFE30-D2A7-9F7A-EB2E-4369F4F44F3B}"/>
                </a:ext>
              </a:extLst>
            </p:cNvPr>
            <p:cNvSpPr/>
            <p:nvPr/>
          </p:nvSpPr>
          <p:spPr>
            <a:xfrm flipV="1">
              <a:off x="8508051" y="462977"/>
              <a:ext cx="429787" cy="471379"/>
            </a:xfrm>
            <a:prstGeom prst="roundRect">
              <a:avLst>
                <a:gd name="adj" fmla="val 5039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圆角矩形 80">
            <a:extLst>
              <a:ext uri="{FF2B5EF4-FFF2-40B4-BE49-F238E27FC236}">
                <a16:creationId xmlns="" xmlns:a16="http://schemas.microsoft.com/office/drawing/2014/main" id="{E5D5670C-7BF4-7004-7540-82D36B0B8B4B}"/>
              </a:ext>
            </a:extLst>
          </p:cNvPr>
          <p:cNvSpPr/>
          <p:nvPr/>
        </p:nvSpPr>
        <p:spPr>
          <a:xfrm rot="16200000" flipV="1">
            <a:off x="10447003" y="5586366"/>
            <a:ext cx="1282079" cy="1300156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82" name="Freeform 96">
            <a:extLst>
              <a:ext uri="{FF2B5EF4-FFF2-40B4-BE49-F238E27FC236}">
                <a16:creationId xmlns="" xmlns:a16="http://schemas.microsoft.com/office/drawing/2014/main" id="{C3FA6D6D-892B-4C10-48D9-4B7640A739C5}"/>
              </a:ext>
            </a:extLst>
          </p:cNvPr>
          <p:cNvSpPr/>
          <p:nvPr/>
        </p:nvSpPr>
        <p:spPr bwMode="auto">
          <a:xfrm>
            <a:off x="10716633" y="5878142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B8A2873C-A2E6-D0DA-0812-354A917A9CE4}"/>
              </a:ext>
            </a:extLst>
          </p:cNvPr>
          <p:cNvSpPr txBox="1"/>
          <p:nvPr/>
        </p:nvSpPr>
        <p:spPr>
          <a:xfrm>
            <a:off x="249866" y="1566154"/>
            <a:ext cx="11933583" cy="169276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ja-JP" altLang="en-US" sz="4000" b="1" dirty="0" smtClean="0">
                <a:ln w="0"/>
                <a:latin typeface="MS PMincho" charset="-128"/>
                <a:ea typeface="MS PMincho" charset="-128"/>
                <a:cs typeface="MS PMincho" charset="-128"/>
              </a:rPr>
              <a:t>大規模言語モデルを用いた心理診療のための</a:t>
            </a:r>
            <a:r>
              <a:rPr lang="en-US" altLang="ja-JP" sz="4000" b="1" dirty="0" smtClean="0">
                <a:ln w="0"/>
                <a:latin typeface="MS PMincho" charset="-128"/>
                <a:ea typeface="MS PMincho" charset="-128"/>
                <a:cs typeface="MS PMincho" charset="-128"/>
              </a:rPr>
              <a:t/>
            </a:r>
            <a:br>
              <a:rPr lang="en-US" altLang="ja-JP" sz="4000" b="1" dirty="0" smtClean="0">
                <a:ln w="0"/>
                <a:latin typeface="MS PMincho" charset="-128"/>
                <a:ea typeface="MS PMincho" charset="-128"/>
                <a:cs typeface="MS PMincho" charset="-128"/>
              </a:rPr>
            </a:br>
            <a:r>
              <a:rPr lang="ja-JP" altLang="en-US" sz="4000" b="1" dirty="0" smtClean="0">
                <a:ln w="0"/>
                <a:latin typeface="MS PMincho" charset="-128"/>
                <a:ea typeface="MS PMincho" charset="-128"/>
                <a:cs typeface="MS PMincho" charset="-128"/>
              </a:rPr>
              <a:t>マルチモーダル感情分析モデル</a:t>
            </a:r>
            <a:r>
              <a:rPr lang="en-US" altLang="ja-JP" sz="4000" b="1" dirty="0">
                <a:ln w="0"/>
                <a:latin typeface="MS PMincho" charset="-128"/>
                <a:ea typeface="MS PMincho" charset="-128"/>
                <a:cs typeface="MS PMincho" charset="-128"/>
              </a:rPr>
              <a:t/>
            </a:r>
            <a:br>
              <a:rPr lang="en-US" altLang="ja-JP" sz="4000" b="1" dirty="0">
                <a:ln w="0"/>
                <a:latin typeface="MS PMincho" charset="-128"/>
                <a:ea typeface="MS PMincho" charset="-128"/>
                <a:cs typeface="MS PMincho" charset="-128"/>
              </a:rPr>
            </a:br>
            <a:r>
              <a:rPr lang="ja-JP" altLang="en-US" sz="2400" b="1" dirty="0" smtClean="0">
                <a:ln w="0"/>
                <a:latin typeface="MS PMincho" charset="-128"/>
                <a:ea typeface="MS PMincho" charset="-128"/>
                <a:cs typeface="MS PMincho" charset="-128"/>
              </a:rPr>
              <a:t>（</a:t>
            </a:r>
            <a:r>
              <a:rPr lang="en-US" altLang="ja-JP" sz="2400" b="1" dirty="0" smtClean="0">
                <a:ln w="0"/>
                <a:latin typeface="MS PMincho" charset="-128"/>
                <a:ea typeface="MS PMincho" charset="-128"/>
                <a:cs typeface="MS PMincho" charset="-128"/>
              </a:rPr>
              <a:t>A </a:t>
            </a:r>
            <a:r>
              <a:rPr lang="en-US" altLang="ja-JP" sz="2400" b="1" dirty="0">
                <a:ln w="0"/>
                <a:latin typeface="MS PMincho" charset="-128"/>
                <a:ea typeface="MS PMincho" charset="-128"/>
                <a:cs typeface="MS PMincho" charset="-128"/>
              </a:rPr>
              <a:t>Multimodal Emotion Analysis Model for Psychological Counseling Support Using </a:t>
            </a:r>
            <a:r>
              <a:rPr lang="en-US" altLang="ja-JP" sz="2400" b="1" dirty="0" smtClean="0">
                <a:ln w="0"/>
                <a:latin typeface="MS PMincho" charset="-128"/>
                <a:ea typeface="MS PMincho" charset="-128"/>
                <a:cs typeface="MS PMincho" charset="-128"/>
              </a:rPr>
              <a:t>LLM</a:t>
            </a:r>
            <a:r>
              <a:rPr lang="ja-JP" altLang="en-US" sz="2400" b="1" dirty="0" smtClean="0">
                <a:ln w="0"/>
                <a:latin typeface="MS PMincho" charset="-128"/>
                <a:ea typeface="MS PMincho" charset="-128"/>
                <a:cs typeface="MS PMincho" charset="-128"/>
              </a:rPr>
              <a:t>）</a:t>
            </a:r>
            <a:endParaRPr lang="zh-CN" altLang="en-US" sz="2400" b="1" dirty="0">
              <a:ln w="0"/>
              <a:latin typeface="MS PMincho" charset="-128"/>
              <a:ea typeface="MS PMincho" charset="-128"/>
              <a:cs typeface="MS P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46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2"/>
    </mc:Choice>
    <mc:Fallback xmlns="">
      <p:transition spd="slow" advTm="440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376E086-5EFB-B2D1-0B1B-2E90239A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96">
            <a:extLst>
              <a:ext uri="{FF2B5EF4-FFF2-40B4-BE49-F238E27FC236}">
                <a16:creationId xmlns="" xmlns:a16="http://schemas.microsoft.com/office/drawing/2014/main" id="{C3FA6D6D-892B-4C10-48D9-4B7640A739C5}"/>
              </a:ext>
            </a:extLst>
          </p:cNvPr>
          <p:cNvSpPr/>
          <p:nvPr/>
        </p:nvSpPr>
        <p:spPr bwMode="auto">
          <a:xfrm>
            <a:off x="10716633" y="5878142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8351" y="401444"/>
            <a:ext cx="10560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68350" y="947920"/>
            <a:ext cx="1056020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latin typeface="MS PMincho" charset="-128"/>
                <a:ea typeface="MS PMincho" charset="-128"/>
                <a:cs typeface="MS PMincho" charset="-128"/>
              </a:rPr>
              <a:t>１、本来の研究構想</a:t>
            </a:r>
            <a:endParaRPr kumimoji="1" lang="zh-CN" altLang="en-US" sz="2000" b="1" dirty="0">
              <a:latin typeface="MS PMincho" charset="-128"/>
              <a:ea typeface="MS PMincho" charset="-128"/>
              <a:cs typeface="MS PMincho" charset="-128"/>
            </a:endParaRPr>
          </a:p>
          <a:p>
            <a:endParaRPr kumimoji="1" lang="en-US" altLang="zh-CN" sz="2000" dirty="0" smtClean="0">
              <a:latin typeface="MS PMincho" charset="-128"/>
              <a:ea typeface="MS PMincho" charset="-128"/>
              <a:cs typeface="MS PMincho" charset="-128"/>
            </a:endParaRPr>
          </a:p>
          <a:p>
            <a:r>
              <a:rPr kumimoji="1" lang="en-US" altLang="zh-CN" sz="2000" dirty="0" smtClean="0">
                <a:latin typeface="MS PMincho" charset="-128"/>
                <a:ea typeface="MS PMincho" charset="-128"/>
                <a:cs typeface="MS PMincho" charset="-128"/>
              </a:rPr>
              <a:t>BEiT-3</a:t>
            </a:r>
            <a:r>
              <a:rPr kumimoji="1" lang="ja-JP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（予訓練モデル）</a:t>
            </a:r>
            <a:r>
              <a:rPr kumimoji="1" lang="zh-CN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を用い</a:t>
            </a:r>
            <a:r>
              <a:rPr kumimoji="1" lang="ja-JP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て</a:t>
            </a:r>
            <a:r>
              <a:rPr kumimoji="1" lang="zh-CN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マルチモーダル</a:t>
            </a:r>
            <a:r>
              <a:rPr kumimoji="1" lang="zh-CN" altLang="en-US" sz="2000" dirty="0">
                <a:latin typeface="MS PMincho" charset="-128"/>
                <a:ea typeface="MS PMincho" charset="-128"/>
                <a:cs typeface="MS PMincho" charset="-128"/>
              </a:rPr>
              <a:t>感情分析モデルを開発し、自然言語対話と来談 者の表情や感情分析を</a:t>
            </a:r>
            <a:r>
              <a:rPr kumimoji="1" lang="zh-CN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組み合わせ</a:t>
            </a:r>
            <a:r>
              <a:rPr kumimoji="1" lang="ja-JP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て</a:t>
            </a:r>
            <a:r>
              <a:rPr kumimoji="1" lang="zh-CN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心理</a:t>
            </a:r>
            <a:r>
              <a:rPr kumimoji="1" lang="zh-CN" altLang="en-US" sz="2000" dirty="0">
                <a:latin typeface="MS PMincho" charset="-128"/>
                <a:ea typeface="MS PMincho" charset="-128"/>
                <a:cs typeface="MS PMincho" charset="-128"/>
              </a:rPr>
              <a:t>予診対話型</a:t>
            </a:r>
            <a:r>
              <a:rPr kumimoji="1" lang="en-US" altLang="zh-CN" sz="2000" dirty="0">
                <a:latin typeface="MS PMincho" charset="-128"/>
                <a:ea typeface="MS PMincho" charset="-128"/>
                <a:cs typeface="MS PMincho" charset="-128"/>
              </a:rPr>
              <a:t>AI</a:t>
            </a:r>
            <a:r>
              <a:rPr kumimoji="1" lang="zh-CN" altLang="en-US" sz="2000" dirty="0">
                <a:latin typeface="MS PMincho" charset="-128"/>
                <a:ea typeface="MS PMincho" charset="-128"/>
                <a:cs typeface="MS PMincho" charset="-128"/>
              </a:rPr>
              <a:t>システムを構築する</a:t>
            </a:r>
            <a:r>
              <a:rPr kumimoji="1" lang="zh-CN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こと</a:t>
            </a:r>
            <a:r>
              <a:rPr kumimoji="1" lang="ja-JP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で、従</a:t>
            </a:r>
            <a:r>
              <a:rPr kumimoji="1" lang="zh-CN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来</a:t>
            </a:r>
            <a:r>
              <a:rPr kumimoji="1" lang="zh-CN" altLang="en-US" sz="2000" dirty="0">
                <a:latin typeface="MS PMincho" charset="-128"/>
                <a:ea typeface="MS PMincho" charset="-128"/>
                <a:cs typeface="MS PMincho" charset="-128"/>
              </a:rPr>
              <a:t>の問診票や調査アンケートを</a:t>
            </a:r>
            <a:r>
              <a:rPr kumimoji="1" lang="zh-CN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代替する</a:t>
            </a:r>
            <a:r>
              <a:rPr kumimoji="1" lang="zh-CN" altLang="en-US" sz="2000" dirty="0">
                <a:latin typeface="MS PMincho" charset="-128"/>
                <a:ea typeface="MS PMincho" charset="-128"/>
                <a:cs typeface="MS PMincho" charset="-128"/>
              </a:rPr>
              <a:t>ことを</a:t>
            </a:r>
            <a:r>
              <a:rPr kumimoji="1" lang="zh-CN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目的</a:t>
            </a:r>
            <a:r>
              <a:rPr kumimoji="1" lang="ja-JP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とした。</a:t>
            </a:r>
            <a:endParaRPr kumimoji="1" lang="en-US" altLang="ja-JP" sz="2000" dirty="0" smtClean="0">
              <a:latin typeface="MS PMincho" charset="-128"/>
              <a:ea typeface="MS PMincho" charset="-128"/>
              <a:cs typeface="MS PMincho" charset="-128"/>
            </a:endParaRPr>
          </a:p>
          <a:p>
            <a:r>
              <a:rPr kumimoji="1" lang="ja-JP" altLang="en-US" sz="2000" dirty="0">
                <a:latin typeface="MS PMincho" charset="-128"/>
                <a:ea typeface="MS PMincho" charset="-128"/>
                <a:cs typeface="MS PMincho" charset="-128"/>
              </a:rPr>
              <a:t>具体的に言えば、音声→文字変換＋表情画像＋テキストの統合によって、</a:t>
            </a:r>
            <a:r>
              <a:rPr kumimoji="1" lang="ja-JP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個別された感情</a:t>
            </a:r>
            <a:r>
              <a:rPr kumimoji="1" lang="ja-JP" altLang="en-US" sz="2000" dirty="0">
                <a:latin typeface="MS PMincho" charset="-128"/>
                <a:ea typeface="MS PMincho" charset="-128"/>
                <a:cs typeface="MS PMincho" charset="-128"/>
              </a:rPr>
              <a:t>・心理傾向</a:t>
            </a:r>
            <a:r>
              <a:rPr kumimoji="1" lang="ja-JP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を分析し</a:t>
            </a:r>
            <a:r>
              <a:rPr kumimoji="1" lang="ja-JP" altLang="en-US" sz="2000" dirty="0">
                <a:latin typeface="MS PMincho" charset="-128"/>
                <a:ea typeface="MS PMincho" charset="-128"/>
                <a:cs typeface="MS PMincho" charset="-128"/>
              </a:rPr>
              <a:t>、診察時の補助的判断材料として提示するという構想でした。</a:t>
            </a:r>
            <a:r>
              <a:rPr kumimoji="1" lang="zh-CN" altLang="en-US" sz="2000" dirty="0">
                <a:latin typeface="MS PMincho" charset="-128"/>
                <a:ea typeface="MS PMincho" charset="-128"/>
                <a:cs typeface="MS PMincho" charset="-128"/>
              </a:rPr>
              <a:t/>
            </a:r>
            <a:br>
              <a:rPr kumimoji="1" lang="zh-CN" altLang="en-US" sz="2000" dirty="0">
                <a:latin typeface="MS PMincho" charset="-128"/>
                <a:ea typeface="MS PMincho" charset="-128"/>
                <a:cs typeface="MS PMincho" charset="-128"/>
              </a:rPr>
            </a:br>
            <a:endParaRPr kumimoji="1" lang="zh-CN" altLang="en-US" sz="2000" dirty="0">
              <a:latin typeface="MS PMincho" charset="-128"/>
              <a:ea typeface="MS PMincho" charset="-128"/>
              <a:cs typeface="MS PMincho" charset="-128"/>
            </a:endParaRPr>
          </a:p>
          <a:p>
            <a:endParaRPr kumimoji="1" lang="zh-CN" altLang="en-US" sz="2000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68350" y="3671742"/>
            <a:ext cx="105602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latin typeface="MS PMincho" charset="-128"/>
                <a:ea typeface="MS PMincho" charset="-128"/>
                <a:cs typeface="MS PMincho" charset="-128"/>
              </a:rPr>
              <a:t>２、</a:t>
            </a:r>
            <a:r>
              <a:rPr lang="ja-JP" altLang="en-US" sz="2000" b="1" dirty="0">
                <a:latin typeface="MS PMincho" charset="-128"/>
                <a:ea typeface="MS PMincho" charset="-128"/>
                <a:cs typeface="MS PMincho" charset="-128"/>
              </a:rPr>
              <a:t>課題と問題点</a:t>
            </a:r>
            <a:r>
              <a:rPr lang="ja-JP" altLang="en-US" sz="2000" b="1" dirty="0" smtClean="0">
                <a:latin typeface="MS PMincho" charset="-128"/>
                <a:ea typeface="MS PMincho" charset="-128"/>
                <a:cs typeface="MS PMincho" charset="-128"/>
              </a:rPr>
              <a:t>（先生から指摘</a:t>
            </a:r>
            <a:r>
              <a:rPr lang="ja-JP" altLang="en-US" sz="2000" b="1" dirty="0">
                <a:latin typeface="MS PMincho" charset="-128"/>
                <a:ea typeface="MS PMincho" charset="-128"/>
                <a:cs typeface="MS PMincho" charset="-128"/>
              </a:rPr>
              <a:t>された点</a:t>
            </a:r>
            <a:r>
              <a:rPr lang="ja-JP" altLang="en-US" sz="2000" b="1" dirty="0" smtClean="0">
                <a:latin typeface="MS PMincho" charset="-128"/>
                <a:ea typeface="MS PMincho" charset="-128"/>
                <a:cs typeface="MS PMincho" charset="-128"/>
              </a:rPr>
              <a:t>）</a:t>
            </a:r>
            <a:endParaRPr lang="en-US" altLang="ja-JP" sz="2000" b="1" dirty="0" smtClean="0">
              <a:latin typeface="MS PMincho" charset="-128"/>
              <a:ea typeface="MS PMincho" charset="-128"/>
              <a:cs typeface="MS PMincho" charset="-128"/>
            </a:endParaRPr>
          </a:p>
          <a:p>
            <a:endParaRPr lang="en-US" altLang="ja-JP" sz="2000" b="1" dirty="0" smtClean="0">
              <a:latin typeface="MS PMincho" charset="-128"/>
              <a:ea typeface="MS PMincho" charset="-128"/>
              <a:cs typeface="MS PMincho" charset="-128"/>
            </a:endParaRPr>
          </a:p>
          <a:p>
            <a:r>
              <a:rPr kumimoji="1" lang="en-US" altLang="zh-CN" sz="2000" dirty="0" smtClean="0">
                <a:latin typeface="MS PMincho" charset="-128"/>
                <a:ea typeface="MS PMincho" charset="-128"/>
                <a:cs typeface="MS PMincho" charset="-128"/>
              </a:rPr>
              <a:t>·</a:t>
            </a:r>
            <a:r>
              <a:rPr kumimoji="1" lang="zh-CN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医療</a:t>
            </a:r>
            <a:r>
              <a:rPr kumimoji="1" lang="zh-CN" altLang="en-US" sz="2000" dirty="0">
                <a:latin typeface="MS PMincho" charset="-128"/>
                <a:ea typeface="MS PMincho" charset="-128"/>
                <a:cs typeface="MS PMincho" charset="-128"/>
              </a:rPr>
              <a:t>機関や</a:t>
            </a:r>
            <a:r>
              <a:rPr kumimoji="1" lang="zh-CN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医師</a:t>
            </a:r>
            <a:r>
              <a:rPr kumimoji="1" lang="ja-JP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の協力</a:t>
            </a:r>
            <a:r>
              <a:rPr kumimoji="1" lang="zh-CN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が</a:t>
            </a:r>
            <a:r>
              <a:rPr kumimoji="1" lang="zh-CN" altLang="en-US" sz="2000" dirty="0">
                <a:latin typeface="MS PMincho" charset="-128"/>
                <a:ea typeface="MS PMincho" charset="-128"/>
                <a:cs typeface="MS PMincho" charset="-128"/>
              </a:rPr>
              <a:t>必要（現実的に困難）</a:t>
            </a:r>
          </a:p>
          <a:p>
            <a:r>
              <a:rPr kumimoji="1" lang="en-US" altLang="zh-CN" sz="2000" dirty="0" smtClean="0">
                <a:latin typeface="MS PMincho" charset="-128"/>
                <a:ea typeface="MS PMincho" charset="-128"/>
                <a:cs typeface="MS PMincho" charset="-128"/>
              </a:rPr>
              <a:t>·</a:t>
            </a:r>
            <a:r>
              <a:rPr kumimoji="1" lang="zh-CN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来談</a:t>
            </a:r>
            <a:r>
              <a:rPr kumimoji="1" lang="zh-CN" altLang="en-US" sz="2000" dirty="0">
                <a:latin typeface="MS PMincho" charset="-128"/>
                <a:ea typeface="MS PMincho" charset="-128"/>
                <a:cs typeface="MS PMincho" charset="-128"/>
              </a:rPr>
              <a:t>者との対面実験や、医療情報の取り扱い（倫理審査が必要）</a:t>
            </a:r>
          </a:p>
          <a:p>
            <a:r>
              <a:rPr kumimoji="1" lang="en-US" altLang="zh-CN" sz="2000" dirty="0" smtClean="0">
                <a:latin typeface="MS PMincho" charset="-128"/>
                <a:ea typeface="MS PMincho" charset="-128"/>
                <a:cs typeface="MS PMincho" charset="-128"/>
              </a:rPr>
              <a:t>·</a:t>
            </a:r>
            <a:r>
              <a:rPr kumimoji="1" lang="zh-CN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マルチモーダル</a:t>
            </a:r>
            <a:r>
              <a:rPr kumimoji="1" lang="zh-CN" altLang="en-US" sz="2000" dirty="0">
                <a:latin typeface="MS PMincho" charset="-128"/>
                <a:ea typeface="MS PMincho" charset="-128"/>
                <a:cs typeface="MS PMincho" charset="-128"/>
              </a:rPr>
              <a:t>かつ心理相談に関する高品質なデータが非常に入手困難</a:t>
            </a:r>
          </a:p>
          <a:p>
            <a:r>
              <a:rPr kumimoji="1" lang="ja-JP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→</a:t>
            </a:r>
            <a:r>
              <a:rPr kumimoji="1" lang="zh-CN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修士</a:t>
            </a:r>
            <a:r>
              <a:rPr kumimoji="1" lang="en-US" altLang="zh-CN" sz="2000" dirty="0">
                <a:latin typeface="MS PMincho" charset="-128"/>
                <a:ea typeface="MS PMincho" charset="-128"/>
                <a:cs typeface="MS PMincho" charset="-128"/>
              </a:rPr>
              <a:t>2</a:t>
            </a:r>
            <a:r>
              <a:rPr kumimoji="1" lang="zh-CN" altLang="en-US" sz="2000" dirty="0">
                <a:latin typeface="MS PMincho" charset="-128"/>
                <a:ea typeface="MS PMincho" charset="-128"/>
                <a:cs typeface="MS PMincho" charset="-128"/>
              </a:rPr>
              <a:t>年</a:t>
            </a:r>
            <a:r>
              <a:rPr kumimoji="1" lang="zh-CN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で</a:t>
            </a:r>
            <a:r>
              <a:rPr kumimoji="1" lang="ja-JP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完成するの</a:t>
            </a:r>
            <a:r>
              <a:rPr kumimoji="1" lang="zh-CN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が</a:t>
            </a:r>
            <a:r>
              <a:rPr kumimoji="1" lang="zh-CN" altLang="en-US" sz="2000" dirty="0">
                <a:latin typeface="MS PMincho" charset="-128"/>
                <a:ea typeface="MS PMincho" charset="-128"/>
                <a:cs typeface="MS PMincho" charset="-128"/>
              </a:rPr>
              <a:t>厳しいと判断</a:t>
            </a:r>
          </a:p>
          <a:p>
            <a:endParaRPr kumimoji="1" lang="en-US" altLang="zh-CN" sz="2000" b="1" dirty="0">
              <a:latin typeface="MS PMincho" charset="-128"/>
              <a:ea typeface="MS PMincho" charset="-128"/>
              <a:cs typeface="MS PMincho" charset="-128"/>
            </a:endParaRPr>
          </a:p>
          <a:p>
            <a:endParaRPr kumimoji="1" lang="zh-CN" altLang="en-US" sz="2000" dirty="0">
              <a:latin typeface="MS PMincho" charset="-128"/>
              <a:ea typeface="MS PMincho" charset="-128"/>
              <a:cs typeface="MS P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37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376E086-5EFB-B2D1-0B1B-2E90239A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96">
            <a:extLst>
              <a:ext uri="{FF2B5EF4-FFF2-40B4-BE49-F238E27FC236}">
                <a16:creationId xmlns="" xmlns:a16="http://schemas.microsoft.com/office/drawing/2014/main" id="{C3FA6D6D-892B-4C10-48D9-4B7640A739C5}"/>
              </a:ext>
            </a:extLst>
          </p:cNvPr>
          <p:cNvSpPr/>
          <p:nvPr/>
        </p:nvSpPr>
        <p:spPr bwMode="auto">
          <a:xfrm>
            <a:off x="10716633" y="5878142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8351" y="401444"/>
            <a:ext cx="10560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68350" y="947920"/>
            <a:ext cx="1056020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>
                <a:latin typeface="MS PMincho" charset="-128"/>
                <a:ea typeface="MS PMincho" charset="-128"/>
                <a:cs typeface="MS PMincho" charset="-128"/>
              </a:rPr>
              <a:t>３、構想の変更</a:t>
            </a:r>
            <a:endParaRPr kumimoji="1" lang="en-US" altLang="ja-JP" sz="2000" b="1" dirty="0" smtClean="0">
              <a:latin typeface="MS PMincho" charset="-128"/>
              <a:ea typeface="MS PMincho" charset="-128"/>
              <a:cs typeface="MS PMincho" charset="-128"/>
            </a:endParaRPr>
          </a:p>
          <a:p>
            <a:endParaRPr kumimoji="1" lang="zh-CN" altLang="en-US" sz="2000" b="1" dirty="0">
              <a:latin typeface="MS PMincho" charset="-128"/>
              <a:ea typeface="MS PMincho" charset="-128"/>
              <a:cs typeface="MS PMincho" charset="-128"/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>
                <a:latin typeface="MS PMincho" charset="-128"/>
                <a:ea typeface="MS PMincho" charset="-128"/>
                <a:cs typeface="MS PMincho" charset="-128"/>
              </a:rPr>
              <a:t>AI</a:t>
            </a:r>
            <a:r>
              <a:rPr kumimoji="1" lang="zh-CN" altLang="en-US" sz="2000" dirty="0">
                <a:latin typeface="MS PMincho" charset="-128"/>
                <a:ea typeface="MS PMincho" charset="-128"/>
                <a:cs typeface="MS PMincho" charset="-128"/>
              </a:rPr>
              <a:t>心理対話モデルの構築（共感・傾聴を目的</a:t>
            </a:r>
            <a:r>
              <a:rPr kumimoji="1" lang="zh-CN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）</a:t>
            </a:r>
            <a:r>
              <a:rPr kumimoji="1" lang="zh-CN" altLang="en-US" sz="2000" dirty="0">
                <a:latin typeface="MS PMincho" charset="-128"/>
                <a:ea typeface="MS PMincho" charset="-128"/>
                <a:cs typeface="MS PMincho" charset="-128"/>
              </a:rPr>
              <a:t/>
            </a:r>
            <a:br>
              <a:rPr kumimoji="1" lang="zh-CN" altLang="en-US" sz="2000" dirty="0">
                <a:latin typeface="MS PMincho" charset="-128"/>
                <a:ea typeface="MS PMincho" charset="-128"/>
                <a:cs typeface="MS PMincho" charset="-128"/>
              </a:rPr>
            </a:br>
            <a:r>
              <a:rPr kumimoji="1" lang="zh-CN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対話</a:t>
            </a:r>
            <a:r>
              <a:rPr kumimoji="1" lang="zh-CN" altLang="en-US" sz="2000" dirty="0">
                <a:latin typeface="MS PMincho" charset="-128"/>
                <a:ea typeface="MS PMincho" charset="-128"/>
                <a:cs typeface="MS PMincho" charset="-128"/>
              </a:rPr>
              <a:t>データ＋感情タグによる感情生成・共感</a:t>
            </a:r>
            <a:r>
              <a:rPr kumimoji="1" lang="zh-CN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応答</a:t>
            </a:r>
            <a:r>
              <a:rPr kumimoji="1" lang="ja-JP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　</a:t>
            </a:r>
            <a:r>
              <a:rPr kumimoji="1" lang="ja-JP" altLang="en-US" sz="2000" dirty="0">
                <a:latin typeface="MS PMincho" charset="-128"/>
                <a:ea typeface="MS PMincho" charset="-128"/>
                <a:cs typeface="MS PMincho" charset="-128"/>
              </a:rPr>
              <a:t>　</a:t>
            </a:r>
            <a:r>
              <a:rPr kumimoji="1" lang="ja-JP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　　　　　　　　　　　　　　　　　　　　　　　　　　　</a:t>
            </a:r>
            <a:r>
              <a:rPr kumimoji="1" lang="zh-CN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ユーザーの</a:t>
            </a:r>
            <a:r>
              <a:rPr kumimoji="1" lang="ja-JP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メンタルサポート</a:t>
            </a:r>
            <a:r>
              <a:rPr kumimoji="1" lang="en-US" altLang="ja-JP" sz="2000" dirty="0" smtClean="0">
                <a:latin typeface="MS PMincho" charset="-128"/>
                <a:ea typeface="MS PMincho" charset="-128"/>
                <a:cs typeface="MS PMincho" charset="-128"/>
              </a:rPr>
              <a:t>/</a:t>
            </a:r>
            <a:r>
              <a:rPr kumimoji="1" lang="ja-JP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こころの安定　　　　　　　　　　　　　　　　　　　　　　　　　　　　　　　　　　　　　　　　先行研究</a:t>
            </a:r>
            <a:r>
              <a:rPr kumimoji="1" lang="ja-JP" altLang="en-US" sz="2000" dirty="0">
                <a:latin typeface="MS PMincho" charset="-128"/>
                <a:ea typeface="MS PMincho" charset="-128"/>
                <a:cs typeface="MS PMincho" charset="-128"/>
              </a:rPr>
              <a:t>　</a:t>
            </a:r>
            <a:r>
              <a:rPr kumimoji="1" lang="ja-JP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　　　　　　　　　　　　　　　　　　　　　　　　　　　　　　　　　　　　　　　　　　　　　　　　　　　　　「</a:t>
            </a:r>
            <a:r>
              <a:rPr kumimoji="1" lang="en-US" altLang="ja-JP" sz="2000" dirty="0" err="1">
                <a:latin typeface="MS PMincho" charset="-128"/>
                <a:ea typeface="MS PMincho" charset="-128"/>
                <a:cs typeface="MS PMincho" charset="-128"/>
                <a:hlinkClick r:id="rId2"/>
              </a:rPr>
              <a:t>DeepPsy</a:t>
            </a:r>
            <a:r>
              <a:rPr kumimoji="1" lang="en-US" altLang="ja-JP" sz="2000" dirty="0">
                <a:latin typeface="MS PMincho" charset="-128"/>
                <a:ea typeface="MS PMincho" charset="-128"/>
                <a:cs typeface="MS PMincho" charset="-128"/>
                <a:hlinkClick r:id="rId2"/>
              </a:rPr>
              <a:t>-Agent: A Stage-Aware and Deep-Thinking Emotional Support Agent </a:t>
            </a:r>
            <a:r>
              <a:rPr kumimoji="1" lang="en-US" altLang="ja-JP" sz="2000" dirty="0" smtClean="0">
                <a:latin typeface="MS PMincho" charset="-128"/>
                <a:ea typeface="MS PMincho" charset="-128"/>
                <a:cs typeface="MS PMincho" charset="-128"/>
                <a:hlinkClick r:id="rId2"/>
              </a:rPr>
              <a:t>System</a:t>
            </a:r>
            <a:r>
              <a:rPr kumimoji="1" lang="ja-JP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」　　データセットの準備：実際の心理ホットライン</a:t>
            </a:r>
            <a:r>
              <a:rPr kumimoji="1" lang="ja-JP" altLang="en-US" sz="2000" dirty="0">
                <a:latin typeface="MS PMincho" charset="-128"/>
                <a:ea typeface="MS PMincho" charset="-128"/>
                <a:cs typeface="MS PMincho" charset="-128"/>
              </a:rPr>
              <a:t>匿名化された対話</a:t>
            </a:r>
            <a:r>
              <a:rPr kumimoji="1" lang="en-US" altLang="ja-JP" sz="2000" dirty="0">
                <a:latin typeface="MS PMincho" charset="-128"/>
                <a:ea typeface="MS PMincho" charset="-128"/>
                <a:cs typeface="MS PMincho" charset="-128"/>
              </a:rPr>
              <a:t>3</a:t>
            </a:r>
            <a:r>
              <a:rPr kumimoji="1" lang="ja-JP" altLang="en-US" sz="2000" dirty="0">
                <a:latin typeface="MS PMincho" charset="-128"/>
                <a:ea typeface="MS PMincho" charset="-128"/>
                <a:cs typeface="MS PMincho" charset="-128"/>
              </a:rPr>
              <a:t>万</a:t>
            </a:r>
            <a:r>
              <a:rPr kumimoji="1" lang="ja-JP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件（専門家によるラベルを付いた）　　　　　　　　　　　　　　　　　　　　　　　　</a:t>
            </a:r>
            <a:r>
              <a:rPr kumimoji="1" lang="ja-JP" altLang="en-US" sz="2000" dirty="0">
                <a:latin typeface="MS PMincho" charset="-128"/>
                <a:ea typeface="MS PMincho" charset="-128"/>
                <a:cs typeface="MS PMincho" charset="-128"/>
              </a:rPr>
              <a:t>　</a:t>
            </a:r>
            <a:r>
              <a:rPr kumimoji="1" lang="ja-JP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　　　　　　　　　　　　　　　　　　　　　　　　　　　　　　　基盤</a:t>
            </a:r>
            <a:r>
              <a:rPr kumimoji="1" lang="ja-JP" altLang="en-US" sz="2000" dirty="0">
                <a:latin typeface="MS PMincho" charset="-128"/>
                <a:ea typeface="MS PMincho" charset="-128"/>
                <a:cs typeface="MS PMincho" charset="-128"/>
              </a:rPr>
              <a:t>モデル：</a:t>
            </a:r>
            <a:r>
              <a:rPr kumimoji="1" lang="en-US" altLang="ja-JP" sz="2000" dirty="0">
                <a:latin typeface="MS PMincho" charset="-128"/>
                <a:ea typeface="MS PMincho" charset="-128"/>
                <a:cs typeface="MS PMincho" charset="-128"/>
              </a:rPr>
              <a:t>qwq32b</a:t>
            </a:r>
            <a:r>
              <a:rPr kumimoji="1" lang="ja-JP" altLang="en-US" sz="2000" dirty="0">
                <a:latin typeface="MS PMincho" charset="-128"/>
                <a:ea typeface="MS PMincho" charset="-128"/>
                <a:cs typeface="MS PMincho" charset="-128"/>
              </a:rPr>
              <a:t>＋</a:t>
            </a:r>
            <a:r>
              <a:rPr kumimoji="1" lang="en-US" altLang="ja-JP" sz="2000" dirty="0" smtClean="0">
                <a:latin typeface="MS PMincho" charset="-128"/>
                <a:ea typeface="MS PMincho" charset="-128"/>
                <a:cs typeface="MS PMincho" charset="-128"/>
              </a:rPr>
              <a:t>qwen14b</a:t>
            </a:r>
            <a:r>
              <a:rPr kumimoji="1" lang="ja-JP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　　　　　　　　　　　　　　　　　　　　　　　　　　　　　　　　　　　　　　ファインチューニング先：</a:t>
            </a:r>
            <a:r>
              <a:rPr kumimoji="1" lang="en-US" altLang="ja-JP" sz="2000" dirty="0" err="1" smtClean="0">
                <a:latin typeface="MS PMincho" charset="-128"/>
                <a:ea typeface="MS PMincho" charset="-128"/>
                <a:cs typeface="MS PMincho" charset="-128"/>
              </a:rPr>
              <a:t>deeppsy</a:t>
            </a:r>
            <a:r>
              <a:rPr kumimoji="1" lang="en-US" altLang="ja-JP" sz="2000" dirty="0" smtClean="0">
                <a:latin typeface="MS PMincho" charset="-128"/>
                <a:ea typeface="MS PMincho" charset="-128"/>
                <a:cs typeface="MS PMincho" charset="-128"/>
              </a:rPr>
              <a:t>‑chat</a:t>
            </a:r>
            <a:r>
              <a:rPr kumimoji="1" lang="zh-CN" altLang="en-US" sz="2000" dirty="0">
                <a:latin typeface="MS PMincho" charset="-128"/>
                <a:ea typeface="MS PMincho" charset="-128"/>
                <a:cs typeface="MS PMincho" charset="-128"/>
              </a:rPr>
              <a:t> （ステージ認識＋深層推論統合）</a:t>
            </a:r>
            <a:endParaRPr kumimoji="1" lang="en-US" altLang="ja-JP" sz="2000" dirty="0" smtClean="0">
              <a:latin typeface="MS PMincho" charset="-128"/>
              <a:ea typeface="MS PMincho" charset="-128"/>
              <a:cs typeface="MS PMincho" charset="-128"/>
            </a:endParaRPr>
          </a:p>
          <a:p>
            <a:pPr marL="457200" indent="-457200">
              <a:buFont typeface="+mj-ea"/>
              <a:buAutoNum type="circleNumDbPlain"/>
            </a:pPr>
            <a:endParaRPr kumimoji="1" lang="zh-CN" altLang="en-US" sz="2000" dirty="0">
              <a:latin typeface="MS PMincho" charset="-128"/>
              <a:ea typeface="MS PMincho" charset="-128"/>
              <a:cs typeface="MS PMincho" charset="-128"/>
            </a:endParaRPr>
          </a:p>
          <a:p>
            <a:pPr marL="457200" indent="-457200">
              <a:buFont typeface="+mj-ea"/>
              <a:buAutoNum type="circleNumDbPlain"/>
            </a:pPr>
            <a:endParaRPr kumimoji="1" lang="en-US" altLang="zh-CN" sz="2000" dirty="0" smtClean="0">
              <a:latin typeface="MS PMincho" charset="-128"/>
              <a:ea typeface="MS PMincho" charset="-128"/>
              <a:cs typeface="MS PMincho" charset="-128"/>
            </a:endParaRPr>
          </a:p>
          <a:p>
            <a:pPr marL="457200" indent="-457200">
              <a:buFont typeface="+mj-ea"/>
              <a:buAutoNum type="circleNumDbPlain"/>
            </a:pPr>
            <a:endParaRPr kumimoji="1" lang="zh-CN" altLang="en-US" sz="2000" dirty="0">
              <a:latin typeface="MS PMincho" charset="-128"/>
              <a:ea typeface="MS PMincho" charset="-128"/>
              <a:cs typeface="MS PMincho" charset="-128"/>
            </a:endParaRPr>
          </a:p>
          <a:p>
            <a:pPr marL="457200" indent="-457200">
              <a:buFont typeface="+mj-ea"/>
              <a:buAutoNum type="circleNumDbPlain"/>
            </a:pPr>
            <a:endParaRPr kumimoji="1" lang="en-US" altLang="zh-CN" sz="2000" dirty="0" smtClean="0">
              <a:latin typeface="MS PMincho" charset="-128"/>
              <a:ea typeface="MS PMincho" charset="-128"/>
              <a:cs typeface="MS P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10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376E086-5EFB-B2D1-0B1B-2E90239A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96">
            <a:extLst>
              <a:ext uri="{FF2B5EF4-FFF2-40B4-BE49-F238E27FC236}">
                <a16:creationId xmlns="" xmlns:a16="http://schemas.microsoft.com/office/drawing/2014/main" id="{C3FA6D6D-892B-4C10-48D9-4B7640A739C5}"/>
              </a:ext>
            </a:extLst>
          </p:cNvPr>
          <p:cNvSpPr/>
          <p:nvPr/>
        </p:nvSpPr>
        <p:spPr bwMode="auto">
          <a:xfrm>
            <a:off x="10716633" y="5878142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8350" y="718453"/>
            <a:ext cx="105602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en-US" altLang="zh-CN" sz="2000" dirty="0" smtClean="0">
                <a:latin typeface="MS PMincho" charset="-128"/>
                <a:ea typeface="MS PMincho" charset="-128"/>
                <a:cs typeface="MS PMincho" charset="-128"/>
              </a:rPr>
              <a:t>SNS</a:t>
            </a:r>
            <a:r>
              <a:rPr kumimoji="1" lang="zh-CN" altLang="en-US" sz="2000" dirty="0">
                <a:latin typeface="MS PMincho" charset="-128"/>
                <a:ea typeface="MS PMincho" charset="-128"/>
                <a:cs typeface="MS PMincho" charset="-128"/>
              </a:rPr>
              <a:t>投稿からの自殺・うつ傾向</a:t>
            </a:r>
            <a:r>
              <a:rPr kumimoji="1" lang="zh-CN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検知</a:t>
            </a:r>
            <a:r>
              <a:rPr kumimoji="1" lang="ja-JP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マルチモーダル</a:t>
            </a:r>
            <a:r>
              <a:rPr kumimoji="1" lang="zh-CN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モデル</a:t>
            </a:r>
            <a:r>
              <a:rPr kumimoji="1" lang="zh-CN" altLang="en-US" sz="2000" dirty="0">
                <a:latin typeface="MS PMincho" charset="-128"/>
                <a:ea typeface="MS PMincho" charset="-128"/>
                <a:cs typeface="MS PMincho" charset="-128"/>
              </a:rPr>
              <a:t>の構築</a:t>
            </a:r>
            <a:r>
              <a:rPr kumimoji="1" lang="ja-JP" altLang="en-US" sz="2000" dirty="0">
                <a:latin typeface="MS PMincho" charset="-128"/>
                <a:ea typeface="MS PMincho" charset="-128"/>
                <a:cs typeface="MS PMincho" charset="-128"/>
              </a:rPr>
              <a:t>　　　　　　　　　　　　　　　　　　　　　　　　　　　　</a:t>
            </a:r>
            <a:r>
              <a:rPr kumimoji="1" lang="en-US" altLang="zh-CN" sz="2000" dirty="0">
                <a:latin typeface="MS PMincho" charset="-128"/>
                <a:ea typeface="MS PMincho" charset="-128"/>
                <a:cs typeface="MS PMincho" charset="-128"/>
              </a:rPr>
              <a:t>SNS</a:t>
            </a:r>
            <a:r>
              <a:rPr kumimoji="1" lang="ja-JP" altLang="en-US" sz="2000" dirty="0">
                <a:latin typeface="MS PMincho" charset="-128"/>
                <a:ea typeface="MS PMincho" charset="-128"/>
                <a:cs typeface="MS PMincho" charset="-128"/>
              </a:rPr>
              <a:t>（ツイートなど）の</a:t>
            </a:r>
            <a:r>
              <a:rPr kumimoji="1" lang="zh-CN" altLang="en-US" sz="2000" dirty="0">
                <a:latin typeface="MS PMincho" charset="-128"/>
                <a:ea typeface="MS PMincho" charset="-128"/>
                <a:cs typeface="MS PMincho" charset="-128"/>
              </a:rPr>
              <a:t>投稿</a:t>
            </a:r>
            <a:r>
              <a:rPr kumimoji="1" lang="ja-JP" altLang="en-US" sz="2000" dirty="0">
                <a:latin typeface="MS PMincho" charset="-128"/>
                <a:ea typeface="MS PMincho" charset="-128"/>
                <a:cs typeface="MS PMincho" charset="-128"/>
              </a:rPr>
              <a:t>（テキストと</a:t>
            </a:r>
            <a:r>
              <a:rPr kumimoji="1" lang="zh-CN" altLang="en-US" sz="2000" dirty="0">
                <a:latin typeface="MS PMincho" charset="-128"/>
                <a:ea typeface="MS PMincho" charset="-128"/>
                <a:cs typeface="MS PMincho" charset="-128"/>
              </a:rPr>
              <a:t>画像</a:t>
            </a:r>
            <a:r>
              <a:rPr kumimoji="1" lang="ja-JP" altLang="en-US" sz="2000" dirty="0">
                <a:latin typeface="MS PMincho" charset="-128"/>
                <a:ea typeface="MS PMincho" charset="-128"/>
                <a:cs typeface="MS PMincho" charset="-128"/>
              </a:rPr>
              <a:t>）</a:t>
            </a:r>
            <a:r>
              <a:rPr kumimoji="1" lang="zh-CN" altLang="en-US" sz="2000" dirty="0">
                <a:latin typeface="MS PMincho" charset="-128"/>
                <a:ea typeface="MS PMincho" charset="-128"/>
                <a:cs typeface="MS PMincho" charset="-128"/>
              </a:rPr>
              <a:t>を分析</a:t>
            </a:r>
            <a:r>
              <a:rPr kumimoji="1" lang="ja-JP" altLang="en-US" sz="2000" dirty="0">
                <a:latin typeface="MS PMincho" charset="-128"/>
                <a:ea typeface="MS PMincho" charset="-128"/>
                <a:cs typeface="MS PMincho" charset="-128"/>
              </a:rPr>
              <a:t>し、自殺リスク</a:t>
            </a:r>
            <a:r>
              <a:rPr kumimoji="1" lang="zh-CN" altLang="en-US" sz="2000" dirty="0">
                <a:latin typeface="MS PMincho" charset="-128"/>
                <a:ea typeface="MS PMincho" charset="-128"/>
                <a:cs typeface="MS PMincho" charset="-128"/>
              </a:rPr>
              <a:t>・傾向を早期発見</a:t>
            </a:r>
            <a:r>
              <a:rPr kumimoji="1" lang="ja-JP" altLang="en-US" sz="2000" dirty="0">
                <a:latin typeface="MS PMincho" charset="-128"/>
                <a:ea typeface="MS PMincho" charset="-128"/>
                <a:cs typeface="MS PMincho" charset="-128"/>
              </a:rPr>
              <a:t>　　　　　　　　　　　　</a:t>
            </a:r>
            <a:r>
              <a:rPr kumimoji="1" lang="ja-JP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　　　　　　　　　　　　　　　　　　　　　　　　　　　　　　　　　　　先行</a:t>
            </a:r>
            <a:r>
              <a:rPr kumimoji="1" lang="ja-JP" altLang="en-US" sz="2000" dirty="0">
                <a:latin typeface="MS PMincho" charset="-128"/>
                <a:ea typeface="MS PMincho" charset="-128"/>
                <a:cs typeface="MS PMincho" charset="-128"/>
              </a:rPr>
              <a:t>研究「</a:t>
            </a:r>
            <a:r>
              <a:rPr kumimoji="1" lang="en-US" altLang="ja-JP" sz="2000" dirty="0">
                <a:latin typeface="MS PMincho" charset="-128"/>
                <a:ea typeface="MS PMincho" charset="-128"/>
                <a:cs typeface="MS PMincho" charset="-128"/>
              </a:rPr>
              <a:t> </a:t>
            </a:r>
            <a:r>
              <a:rPr kumimoji="1" lang="en-US" altLang="ja-JP" sz="2000" dirty="0">
                <a:latin typeface="MS PMincho" charset="-128"/>
                <a:ea typeface="MS PMincho" charset="-128"/>
                <a:cs typeface="MS PMincho" charset="-128"/>
                <a:hlinkClick r:id="rId2"/>
              </a:rPr>
              <a:t>It’s Just a Matter of Time: Detecting Depression with Time-Enriched Multimodal Transformers</a:t>
            </a:r>
            <a:r>
              <a:rPr kumimoji="1" lang="ja-JP" altLang="en-US" sz="2000" dirty="0">
                <a:latin typeface="MS PMincho" charset="-128"/>
                <a:ea typeface="MS PMincho" charset="-128"/>
                <a:cs typeface="MS PMincho" charset="-128"/>
              </a:rPr>
              <a:t>」</a:t>
            </a:r>
            <a:r>
              <a:rPr kumimoji="1" lang="zh-CN" altLang="en-US" sz="2000" dirty="0">
                <a:latin typeface="MS PMincho" charset="-128"/>
                <a:ea typeface="MS PMincho" charset="-128"/>
                <a:cs typeface="MS PMincho" charset="-128"/>
              </a:rPr>
              <a:t> </a:t>
            </a:r>
            <a:r>
              <a:rPr kumimoji="1" lang="ja-JP" altLang="en-US" sz="2000" dirty="0">
                <a:latin typeface="MS PMincho" charset="-128"/>
                <a:ea typeface="MS PMincho" charset="-128"/>
                <a:cs typeface="MS PMincho" charset="-128"/>
              </a:rPr>
              <a:t>　　　　　　　　　　　　　　　　　　　　　　　　　　　　　　　　　　　　　　　　　　　　　　　</a:t>
            </a:r>
            <a:r>
              <a:rPr kumimoji="1" lang="en-US" altLang="zh-CN" sz="2000" dirty="0">
                <a:latin typeface="MS PMincho" charset="-128"/>
                <a:ea typeface="MS PMincho" charset="-128"/>
                <a:cs typeface="MS PMincho" charset="-128"/>
              </a:rPr>
              <a:t>Twitter</a:t>
            </a:r>
            <a:r>
              <a:rPr kumimoji="1" lang="zh-CN" altLang="en-US" sz="2000" dirty="0">
                <a:latin typeface="MS PMincho" charset="-128"/>
                <a:ea typeface="MS PMincho" charset="-128"/>
                <a:cs typeface="MS PMincho" charset="-128"/>
              </a:rPr>
              <a:t>：うつ</a:t>
            </a:r>
            <a:r>
              <a:rPr kumimoji="1" lang="ja-JP" altLang="en-US" sz="2000" dirty="0">
                <a:latin typeface="MS PMincho" charset="-128"/>
                <a:ea typeface="MS PMincho" charset="-128"/>
                <a:cs typeface="MS PMincho" charset="-128"/>
              </a:rPr>
              <a:t>病</a:t>
            </a:r>
            <a:r>
              <a:rPr kumimoji="1" lang="zh-CN" altLang="en-US" sz="2000" dirty="0">
                <a:latin typeface="MS PMincho" charset="-128"/>
                <a:ea typeface="MS PMincho" charset="-128"/>
                <a:cs typeface="MS PMincho" charset="-128"/>
              </a:rPr>
              <a:t>ユーザー</a:t>
            </a:r>
            <a:r>
              <a:rPr kumimoji="1" lang="en-US" altLang="zh-CN" sz="2000" dirty="0">
                <a:latin typeface="MS PMincho" charset="-128"/>
                <a:ea typeface="MS PMincho" charset="-128"/>
                <a:cs typeface="MS PMincho" charset="-128"/>
              </a:rPr>
              <a:t>1,402</a:t>
            </a:r>
            <a:r>
              <a:rPr kumimoji="1" lang="zh-CN" altLang="en-US" sz="2000" dirty="0">
                <a:latin typeface="MS PMincho" charset="-128"/>
                <a:ea typeface="MS PMincho" charset="-128"/>
                <a:cs typeface="MS PMincho" charset="-128"/>
              </a:rPr>
              <a:t>名＋対照</a:t>
            </a:r>
            <a:r>
              <a:rPr kumimoji="1" lang="en-US" altLang="zh-CN" sz="2000" dirty="0">
                <a:latin typeface="MS PMincho" charset="-128"/>
                <a:ea typeface="MS PMincho" charset="-128"/>
                <a:cs typeface="MS PMincho" charset="-128"/>
              </a:rPr>
              <a:t>1,402</a:t>
            </a:r>
            <a:r>
              <a:rPr kumimoji="1" lang="zh-CN" altLang="en-US" sz="2000" dirty="0">
                <a:latin typeface="MS PMincho" charset="-128"/>
                <a:ea typeface="MS PMincho" charset="-128"/>
                <a:cs typeface="MS PMincho" charset="-128"/>
              </a:rPr>
              <a:t>名、</a:t>
            </a:r>
            <a:r>
              <a:rPr kumimoji="1" lang="en-US" altLang="zh-CN" sz="2000" dirty="0">
                <a:latin typeface="MS PMincho" charset="-128"/>
                <a:ea typeface="MS PMincho" charset="-128"/>
                <a:cs typeface="MS PMincho" charset="-128"/>
              </a:rPr>
              <a:t>280</a:t>
            </a:r>
            <a:r>
              <a:rPr kumimoji="1" lang="zh-CN" altLang="en-US" sz="2000" dirty="0">
                <a:latin typeface="MS PMincho" charset="-128"/>
                <a:ea typeface="MS PMincho" charset="-128"/>
                <a:cs typeface="MS PMincho" charset="-128"/>
              </a:rPr>
              <a:t>文字＋画像 ​</a:t>
            </a:r>
            <a:r>
              <a:rPr kumimoji="1" lang="en-US" altLang="zh-CN" sz="2000" dirty="0">
                <a:latin typeface="MS PMincho" charset="-128"/>
                <a:ea typeface="MS PMincho" charset="-128"/>
                <a:cs typeface="MS PMincho" charset="-128"/>
              </a:rPr>
              <a:t>Reddit</a:t>
            </a:r>
            <a:r>
              <a:rPr kumimoji="1" lang="zh-CN" altLang="en-US" sz="2000" dirty="0">
                <a:latin typeface="MS PMincho" charset="-128"/>
                <a:ea typeface="MS PMincho" charset="-128"/>
                <a:cs typeface="MS PMincho" charset="-128"/>
              </a:rPr>
              <a:t>：うつ</a:t>
            </a:r>
            <a:r>
              <a:rPr kumimoji="1" lang="ja-JP" altLang="en-US" sz="2000" dirty="0">
                <a:latin typeface="MS PMincho" charset="-128"/>
                <a:ea typeface="MS PMincho" charset="-128"/>
                <a:cs typeface="MS PMincho" charset="-128"/>
              </a:rPr>
              <a:t>病</a:t>
            </a:r>
            <a:r>
              <a:rPr kumimoji="1" lang="zh-CN" altLang="en-US" sz="2000" dirty="0">
                <a:latin typeface="MS PMincho" charset="-128"/>
                <a:ea typeface="MS PMincho" charset="-128"/>
                <a:cs typeface="MS PMincho" charset="-128"/>
              </a:rPr>
              <a:t>ユーザー</a:t>
            </a:r>
            <a:r>
              <a:rPr kumimoji="1" lang="en-US" altLang="zh-CN" sz="2000" dirty="0">
                <a:latin typeface="MS PMincho" charset="-128"/>
                <a:ea typeface="MS PMincho" charset="-128"/>
                <a:cs typeface="MS PMincho" charset="-128"/>
              </a:rPr>
              <a:t>1,419</a:t>
            </a:r>
            <a:r>
              <a:rPr kumimoji="1" lang="zh-CN" altLang="en-US" sz="2000" dirty="0">
                <a:latin typeface="MS PMincho" charset="-128"/>
                <a:ea typeface="MS PMincho" charset="-128"/>
                <a:cs typeface="MS PMincho" charset="-128"/>
              </a:rPr>
              <a:t>名＋対照</a:t>
            </a:r>
            <a:r>
              <a:rPr kumimoji="1" lang="en-US" altLang="zh-CN" sz="2000" dirty="0">
                <a:latin typeface="MS PMincho" charset="-128"/>
                <a:ea typeface="MS PMincho" charset="-128"/>
                <a:cs typeface="MS PMincho" charset="-128"/>
              </a:rPr>
              <a:t>2,344</a:t>
            </a:r>
            <a:r>
              <a:rPr kumimoji="1" lang="zh-CN" altLang="en-US" sz="2000" dirty="0">
                <a:latin typeface="MS PMincho" charset="-128"/>
                <a:ea typeface="MS PMincho" charset="-128"/>
                <a:cs typeface="MS PMincho" charset="-128"/>
              </a:rPr>
              <a:t>名、最大</a:t>
            </a:r>
            <a:r>
              <a:rPr kumimoji="1" lang="en-US" altLang="zh-CN" sz="2000" dirty="0">
                <a:latin typeface="MS PMincho" charset="-128"/>
                <a:ea typeface="MS PMincho" charset="-128"/>
                <a:cs typeface="MS PMincho" charset="-128"/>
              </a:rPr>
              <a:t>40,000</a:t>
            </a:r>
            <a:r>
              <a:rPr kumimoji="1" lang="zh-CN" altLang="en-US" sz="2000" dirty="0">
                <a:latin typeface="MS PMincho" charset="-128"/>
                <a:ea typeface="MS PMincho" charset="-128"/>
                <a:cs typeface="MS PMincho" charset="-128"/>
              </a:rPr>
              <a:t>文字＋画像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68350" y="3330901"/>
            <a:ext cx="10560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MS PMincho" charset="-128"/>
                <a:ea typeface="MS PMincho" charset="-128"/>
                <a:cs typeface="MS PMincho" charset="-128"/>
              </a:rPr>
              <a:t>　</a:t>
            </a:r>
            <a:r>
              <a:rPr kumimoji="1" lang="ja-JP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　　　　　　　　　　　　　　　　　　　　　　　　　　　</a:t>
            </a:r>
            <a:endParaRPr kumimoji="1" lang="zh-CN" altLang="en-US" sz="2000" dirty="0">
              <a:latin typeface="MS PMincho" charset="-128"/>
              <a:ea typeface="MS PMincho" charset="-128"/>
              <a:cs typeface="MS PMincho" charset="-128"/>
            </a:endParaRPr>
          </a:p>
          <a:p>
            <a:pPr marL="457200" indent="-457200">
              <a:buFont typeface="+mj-ea"/>
              <a:buAutoNum type="circleNumDbPlain"/>
            </a:pPr>
            <a:endParaRPr kumimoji="1" lang="en-US" altLang="zh-CN" sz="2000" dirty="0" smtClean="0">
              <a:latin typeface="MS PMincho" charset="-128"/>
              <a:ea typeface="MS PMincho" charset="-128"/>
              <a:cs typeface="MS P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216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376E086-5EFB-B2D1-0B1B-2E90239A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96">
            <a:extLst>
              <a:ext uri="{FF2B5EF4-FFF2-40B4-BE49-F238E27FC236}">
                <a16:creationId xmlns="" xmlns:a16="http://schemas.microsoft.com/office/drawing/2014/main" id="{C3FA6D6D-892B-4C10-48D9-4B7640A739C5}"/>
              </a:ext>
            </a:extLst>
          </p:cNvPr>
          <p:cNvSpPr/>
          <p:nvPr/>
        </p:nvSpPr>
        <p:spPr bwMode="auto">
          <a:xfrm>
            <a:off x="10716633" y="5878142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8351" y="401444"/>
            <a:ext cx="10560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8351" y="720436"/>
            <a:ext cx="78341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800" b="1" dirty="0" smtClean="0">
                <a:latin typeface="MS PMincho" charset="-128"/>
                <a:ea typeface="MS PMincho" charset="-128"/>
                <a:cs typeface="MS PMincho" charset="-128"/>
              </a:rPr>
              <a:t>4.</a:t>
            </a:r>
            <a:r>
              <a:rPr kumimoji="1" lang="ja-JP" altLang="en-US" sz="1800" b="1" dirty="0" smtClean="0">
                <a:latin typeface="MS PMincho" charset="-128"/>
                <a:ea typeface="MS PMincho" charset="-128"/>
                <a:cs typeface="MS PMincho" charset="-128"/>
              </a:rPr>
              <a:t>データセット</a:t>
            </a:r>
            <a:endParaRPr kumimoji="1" lang="en-US" altLang="zh-CN" sz="1800" dirty="0">
              <a:latin typeface="MS PMincho" charset="-128"/>
              <a:ea typeface="MS PMincho" charset="-128"/>
              <a:cs typeface="MS PMincho" charset="-128"/>
            </a:endParaRPr>
          </a:p>
          <a:p>
            <a:pPr marL="457200" indent="-457200">
              <a:buFont typeface="+mj-ea"/>
              <a:buAutoNum type="circleNumDbPlain"/>
            </a:pPr>
            <a:r>
              <a:rPr kumimoji="1" lang="en-US" altLang="zh-CN" sz="1800" dirty="0">
                <a:latin typeface="MS PMincho" charset="-128"/>
                <a:ea typeface="MS PMincho" charset="-128"/>
                <a:cs typeface="MS PMincho" charset="-128"/>
              </a:rPr>
              <a:t>AI</a:t>
            </a:r>
            <a:r>
              <a:rPr kumimoji="1" lang="zh-CN" altLang="en-US" sz="1800" dirty="0">
                <a:latin typeface="MS PMincho" charset="-128"/>
                <a:ea typeface="MS PMincho" charset="-128"/>
                <a:cs typeface="MS PMincho" charset="-128"/>
              </a:rPr>
              <a:t>心理対話モデルの構築</a:t>
            </a:r>
            <a:r>
              <a:rPr kumimoji="1" lang="ja-JP" altLang="en-US" sz="1800" dirty="0">
                <a:latin typeface="MS PMincho" charset="-128"/>
                <a:ea typeface="MS PMincho" charset="-128"/>
                <a:cs typeface="MS PMincho" charset="-128"/>
              </a:rPr>
              <a:t>　（テキストデータ</a:t>
            </a:r>
            <a:r>
              <a:rPr kumimoji="1" lang="ja-JP" altLang="en-US" sz="1800" dirty="0" smtClean="0">
                <a:latin typeface="MS PMincho" charset="-128"/>
                <a:ea typeface="MS PMincho" charset="-128"/>
                <a:cs typeface="MS PMincho" charset="-128"/>
              </a:rPr>
              <a:t>）（図１）</a:t>
            </a:r>
            <a:r>
              <a:rPr kumimoji="1" lang="zh-CN" altLang="en-US" sz="1800" dirty="0">
                <a:latin typeface="MS PMincho" charset="-128"/>
                <a:ea typeface="MS PMincho" charset="-128"/>
                <a:cs typeface="MS PMincho" charset="-128"/>
              </a:rPr>
              <a:t/>
            </a:r>
            <a:br>
              <a:rPr kumimoji="1" lang="zh-CN" altLang="en-US" sz="1800" dirty="0">
                <a:latin typeface="MS PMincho" charset="-128"/>
                <a:ea typeface="MS PMincho" charset="-128"/>
                <a:cs typeface="MS PMincho" charset="-128"/>
              </a:rPr>
            </a:br>
            <a:endParaRPr kumimoji="1" lang="en-US" altLang="zh-CN" sz="1800" dirty="0">
              <a:latin typeface="MS PMincho" charset="-128"/>
              <a:ea typeface="MS PMincho" charset="-128"/>
              <a:cs typeface="MS PMincho" charset="-128"/>
            </a:endParaRPr>
          </a:p>
          <a:p>
            <a:pPr marL="457200" indent="-457200">
              <a:buFont typeface="+mj-ea"/>
              <a:buAutoNum type="circleNumDbPlain"/>
            </a:pPr>
            <a:endParaRPr kumimoji="1" lang="zh-CN" altLang="en-US" sz="1800" dirty="0">
              <a:latin typeface="MS PMincho" charset="-128"/>
              <a:ea typeface="MS PMincho" charset="-128"/>
              <a:cs typeface="MS PMincho" charset="-128"/>
            </a:endParaRPr>
          </a:p>
          <a:p>
            <a:pPr marL="457200" indent="-457200">
              <a:buFont typeface="+mj-ea"/>
              <a:buAutoNum type="circleNumDbPlain"/>
            </a:pPr>
            <a:r>
              <a:rPr kumimoji="1" lang="en-US" altLang="zh-CN" sz="1800" dirty="0">
                <a:latin typeface="MS PMincho" charset="-128"/>
                <a:ea typeface="MS PMincho" charset="-128"/>
                <a:cs typeface="MS PMincho" charset="-128"/>
              </a:rPr>
              <a:t>SNS</a:t>
            </a:r>
            <a:r>
              <a:rPr kumimoji="1" lang="zh-CN" altLang="en-US" sz="1800" dirty="0">
                <a:latin typeface="MS PMincho" charset="-128"/>
                <a:ea typeface="MS PMincho" charset="-128"/>
                <a:cs typeface="MS PMincho" charset="-128"/>
              </a:rPr>
              <a:t>投稿からの自殺・うつ傾向検知モデルの構築</a:t>
            </a:r>
            <a:r>
              <a:rPr kumimoji="1" lang="ja-JP" altLang="en-US" sz="1800" dirty="0">
                <a:latin typeface="MS PMincho" charset="-128"/>
                <a:ea typeface="MS PMincho" charset="-128"/>
                <a:cs typeface="MS PMincho" charset="-128"/>
              </a:rPr>
              <a:t>（テキストと画像データ</a:t>
            </a:r>
            <a:r>
              <a:rPr kumimoji="1" lang="ja-JP" altLang="en-US" sz="1800" dirty="0" smtClean="0">
                <a:latin typeface="MS PMincho" charset="-128"/>
                <a:ea typeface="MS PMincho" charset="-128"/>
                <a:cs typeface="MS PMincho" charset="-128"/>
              </a:rPr>
              <a:t>）　</a:t>
            </a:r>
            <a:endParaRPr kumimoji="1"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694831"/>
              </p:ext>
            </p:extLst>
          </p:nvPr>
        </p:nvGraphicFramePr>
        <p:xfrm>
          <a:off x="732760" y="2197764"/>
          <a:ext cx="5664952" cy="4351338"/>
        </p:xfrm>
        <a:graphic>
          <a:graphicData uri="http://schemas.openxmlformats.org/drawingml/2006/table">
            <a:tbl>
              <a:tblPr/>
              <a:tblGrid>
                <a:gridCol w="708119"/>
                <a:gridCol w="708119"/>
                <a:gridCol w="708119"/>
                <a:gridCol w="708119"/>
                <a:gridCol w="708119"/>
                <a:gridCol w="708119"/>
                <a:gridCol w="708119"/>
                <a:gridCol w="708119"/>
              </a:tblGrid>
              <a:tr h="517234">
                <a:tc>
                  <a:txBody>
                    <a:bodyPr/>
                    <a:lstStyle/>
                    <a:p>
                      <a:r>
                        <a:rPr lang="zh-CN" altLang="en-US" sz="1000"/>
                        <a:t>データセット名</a:t>
                      </a:r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/>
                        <a:t>概要</a:t>
                      </a:r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/>
                        <a:t>モダリティ</a:t>
                      </a:r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/>
                        <a:t>ラベル</a:t>
                      </a:r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/>
                        <a:t>データ量</a:t>
                      </a:r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/>
                        <a:t>言語</a:t>
                      </a:r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/>
                        <a:t>取得方法</a:t>
                      </a:r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/>
                        <a:t>ダウンロードリンク</a:t>
                      </a:r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73226">
                <a:tc>
                  <a:txBody>
                    <a:bodyPr/>
                    <a:lstStyle/>
                    <a:p>
                      <a:r>
                        <a:rPr lang="en-US" sz="1000"/>
                        <a:t>DAIC-WOZ</a:t>
                      </a:r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/>
                        <a:t>臨床面接データ</a:t>
                      </a:r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/>
                        <a:t>音声、ビデオ、テキスト、顔特徴</a:t>
                      </a:r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 sz="1000"/>
                        <a:t>PHQ-8、PTSD</a:t>
                      </a:r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/>
                        <a:t>189</a:t>
                      </a:r>
                      <a:r>
                        <a:rPr lang="zh-CN" altLang="en-US" sz="1000"/>
                        <a:t>セッション</a:t>
                      </a:r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/>
                        <a:t>英語</a:t>
                      </a:r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/>
                        <a:t>要申請</a:t>
                      </a:r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hlinkClick r:id="rId2"/>
                        </a:rPr>
                        <a:t>リンク</a:t>
                      </a:r>
                      <a:endParaRPr lang="zh-CN" altLang="en-US" sz="1000"/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5209">
                <a:tc>
                  <a:txBody>
                    <a:bodyPr/>
                    <a:lstStyle/>
                    <a:p>
                      <a:r>
                        <a:rPr lang="en-US" altLang="zh-CN" sz="1000" dirty="0" err="1" smtClean="0"/>
                        <a:t>AnnoMI</a:t>
                      </a:r>
                      <a:endParaRPr lang="en-US" sz="1000" dirty="0"/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ラベル付きカウンセリング会話</a:t>
                      </a:r>
                      <a:endParaRPr lang="zh-CN" altLang="en-US" sz="1000" dirty="0"/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音声、</a:t>
                      </a:r>
                      <a:r>
                        <a:rPr lang="zh-CN" altLang="en-US" sz="1000" dirty="0" smtClean="0"/>
                        <a:t>テキスト、</a:t>
                      </a:r>
                      <a:endParaRPr lang="zh-CN" altLang="en-US" sz="1000" dirty="0"/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うつ</a:t>
                      </a:r>
                      <a:endParaRPr lang="zh-CN" altLang="en-US" sz="1000" dirty="0"/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000" dirty="0" smtClean="0"/>
                        <a:t>133</a:t>
                      </a:r>
                      <a:r>
                        <a:rPr lang="ja-JP" altLang="en-US" sz="1000" dirty="0" smtClean="0"/>
                        <a:t>セッション</a:t>
                      </a:r>
                      <a:endParaRPr lang="ja-JP" altLang="en-US" sz="1000" dirty="0"/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/>
                        <a:t>英語</a:t>
                      </a:r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000" dirty="0" smtClean="0"/>
                        <a:t>オーポン</a:t>
                      </a:r>
                      <a:endParaRPr lang="zh-CN" altLang="en-US" sz="1000" dirty="0"/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hlinkClick r:id="rId3"/>
                        </a:rPr>
                        <a:t>リンク</a:t>
                      </a:r>
                      <a:endParaRPr lang="zh-CN" altLang="en-US" sz="1000" dirty="0"/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73226">
                <a:tc>
                  <a:txBody>
                    <a:bodyPr/>
                    <a:lstStyle/>
                    <a:p>
                      <a:r>
                        <a:rPr lang="en-US" sz="1000"/>
                        <a:t>MELD</a:t>
                      </a:r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/>
                        <a:t>TV</a:t>
                      </a:r>
                      <a:r>
                        <a:rPr lang="zh-CN" altLang="en-US" sz="1000"/>
                        <a:t>番組「</a:t>
                      </a:r>
                      <a:r>
                        <a:rPr lang="en-US" altLang="zh-CN" sz="1000"/>
                        <a:t>Friends</a:t>
                      </a:r>
                      <a:r>
                        <a:rPr lang="zh-CN" altLang="en-US" sz="1000"/>
                        <a:t>」の対話データ</a:t>
                      </a:r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/>
                        <a:t>音声、ビデオ、テキスト</a:t>
                      </a:r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/>
                        <a:t>7</a:t>
                      </a:r>
                      <a:r>
                        <a:rPr lang="zh-CN" altLang="en-US" sz="1000"/>
                        <a:t>感情カテゴリ</a:t>
                      </a:r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000"/>
                        <a:t>1,433</a:t>
                      </a:r>
                      <a:r>
                        <a:rPr lang="ja-JP" altLang="en-US" sz="1000"/>
                        <a:t>対話、</a:t>
                      </a:r>
                      <a:r>
                        <a:rPr lang="en-US" altLang="ja-JP" sz="1000"/>
                        <a:t>13,000</a:t>
                      </a:r>
                      <a:r>
                        <a:rPr lang="ja-JP" altLang="en-US" sz="1000"/>
                        <a:t>発話</a:t>
                      </a:r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/>
                        <a:t>英語</a:t>
                      </a:r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/>
                        <a:t>オープンアクセス</a:t>
                      </a:r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hlinkClick r:id="rId4"/>
                        </a:rPr>
                        <a:t>リンク</a:t>
                      </a:r>
                      <a:endParaRPr lang="zh-CN" altLang="en-US" sz="1000"/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73226">
                <a:tc>
                  <a:txBody>
                    <a:bodyPr/>
                    <a:lstStyle/>
                    <a:p>
                      <a:r>
                        <a:rPr lang="en-US" sz="1000"/>
                        <a:t>RAVDESS</a:t>
                      </a:r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/>
                        <a:t>感情表現の音声・映像データ</a:t>
                      </a:r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/>
                        <a:t>音声、ビデオ</a:t>
                      </a:r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/>
                        <a:t>8</a:t>
                      </a:r>
                      <a:r>
                        <a:rPr lang="zh-CN" altLang="en-US" sz="1000"/>
                        <a:t>感情カテゴリ</a:t>
                      </a:r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000"/>
                        <a:t>7,356</a:t>
                      </a:r>
                      <a:r>
                        <a:rPr lang="ja-JP" altLang="en-US" sz="1000"/>
                        <a:t>ファイル</a:t>
                      </a:r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/>
                        <a:t>英語</a:t>
                      </a:r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/>
                        <a:t>オープンアクセス</a:t>
                      </a:r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>
                          <a:hlinkClick r:id="rId5"/>
                        </a:rPr>
                        <a:t>リンク</a:t>
                      </a:r>
                      <a:endParaRPr lang="zh-CN" altLang="en-US" sz="1000"/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29217">
                <a:tc>
                  <a:txBody>
                    <a:bodyPr/>
                    <a:lstStyle/>
                    <a:p>
                      <a:r>
                        <a:rPr lang="en-US" sz="1000"/>
                        <a:t>MOGAM</a:t>
                      </a:r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/>
                        <a:t>臨床診断済みのユーザーによる</a:t>
                      </a:r>
                      <a:r>
                        <a:rPr lang="en-US" altLang="zh-CN" sz="1000"/>
                        <a:t>Vlog</a:t>
                      </a:r>
                      <a:r>
                        <a:rPr lang="zh-CN" altLang="en-US" sz="1000"/>
                        <a:t>データ</a:t>
                      </a:r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テキスト、ビデオ、メタデータ</a:t>
                      </a:r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抑うつ症状</a:t>
                      </a:r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非公開</a:t>
                      </a:r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英語</a:t>
                      </a:r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/>
                        <a:t>論文参照</a:t>
                      </a:r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hlinkClick r:id="rId6"/>
                        </a:rPr>
                        <a:t>リンク</a:t>
                      </a:r>
                      <a:endParaRPr lang="zh-CN" altLang="en-US" sz="1000" dirty="0"/>
                    </a:p>
                  </a:txBody>
                  <a:tcPr marL="49260" marR="49260" marT="24630" marB="246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229246" y="6473279"/>
            <a:ext cx="671979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図１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439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376E086-5EFB-B2D1-0B1B-2E90239A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96">
            <a:extLst>
              <a:ext uri="{FF2B5EF4-FFF2-40B4-BE49-F238E27FC236}">
                <a16:creationId xmlns="" xmlns:a16="http://schemas.microsoft.com/office/drawing/2014/main" id="{C3FA6D6D-892B-4C10-48D9-4B7640A739C5}"/>
              </a:ext>
            </a:extLst>
          </p:cNvPr>
          <p:cNvSpPr/>
          <p:nvPr/>
        </p:nvSpPr>
        <p:spPr bwMode="auto">
          <a:xfrm>
            <a:off x="10716633" y="5878142"/>
            <a:ext cx="742823" cy="716604"/>
          </a:xfrm>
          <a:custGeom>
            <a:avLst/>
            <a:gdLst>
              <a:gd name="T0" fmla="*/ 184 w 216"/>
              <a:gd name="T1" fmla="*/ 0 h 208"/>
              <a:gd name="T2" fmla="*/ 152 w 216"/>
              <a:gd name="T3" fmla="*/ 32 h 208"/>
              <a:gd name="T4" fmla="*/ 154 w 216"/>
              <a:gd name="T5" fmla="*/ 41 h 208"/>
              <a:gd name="T6" fmla="*/ 60 w 216"/>
              <a:gd name="T7" fmla="*/ 80 h 208"/>
              <a:gd name="T8" fmla="*/ 32 w 216"/>
              <a:gd name="T9" fmla="*/ 64 h 208"/>
              <a:gd name="T10" fmla="*/ 0 w 216"/>
              <a:gd name="T11" fmla="*/ 96 h 208"/>
              <a:gd name="T12" fmla="*/ 32 w 216"/>
              <a:gd name="T13" fmla="*/ 128 h 208"/>
              <a:gd name="T14" fmla="*/ 56 w 216"/>
              <a:gd name="T15" fmla="*/ 118 h 208"/>
              <a:gd name="T16" fmla="*/ 116 w 216"/>
              <a:gd name="T17" fmla="*/ 161 h 208"/>
              <a:gd name="T18" fmla="*/ 112 w 216"/>
              <a:gd name="T19" fmla="*/ 176 h 208"/>
              <a:gd name="T20" fmla="*/ 144 w 216"/>
              <a:gd name="T21" fmla="*/ 208 h 208"/>
              <a:gd name="T22" fmla="*/ 176 w 216"/>
              <a:gd name="T23" fmla="*/ 176 h 208"/>
              <a:gd name="T24" fmla="*/ 144 w 216"/>
              <a:gd name="T25" fmla="*/ 144 h 208"/>
              <a:gd name="T26" fmla="*/ 121 w 216"/>
              <a:gd name="T27" fmla="*/ 154 h 208"/>
              <a:gd name="T28" fmla="*/ 61 w 216"/>
              <a:gd name="T29" fmla="*/ 111 h 208"/>
              <a:gd name="T30" fmla="*/ 64 w 216"/>
              <a:gd name="T31" fmla="*/ 96 h 208"/>
              <a:gd name="T32" fmla="*/ 63 w 216"/>
              <a:gd name="T33" fmla="*/ 87 h 208"/>
              <a:gd name="T34" fmla="*/ 157 w 216"/>
              <a:gd name="T35" fmla="*/ 48 h 208"/>
              <a:gd name="T36" fmla="*/ 184 w 216"/>
              <a:gd name="T37" fmla="*/ 64 h 208"/>
              <a:gd name="T38" fmla="*/ 216 w 216"/>
              <a:gd name="T39" fmla="*/ 32 h 208"/>
              <a:gd name="T40" fmla="*/ 184 w 216"/>
              <a:gd name="T41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6" h="208">
                <a:moveTo>
                  <a:pt x="184" y="0"/>
                </a:moveTo>
                <a:cubicBezTo>
                  <a:pt x="167" y="0"/>
                  <a:pt x="152" y="14"/>
                  <a:pt x="152" y="32"/>
                </a:cubicBezTo>
                <a:cubicBezTo>
                  <a:pt x="152" y="35"/>
                  <a:pt x="153" y="38"/>
                  <a:pt x="154" y="41"/>
                </a:cubicBezTo>
                <a:cubicBezTo>
                  <a:pt x="60" y="80"/>
                  <a:pt x="60" y="80"/>
                  <a:pt x="60" y="80"/>
                </a:cubicBezTo>
                <a:cubicBezTo>
                  <a:pt x="55" y="70"/>
                  <a:pt x="44" y="64"/>
                  <a:pt x="32" y="64"/>
                </a:cubicBezTo>
                <a:cubicBezTo>
                  <a:pt x="15" y="64"/>
                  <a:pt x="0" y="78"/>
                  <a:pt x="0" y="96"/>
                </a:cubicBezTo>
                <a:cubicBezTo>
                  <a:pt x="0" y="113"/>
                  <a:pt x="15" y="128"/>
                  <a:pt x="32" y="128"/>
                </a:cubicBezTo>
                <a:cubicBezTo>
                  <a:pt x="42" y="128"/>
                  <a:pt x="50" y="124"/>
                  <a:pt x="56" y="118"/>
                </a:cubicBezTo>
                <a:cubicBezTo>
                  <a:pt x="116" y="161"/>
                  <a:pt x="116" y="161"/>
                  <a:pt x="116" y="161"/>
                </a:cubicBezTo>
                <a:cubicBezTo>
                  <a:pt x="114" y="165"/>
                  <a:pt x="112" y="170"/>
                  <a:pt x="112" y="176"/>
                </a:cubicBezTo>
                <a:cubicBezTo>
                  <a:pt x="112" y="193"/>
                  <a:pt x="127" y="208"/>
                  <a:pt x="144" y="208"/>
                </a:cubicBezTo>
                <a:cubicBezTo>
                  <a:pt x="162" y="208"/>
                  <a:pt x="176" y="193"/>
                  <a:pt x="176" y="176"/>
                </a:cubicBezTo>
                <a:cubicBezTo>
                  <a:pt x="176" y="158"/>
                  <a:pt x="162" y="144"/>
                  <a:pt x="144" y="144"/>
                </a:cubicBezTo>
                <a:cubicBezTo>
                  <a:pt x="135" y="144"/>
                  <a:pt x="127" y="148"/>
                  <a:pt x="121" y="154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3" y="107"/>
                  <a:pt x="64" y="101"/>
                  <a:pt x="64" y="96"/>
                </a:cubicBezTo>
                <a:cubicBezTo>
                  <a:pt x="64" y="93"/>
                  <a:pt x="64" y="90"/>
                  <a:pt x="63" y="87"/>
                </a:cubicBezTo>
                <a:cubicBezTo>
                  <a:pt x="157" y="48"/>
                  <a:pt x="157" y="48"/>
                  <a:pt x="157" y="48"/>
                </a:cubicBezTo>
                <a:cubicBezTo>
                  <a:pt x="162" y="57"/>
                  <a:pt x="173" y="64"/>
                  <a:pt x="184" y="64"/>
                </a:cubicBezTo>
                <a:cubicBezTo>
                  <a:pt x="202" y="64"/>
                  <a:pt x="216" y="49"/>
                  <a:pt x="216" y="32"/>
                </a:cubicBezTo>
                <a:cubicBezTo>
                  <a:pt x="216" y="14"/>
                  <a:pt x="202" y="0"/>
                  <a:pt x="1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36" tIns="45718" rIns="91436" bIns="45718" numCol="1" anchor="t" anchorCtr="0" compatLnSpc="1"/>
          <a:lstStyle/>
          <a:p>
            <a:endParaRPr lang="zh-CN" altLang="en-US">
              <a:solidFill>
                <a:srgbClr val="AD1C2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8351" y="401444"/>
            <a:ext cx="10560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2400" b="1" dirty="0">
              <a:latin typeface="MS PMincho" charset="-128"/>
              <a:ea typeface="MS PMincho" charset="-128"/>
              <a:cs typeface="MS PMincho" charset="-128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68350" y="947920"/>
            <a:ext cx="105602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MS PMincho" charset="-128"/>
                <a:ea typeface="MS PMincho" charset="-128"/>
                <a:cs typeface="MS PMincho" charset="-128"/>
              </a:rPr>
              <a:t>5</a:t>
            </a:r>
            <a:r>
              <a:rPr kumimoji="1" lang="ja-JP" altLang="en-US" sz="2000" b="1" dirty="0" smtClean="0">
                <a:latin typeface="MS PMincho" charset="-128"/>
                <a:ea typeface="MS PMincho" charset="-128"/>
                <a:cs typeface="MS PMincho" charset="-128"/>
              </a:rPr>
              <a:t>、課題</a:t>
            </a:r>
            <a:endParaRPr kumimoji="1" lang="en-US" altLang="ja-JP" sz="2000" b="1" dirty="0" smtClean="0">
              <a:latin typeface="MS PMincho" charset="-128"/>
              <a:ea typeface="MS PMincho" charset="-128"/>
              <a:cs typeface="MS PMincho" charset="-128"/>
            </a:endParaRPr>
          </a:p>
          <a:p>
            <a:pPr marL="457200" indent="-457200">
              <a:buFont typeface="+mj-ea"/>
              <a:buAutoNum type="circleNumDbPlain"/>
            </a:pPr>
            <a:r>
              <a:rPr kumimoji="1" lang="en-US" altLang="zh-CN" sz="2000" dirty="0" smtClean="0">
                <a:latin typeface="MS PMincho" charset="-128"/>
                <a:ea typeface="MS PMincho" charset="-128"/>
                <a:cs typeface="MS PMincho" charset="-128"/>
              </a:rPr>
              <a:t>AI</a:t>
            </a:r>
            <a:r>
              <a:rPr kumimoji="1" lang="zh-CN" altLang="en-US" sz="2000" dirty="0">
                <a:latin typeface="MS PMincho" charset="-128"/>
                <a:ea typeface="MS PMincho" charset="-128"/>
                <a:cs typeface="MS PMincho" charset="-128"/>
              </a:rPr>
              <a:t>心理対話モデルの</a:t>
            </a:r>
            <a:r>
              <a:rPr kumimoji="1" lang="zh-CN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構築</a:t>
            </a:r>
            <a:r>
              <a:rPr kumimoji="1" lang="ja-JP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　（テキストデータ）</a:t>
            </a:r>
            <a:r>
              <a:rPr kumimoji="1" lang="zh-CN" altLang="en-US" sz="2000" dirty="0">
                <a:latin typeface="MS PMincho" charset="-128"/>
                <a:ea typeface="MS PMincho" charset="-128"/>
                <a:cs typeface="MS PMincho" charset="-128"/>
              </a:rPr>
              <a:t/>
            </a:r>
            <a:br>
              <a:rPr kumimoji="1" lang="zh-CN" altLang="en-US" sz="2000" dirty="0">
                <a:latin typeface="MS PMincho" charset="-128"/>
                <a:ea typeface="MS PMincho" charset="-128"/>
                <a:cs typeface="MS PMincho" charset="-128"/>
              </a:rPr>
            </a:br>
            <a:r>
              <a:rPr kumimoji="1" lang="zh-CN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以前</a:t>
            </a:r>
            <a:r>
              <a:rPr kumimoji="1" lang="zh-CN" altLang="en-US" sz="2000" dirty="0">
                <a:latin typeface="MS PMincho" charset="-128"/>
                <a:ea typeface="MS PMincho" charset="-128"/>
                <a:cs typeface="MS PMincho" charset="-128"/>
              </a:rPr>
              <a:t>と同様に専門家の支援が必要であり、データの取得、ラベリング、モデルの検証のすべてにおいて専門家との協力が不可欠である。ただし、テキストデータのみの場合は比較的難易度が低い。</a:t>
            </a:r>
          </a:p>
          <a:p>
            <a:pPr marL="457200" indent="-457200">
              <a:buFont typeface="+mj-ea"/>
              <a:buAutoNum type="circleNumDbPlain"/>
            </a:pPr>
            <a:r>
              <a:rPr kumimoji="1" lang="en-US" altLang="zh-CN" sz="2000" dirty="0">
                <a:latin typeface="MS PMincho" charset="-128"/>
                <a:ea typeface="MS PMincho" charset="-128"/>
                <a:cs typeface="MS PMincho" charset="-128"/>
              </a:rPr>
              <a:t>SNS</a:t>
            </a:r>
            <a:r>
              <a:rPr kumimoji="1" lang="zh-CN" altLang="en-US" sz="2000" dirty="0">
                <a:latin typeface="MS PMincho" charset="-128"/>
                <a:ea typeface="MS PMincho" charset="-128"/>
                <a:cs typeface="MS PMincho" charset="-128"/>
              </a:rPr>
              <a:t>投稿からの自殺・うつ傾向検知モデルの</a:t>
            </a:r>
            <a:r>
              <a:rPr kumimoji="1" lang="zh-CN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構築</a:t>
            </a:r>
            <a:r>
              <a:rPr kumimoji="1" lang="ja-JP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（テキストと画像データ）</a:t>
            </a:r>
            <a:r>
              <a:rPr kumimoji="1" lang="zh-CN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 </a:t>
            </a:r>
            <a:r>
              <a:rPr kumimoji="1" lang="ja-JP" altLang="en-US" sz="2000" dirty="0">
                <a:latin typeface="MS PMincho" charset="-128"/>
                <a:ea typeface="MS PMincho" charset="-128"/>
                <a:cs typeface="MS PMincho" charset="-128"/>
              </a:rPr>
              <a:t>　</a:t>
            </a:r>
            <a:r>
              <a:rPr kumimoji="1" lang="zh-CN" altLang="en-US" sz="2000" smtClean="0">
                <a:latin typeface="MS PMincho" charset="-128"/>
                <a:ea typeface="MS PMincho" charset="-128"/>
                <a:cs typeface="MS PMincho" charset="-128"/>
              </a:rPr>
              <a:t>                         </a:t>
            </a:r>
            <a:r>
              <a:rPr kumimoji="1" lang="ja-JP" altLang="en-US" sz="2000" smtClean="0">
                <a:latin typeface="MS PMincho" charset="-128"/>
                <a:ea typeface="MS PMincho" charset="-128"/>
                <a:cs typeface="MS PMincho" charset="-128"/>
              </a:rPr>
              <a:t>研究的</a:t>
            </a:r>
            <a:r>
              <a:rPr kumimoji="1" lang="ja-JP" altLang="en-US" sz="2000">
                <a:latin typeface="MS PMincho" charset="-128"/>
                <a:ea typeface="MS PMincho" charset="-128"/>
                <a:cs typeface="MS PMincho" charset="-128"/>
              </a:rPr>
              <a:t>特徴が求められ、イノベーションを見出すのが難しい。</a:t>
            </a:r>
            <a:r>
              <a:rPr kumimoji="1" lang="zh-CN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                    </a:t>
            </a:r>
            <a:r>
              <a:rPr kumimoji="1" lang="ja-JP" altLang="en-US" sz="2000" dirty="0" smtClean="0">
                <a:latin typeface="MS PMincho" charset="-128"/>
                <a:ea typeface="MS PMincho" charset="-128"/>
                <a:cs typeface="MS PMincho" charset="-128"/>
              </a:rPr>
              <a:t>　　　　　　　　　　　　　　　　　　　　　　　　　　　</a:t>
            </a:r>
            <a:endParaRPr kumimoji="1" lang="zh-CN" altLang="en-US" sz="2000" dirty="0">
              <a:latin typeface="MS PMincho" charset="-128"/>
              <a:ea typeface="MS PMincho" charset="-128"/>
              <a:cs typeface="MS PMincho" charset="-128"/>
            </a:endParaRPr>
          </a:p>
          <a:p>
            <a:pPr marL="457200" indent="-457200">
              <a:buFont typeface="+mj-ea"/>
              <a:buAutoNum type="circleNumDbPlain"/>
            </a:pPr>
            <a:endParaRPr kumimoji="1" lang="en-US" altLang="zh-CN" sz="2000" dirty="0" smtClean="0">
              <a:latin typeface="MS PMincho" charset="-128"/>
              <a:ea typeface="MS PMincho" charset="-128"/>
              <a:cs typeface="MS P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838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NkNDYxMmIwNmM5NTY2OTdkODYxNGM2OGY2YmI2OGYifQ=="/>
</p:tagLst>
</file>

<file path=ppt/theme/theme1.xml><?xml version="1.0" encoding="utf-8"?>
<a:theme xmlns:a="http://schemas.openxmlformats.org/drawingml/2006/main" name="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6026</TotalTime>
  <Words>380</Words>
  <Application>Microsoft Macintosh PowerPoint</Application>
  <PresentationFormat>宽屏</PresentationFormat>
  <Paragraphs>74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Calibri</vt:lpstr>
      <vt:lpstr>Century Gothic</vt:lpstr>
      <vt:lpstr>MS PMincho</vt:lpstr>
      <vt:lpstr>ＭＳ ゴシック</vt:lpstr>
      <vt:lpstr>Verdana</vt:lpstr>
      <vt:lpstr>宋体</vt:lpstr>
      <vt:lpstr>微软雅黑</vt:lpstr>
      <vt:lpstr>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v1ncemyhero@gmail.com</cp:lastModifiedBy>
  <cp:revision>29</cp:revision>
  <cp:lastPrinted>2025-04-22T03:45:16Z</cp:lastPrinted>
  <dcterms:created xsi:type="dcterms:W3CDTF">2024-04-07T08:46:31Z</dcterms:created>
  <dcterms:modified xsi:type="dcterms:W3CDTF">2025-04-22T06:12:59Z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8DF762593A6043CABD6456033320A40C_12</vt:lpwstr>
  </property>
</Properties>
</file>