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01" r:id="rId2"/>
    <p:sldId id="302" r:id="rId3"/>
    <p:sldId id="305" r:id="rId4"/>
    <p:sldId id="304" r:id="rId5"/>
    <p:sldId id="306" r:id="rId6"/>
  </p:sldIdLst>
  <p:sldSz cx="12192000" cy="6858000"/>
  <p:notesSz cx="6858000" cy="9144000"/>
  <p:custDataLst>
    <p:tags r:id="rId9"/>
  </p:custDataLst>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9" autoAdjust="0"/>
    <p:restoredTop sz="88682" autoAdjust="0"/>
  </p:normalViewPr>
  <p:slideViewPr>
    <p:cSldViewPr snapToGrid="0" showGuides="1">
      <p:cViewPr varScale="1">
        <p:scale>
          <a:sx n="94" d="100"/>
          <a:sy n="94" d="100"/>
        </p:scale>
        <p:origin x="592" y="6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2025/5/13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2025/5/13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1</a:t>
            </a:fld>
            <a:endParaRPr lang="zh-CN" altLang="en-US"/>
          </a:p>
        </p:txBody>
      </p:sp>
    </p:spTree>
    <p:extLst>
      <p:ext uri="{BB962C8B-B14F-4D97-AF65-F5344CB8AC3E}">
        <p14:creationId xmlns:p14="http://schemas.microsoft.com/office/powerpoint/2010/main" val="4260464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3</a:t>
            </a:fld>
            <a:endParaRPr lang="zh-CN" altLang="en-US"/>
          </a:p>
        </p:txBody>
      </p:sp>
    </p:spTree>
    <p:extLst>
      <p:ext uri="{BB962C8B-B14F-4D97-AF65-F5344CB8AC3E}">
        <p14:creationId xmlns:p14="http://schemas.microsoft.com/office/powerpoint/2010/main" val="232266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鬱病リスク</a:t>
            </a: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4</a:t>
            </a:fld>
            <a:endParaRPr lang="zh-CN" altLang="en-US"/>
          </a:p>
        </p:txBody>
      </p:sp>
    </p:spTree>
    <p:extLst>
      <p:ext uri="{BB962C8B-B14F-4D97-AF65-F5344CB8AC3E}">
        <p14:creationId xmlns:p14="http://schemas.microsoft.com/office/powerpoint/2010/main" val="123931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这些数据具体能做什么，到底要怎么做，到底要怎么用才能合适</a:t>
            </a:r>
          </a:p>
        </p:txBody>
      </p:sp>
      <p:sp>
        <p:nvSpPr>
          <p:cNvPr id="4" name="灯片编号占位符 3"/>
          <p:cNvSpPr>
            <a:spLocks noGrp="1"/>
          </p:cNvSpPr>
          <p:nvPr>
            <p:ph type="sldNum" sz="quarter" idx="5"/>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421327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2025/5/13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clanthology.org/2024.sigdial-1.5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abs/pii/S01650327240122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clanthology.org/2021.acl-long.26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clanthology.org/P19-153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6E086-5EFB-B2D1-0B1B-2E90239A05A4}"/>
            </a:ext>
          </a:extLst>
        </p:cNvPr>
        <p:cNvGrpSpPr/>
        <p:nvPr/>
      </p:nvGrpSpPr>
      <p:grpSpPr>
        <a:xfrm>
          <a:off x="0" y="0"/>
          <a:ext cx="0" cy="0"/>
          <a:chOff x="0" y="0"/>
          <a:chExt cx="0" cy="0"/>
        </a:xfrm>
      </p:grpSpPr>
      <p:sp>
        <p:nvSpPr>
          <p:cNvPr id="72" name="矩形 71">
            <a:extLst>
              <a:ext uri="{FF2B5EF4-FFF2-40B4-BE49-F238E27FC236}">
                <a16:creationId xmlns:a16="http://schemas.microsoft.com/office/drawing/2014/main" id="{B5B0FCD7-92C8-4796-BB39-7CC5BF46E13C}"/>
              </a:ext>
            </a:extLst>
          </p:cNvPr>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a:extLst>
              <a:ext uri="{FF2B5EF4-FFF2-40B4-BE49-F238E27FC236}">
                <a16:creationId xmlns:a16="http://schemas.microsoft.com/office/drawing/2014/main" id="{FC1B14BE-737A-ABC4-6712-76656CC30DBB}"/>
              </a:ext>
            </a:extLst>
          </p:cNvPr>
          <p:cNvGrpSpPr/>
          <p:nvPr/>
        </p:nvGrpSpPr>
        <p:grpSpPr>
          <a:xfrm rot="16200000">
            <a:off x="11436485" y="6057840"/>
            <a:ext cx="1271471" cy="363349"/>
            <a:chOff x="6507038" y="462977"/>
            <a:chExt cx="2430800" cy="471379"/>
          </a:xfrm>
        </p:grpSpPr>
        <p:grpSp>
          <p:nvGrpSpPr>
            <p:cNvPr id="74" name="组合 61">
              <a:extLst>
                <a:ext uri="{FF2B5EF4-FFF2-40B4-BE49-F238E27FC236}">
                  <a16:creationId xmlns:a16="http://schemas.microsoft.com/office/drawing/2014/main" id="{266C77F8-4DF0-0436-C74E-52DEA62D9BE2}"/>
                </a:ext>
              </a:extLst>
            </p:cNvPr>
            <p:cNvGrpSpPr/>
            <p:nvPr/>
          </p:nvGrpSpPr>
          <p:grpSpPr>
            <a:xfrm flipV="1">
              <a:off x="6507038" y="462977"/>
              <a:ext cx="1917435" cy="471379"/>
              <a:chOff x="810775" y="1533962"/>
              <a:chExt cx="7782374" cy="1913206"/>
            </a:xfrm>
          </p:grpSpPr>
          <p:sp>
            <p:nvSpPr>
              <p:cNvPr id="76" name="圆角矩形 75">
                <a:extLst>
                  <a:ext uri="{FF2B5EF4-FFF2-40B4-BE49-F238E27FC236}">
                    <a16:creationId xmlns:a16="http://schemas.microsoft.com/office/drawing/2014/main" id="{3FBF3964-39EC-BD8E-6935-A12BC319D436}"/>
                  </a:ext>
                </a:extLst>
              </p:cNvPr>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a:extLst>
                  <a:ext uri="{FF2B5EF4-FFF2-40B4-BE49-F238E27FC236}">
                    <a16:creationId xmlns:a16="http://schemas.microsoft.com/office/drawing/2014/main" id="{F680F7AE-2F4F-94A3-82F1-875FEF07D5D3}"/>
                  </a:ext>
                </a:extLst>
              </p:cNvPr>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a:extLst>
                  <a:ext uri="{FF2B5EF4-FFF2-40B4-BE49-F238E27FC236}">
                    <a16:creationId xmlns:a16="http://schemas.microsoft.com/office/drawing/2014/main" id="{E49DC71C-5908-818D-1422-CF3B9353FFBB}"/>
                  </a:ext>
                </a:extLst>
              </p:cNvPr>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a:extLst>
                  <a:ext uri="{FF2B5EF4-FFF2-40B4-BE49-F238E27FC236}">
                    <a16:creationId xmlns:a16="http://schemas.microsoft.com/office/drawing/2014/main" id="{99AF4F37-03B0-F1AB-D189-9F6629233A2D}"/>
                  </a:ext>
                </a:extLst>
              </p:cNvPr>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a:extLst>
                <a:ext uri="{FF2B5EF4-FFF2-40B4-BE49-F238E27FC236}">
                  <a16:creationId xmlns:a16="http://schemas.microsoft.com/office/drawing/2014/main" id="{338CFE30-D2A7-9F7A-EB2E-4369F4F44F3B}"/>
                </a:ext>
              </a:extLst>
            </p:cNvPr>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圆角矩形 80">
            <a:extLst>
              <a:ext uri="{FF2B5EF4-FFF2-40B4-BE49-F238E27FC236}">
                <a16:creationId xmlns:a16="http://schemas.microsoft.com/office/drawing/2014/main" id="{E5D5670C-7BF4-7004-7540-82D36B0B8B4B}"/>
              </a:ext>
            </a:extLst>
          </p:cNvPr>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a:extLst>
              <a:ext uri="{FF2B5EF4-FFF2-40B4-BE49-F238E27FC236}">
                <a16:creationId xmlns:a16="http://schemas.microsoft.com/office/drawing/2014/main" id="{C3FA6D6D-892B-4C10-48D9-4B7640A739C5}"/>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3" name="文本框 2">
            <a:extLst>
              <a:ext uri="{FF2B5EF4-FFF2-40B4-BE49-F238E27FC236}">
                <a16:creationId xmlns:a16="http://schemas.microsoft.com/office/drawing/2014/main" id="{B8A2873C-A2E6-D0DA-0812-354A917A9CE4}"/>
              </a:ext>
            </a:extLst>
          </p:cNvPr>
          <p:cNvSpPr txBox="1"/>
          <p:nvPr/>
        </p:nvSpPr>
        <p:spPr>
          <a:xfrm>
            <a:off x="129208" y="1566154"/>
            <a:ext cx="11933583" cy="1200327"/>
          </a:xfrm>
          <a:prstGeom prst="rect">
            <a:avLst/>
          </a:prstGeom>
          <a:noFill/>
        </p:spPr>
        <p:txBody>
          <a:bodyPr wrap="square" lIns="91438" tIns="45719" rIns="91438" bIns="45719" rtlCol="0">
            <a:spAutoFit/>
          </a:bodyPr>
          <a:lstStyle/>
          <a:p>
            <a:pPr algn="ctr"/>
            <a:r>
              <a:rPr lang="ja-JP" altLang="en-US" sz="2400" b="1" dirty="0">
                <a:ln w="0"/>
                <a:latin typeface="MS PMincho" charset="-128"/>
                <a:ea typeface="MS PMincho" charset="-128"/>
                <a:cs typeface="MS PMincho" charset="-128"/>
              </a:rPr>
              <a:t>ゼミ　</a:t>
            </a:r>
            <a:endParaRPr lang="en-US" altLang="ja-JP" sz="2400" b="1" dirty="0">
              <a:ln w="0"/>
              <a:latin typeface="MS PMincho" charset="-128"/>
              <a:ea typeface="MS PMincho" charset="-128"/>
              <a:cs typeface="MS PMincho" charset="-128"/>
            </a:endParaRPr>
          </a:p>
          <a:p>
            <a:pPr algn="ctr"/>
            <a:endParaRPr lang="en-US" altLang="zh-CN" sz="2400" b="1" dirty="0">
              <a:ln w="0"/>
              <a:latin typeface="MS PMincho" charset="-128"/>
              <a:ea typeface="MS PMincho" charset="-128"/>
              <a:cs typeface="MS PMincho" charset="-128"/>
            </a:endParaRPr>
          </a:p>
          <a:p>
            <a:pPr algn="ctr"/>
            <a:r>
              <a:rPr lang="en-US" altLang="ja-JP" sz="2400" b="1" dirty="0">
                <a:ln w="0"/>
                <a:latin typeface="MS PMincho" charset="-128"/>
                <a:ea typeface="MS PMincho" charset="-128"/>
                <a:cs typeface="MS PMincho" charset="-128"/>
              </a:rPr>
              <a:t>YANG</a:t>
            </a:r>
            <a:r>
              <a:rPr lang="ja-JP" altLang="en-US" sz="2400" b="1" dirty="0">
                <a:ln w="0"/>
                <a:latin typeface="MS PMincho" charset="-128"/>
                <a:ea typeface="MS PMincho" charset="-128"/>
                <a:cs typeface="MS PMincho" charset="-128"/>
              </a:rPr>
              <a:t>　</a:t>
            </a:r>
            <a:r>
              <a:rPr lang="en-US" altLang="ja-JP" sz="2400" b="1" dirty="0">
                <a:ln w="0"/>
                <a:latin typeface="MS PMincho" charset="-128"/>
                <a:ea typeface="MS PMincho" charset="-128"/>
                <a:cs typeface="MS PMincho" charset="-128"/>
              </a:rPr>
              <a:t>JIANHUA</a:t>
            </a:r>
            <a:r>
              <a:rPr lang="ja-JP" altLang="en-US" sz="2400" b="1" dirty="0">
                <a:ln w="0"/>
                <a:latin typeface="MS PMincho" charset="-128"/>
                <a:ea typeface="MS PMincho" charset="-128"/>
                <a:cs typeface="MS PMincho" charset="-128"/>
              </a:rPr>
              <a:t>　</a:t>
            </a:r>
            <a:r>
              <a:rPr lang="en-US" altLang="ja-JP" sz="2400" b="1" dirty="0">
                <a:ln w="0"/>
                <a:latin typeface="MS PMincho" charset="-128"/>
                <a:ea typeface="MS PMincho" charset="-128"/>
                <a:cs typeface="MS PMincho" charset="-128"/>
              </a:rPr>
              <a:t>202521748</a:t>
            </a:r>
            <a:endParaRPr lang="zh-CN" altLang="en-US" sz="2400" b="1" dirty="0">
              <a:ln w="0"/>
              <a:latin typeface="MS PMincho" charset="-128"/>
              <a:ea typeface="MS PMincho" charset="-128"/>
              <a:cs typeface="MS PMincho" charset="-128"/>
            </a:endParaRPr>
          </a:p>
        </p:txBody>
      </p:sp>
      <p:sp>
        <p:nvSpPr>
          <p:cNvPr id="2" name="文本框 1">
            <a:extLst>
              <a:ext uri="{FF2B5EF4-FFF2-40B4-BE49-F238E27FC236}">
                <a16:creationId xmlns:a16="http://schemas.microsoft.com/office/drawing/2014/main" id="{51792FE2-30BD-D90F-6200-F377FBCE756B}"/>
              </a:ext>
            </a:extLst>
          </p:cNvPr>
          <p:cNvSpPr txBox="1"/>
          <p:nvPr/>
        </p:nvSpPr>
        <p:spPr>
          <a:xfrm>
            <a:off x="4303377" y="3122025"/>
            <a:ext cx="3585246" cy="1569658"/>
          </a:xfrm>
          <a:prstGeom prst="rect">
            <a:avLst/>
          </a:prstGeom>
          <a:noFill/>
        </p:spPr>
        <p:txBody>
          <a:bodyPr wrap="square" lIns="91438" tIns="45719" rIns="91438" bIns="45719" rtlCol="0">
            <a:spAutoFit/>
          </a:bodyPr>
          <a:lstStyle/>
          <a:p>
            <a:r>
              <a:rPr lang="ja-JP" altLang="en-US" sz="2400" b="1" dirty="0">
                <a:ln w="0"/>
                <a:latin typeface="MS PMincho" charset="-128"/>
                <a:ea typeface="MS PMincho" charset="-128"/>
                <a:cs typeface="MS PMincho" charset="-128"/>
              </a:rPr>
              <a:t>内容：  </a:t>
            </a:r>
            <a:endParaRPr lang="en-US" altLang="ja-JP" sz="2400" b="1" dirty="0">
              <a:ln w="0"/>
              <a:latin typeface="MS PMincho" charset="-128"/>
              <a:ea typeface="MS PMincho" charset="-128"/>
              <a:cs typeface="MS PMincho" charset="-128"/>
            </a:endParaRPr>
          </a:p>
          <a:p>
            <a:r>
              <a:rPr lang="en-US" altLang="ja-JP" sz="2400" b="1" dirty="0">
                <a:ln w="0"/>
                <a:latin typeface="MS PMincho" charset="-128"/>
                <a:ea typeface="MS PMincho" charset="-128"/>
                <a:cs typeface="MS PMincho" charset="-128"/>
              </a:rPr>
              <a:t>        1.</a:t>
            </a:r>
            <a:r>
              <a:rPr lang="ja-JP" altLang="en-US" sz="2400" b="1" dirty="0">
                <a:ln w="0"/>
                <a:latin typeface="MS PMincho" charset="-128"/>
                <a:ea typeface="MS PMincho" charset="-128"/>
                <a:cs typeface="MS PMincho" charset="-128"/>
              </a:rPr>
              <a:t>研究テーマ</a:t>
            </a:r>
            <a:endParaRPr lang="en-US" altLang="ja-JP" sz="2400" b="1" dirty="0">
              <a:ln w="0"/>
              <a:latin typeface="MS PMincho" charset="-128"/>
              <a:ea typeface="MS PMincho" charset="-128"/>
              <a:cs typeface="MS PMincho" charset="-128"/>
            </a:endParaRPr>
          </a:p>
          <a:p>
            <a:r>
              <a:rPr lang="en-US" altLang="ja-JP" sz="2400" b="1" dirty="0">
                <a:ln w="0"/>
                <a:latin typeface="MS PMincho" charset="-128"/>
                <a:ea typeface="MS PMincho" charset="-128"/>
                <a:cs typeface="MS PMincho" charset="-128"/>
              </a:rPr>
              <a:t>        2.</a:t>
            </a:r>
            <a:r>
              <a:rPr lang="ja-JP" altLang="en-US" sz="2400" b="1" dirty="0">
                <a:ln w="0"/>
                <a:latin typeface="MS PMincho" charset="-128"/>
                <a:ea typeface="MS PMincho" charset="-128"/>
                <a:cs typeface="MS PMincho" charset="-128"/>
              </a:rPr>
              <a:t>論文</a:t>
            </a:r>
            <a:endParaRPr lang="en-US" altLang="ja-JP" sz="2400" b="1" dirty="0">
              <a:ln w="0"/>
              <a:latin typeface="MS PMincho" charset="-128"/>
              <a:ea typeface="MS PMincho" charset="-128"/>
              <a:cs typeface="MS PMincho" charset="-128"/>
            </a:endParaRPr>
          </a:p>
          <a:p>
            <a:r>
              <a:rPr lang="en-US" altLang="ja-JP" sz="2400" b="1" dirty="0">
                <a:ln w="0"/>
                <a:latin typeface="MS PMincho" charset="-128"/>
                <a:ea typeface="MS PMincho" charset="-128"/>
                <a:cs typeface="MS PMincho" charset="-128"/>
              </a:rPr>
              <a:t>        3.</a:t>
            </a:r>
            <a:r>
              <a:rPr lang="ja-JP" altLang="en-US" sz="2400" b="1" dirty="0">
                <a:ln w="0"/>
                <a:latin typeface="MS PMincho" charset="-128"/>
                <a:ea typeface="MS PMincho" charset="-128"/>
                <a:cs typeface="MS PMincho" charset="-128"/>
              </a:rPr>
              <a:t>データセット</a:t>
            </a:r>
            <a:endParaRPr lang="en-US" altLang="ja-JP" sz="2400" b="1" dirty="0">
              <a:ln w="0"/>
              <a:latin typeface="MS PMincho" charset="-128"/>
              <a:ea typeface="MS PMincho" charset="-128"/>
              <a:cs typeface="MS PMincho" charset="-128"/>
            </a:endParaRPr>
          </a:p>
        </p:txBody>
      </p:sp>
    </p:spTree>
    <p:extLst>
      <p:ext uri="{BB962C8B-B14F-4D97-AF65-F5344CB8AC3E}">
        <p14:creationId xmlns:p14="http://schemas.microsoft.com/office/powerpoint/2010/main" val="144463467"/>
      </p:ext>
    </p:extLst>
  </p:cSld>
  <p:clrMapOvr>
    <a:masterClrMapping/>
  </p:clrMapOvr>
  <mc:AlternateContent xmlns:mc="http://schemas.openxmlformats.org/markup-compatibility/2006" xmlns:p14="http://schemas.microsoft.com/office/powerpoint/2010/main">
    <mc:Choice Requires="p14">
      <p:transition spd="slow" p14:dur="2000" advTm="4402"/>
    </mc:Choice>
    <mc:Fallback xmlns="">
      <p:transition spd="slow" advTm="44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6E086-5EFB-B2D1-0B1B-2E90239A05A4}"/>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C3FA6D6D-892B-4C10-48D9-4B7640A739C5}"/>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9" name="文本框 38"/>
          <p:cNvSpPr txBox="1"/>
          <p:nvPr/>
        </p:nvSpPr>
        <p:spPr>
          <a:xfrm>
            <a:off x="468350" y="632276"/>
            <a:ext cx="10560206" cy="1384995"/>
          </a:xfrm>
          <a:prstGeom prst="rect">
            <a:avLst/>
          </a:prstGeom>
          <a:noFill/>
        </p:spPr>
        <p:txBody>
          <a:bodyPr wrap="square" rtlCol="0">
            <a:spAutoFit/>
          </a:bodyPr>
          <a:lstStyle/>
          <a:p>
            <a:r>
              <a:rPr kumimoji="1" lang="en-US" altLang="ja-JP" sz="2400" b="1" dirty="0">
                <a:latin typeface="MS PMincho" charset="-128"/>
                <a:ea typeface="MS PMincho" charset="-128"/>
                <a:cs typeface="MS PMincho" charset="-128"/>
              </a:rPr>
              <a:t>1.</a:t>
            </a:r>
            <a:r>
              <a:rPr kumimoji="1" lang="ja-JP" altLang="en-US" sz="2400" b="1" dirty="0">
                <a:latin typeface="MS PMincho" charset="-128"/>
                <a:ea typeface="MS PMincho" charset="-128"/>
                <a:cs typeface="MS PMincho" charset="-128"/>
              </a:rPr>
              <a:t>研究テーマ：</a:t>
            </a:r>
            <a:endParaRPr kumimoji="1" lang="en-US" altLang="ja-JP" sz="2400" b="1" dirty="0">
              <a:latin typeface="MS PMincho" charset="-128"/>
              <a:ea typeface="MS PMincho" charset="-128"/>
              <a:cs typeface="MS PMincho" charset="-128"/>
            </a:endParaRPr>
          </a:p>
          <a:p>
            <a:pPr algn="ctr"/>
            <a:r>
              <a:rPr kumimoji="1" lang="ja-JP" altLang="en-US" sz="2000" b="1" dirty="0">
                <a:latin typeface="MS PMincho" charset="-128"/>
                <a:ea typeface="MS PMincho" charset="-128"/>
                <a:cs typeface="MS PMincho" charset="-128"/>
              </a:rPr>
              <a:t>うつ病に対応した</a:t>
            </a:r>
            <a:r>
              <a:rPr kumimoji="1" lang="en-US" altLang="zh-CN" sz="2000" b="1" dirty="0">
                <a:latin typeface="MS PMincho" charset="-128"/>
                <a:ea typeface="MS PMincho" charset="-128"/>
                <a:cs typeface="MS PMincho" charset="-128"/>
              </a:rPr>
              <a:t>LLM</a:t>
            </a:r>
            <a:r>
              <a:rPr kumimoji="1" lang="ja-JP" altLang="en-US" sz="2000" b="1" dirty="0">
                <a:latin typeface="MS PMincho" charset="-128"/>
                <a:ea typeface="MS PMincho" charset="-128"/>
                <a:cs typeface="MS PMincho" charset="-128"/>
              </a:rPr>
              <a:t>ベースの共感対話システム</a:t>
            </a:r>
            <a:endParaRPr kumimoji="1" lang="en-US" altLang="ja-JP" sz="2000" b="1" dirty="0">
              <a:latin typeface="MS PMincho" charset="-128"/>
              <a:ea typeface="MS PMincho" charset="-128"/>
              <a:cs typeface="MS PMincho" charset="-128"/>
            </a:endParaRPr>
          </a:p>
          <a:p>
            <a:pPr algn="ctr"/>
            <a:r>
              <a:rPr kumimoji="1" lang="zh-CN" altLang="en-US" sz="2000" b="1" dirty="0">
                <a:latin typeface="MS PMincho" charset="-128"/>
                <a:ea typeface="MS PMincho" charset="-128"/>
                <a:cs typeface="MS PMincho" charset="-128"/>
              </a:rPr>
              <a:t>（</a:t>
            </a:r>
            <a:r>
              <a:rPr kumimoji="1" lang="en-US" altLang="zh-CN" sz="2000" b="1" dirty="0">
                <a:latin typeface="MS PMincho" charset="-128"/>
                <a:ea typeface="MS PMincho" charset="-128"/>
                <a:cs typeface="MS PMincho" charset="-128"/>
              </a:rPr>
              <a:t>An Empathy-based Conversational System Using LLM for Depression Support</a:t>
            </a:r>
            <a:r>
              <a:rPr kumimoji="1" lang="zh-CN" altLang="en-US" sz="2000" b="1" dirty="0">
                <a:latin typeface="MS PMincho" charset="-128"/>
                <a:ea typeface="MS PMincho" charset="-128"/>
                <a:cs typeface="MS PMincho" charset="-128"/>
              </a:rPr>
              <a:t>）</a:t>
            </a:r>
            <a:endParaRPr kumimoji="1" lang="en-US" altLang="zh-CN" sz="2000" b="1" dirty="0">
              <a:latin typeface="MS PMincho" charset="-128"/>
              <a:ea typeface="MS PMincho" charset="-128"/>
              <a:cs typeface="MS PMincho" charset="-128"/>
            </a:endParaRPr>
          </a:p>
          <a:p>
            <a:pPr algn="ctr"/>
            <a:endParaRPr kumimoji="1" lang="zh-CN" altLang="en-US" sz="2000" b="1" dirty="0">
              <a:latin typeface="MS PMincho" charset="-128"/>
              <a:ea typeface="MS PMincho" charset="-128"/>
              <a:cs typeface="MS PMincho" charset="-128"/>
            </a:endParaRPr>
          </a:p>
        </p:txBody>
      </p:sp>
      <p:sp>
        <p:nvSpPr>
          <p:cNvPr id="40" name="文本框 39"/>
          <p:cNvSpPr txBox="1"/>
          <p:nvPr/>
        </p:nvSpPr>
        <p:spPr>
          <a:xfrm>
            <a:off x="468350" y="3671742"/>
            <a:ext cx="10560206" cy="707886"/>
          </a:xfrm>
          <a:prstGeom prst="rect">
            <a:avLst/>
          </a:prstGeom>
          <a:noFill/>
        </p:spPr>
        <p:txBody>
          <a:bodyPr wrap="square" rtlCol="0">
            <a:spAutoFit/>
          </a:bodyPr>
          <a:lstStyle/>
          <a:p>
            <a:endParaRPr kumimoji="1" lang="en-US" altLang="zh-CN" sz="2000" b="1" dirty="0">
              <a:latin typeface="MS PMincho" charset="-128"/>
              <a:ea typeface="MS PMincho" charset="-128"/>
              <a:cs typeface="MS PMincho" charset="-128"/>
            </a:endParaRPr>
          </a:p>
          <a:p>
            <a:endParaRPr kumimoji="1" lang="zh-CN" altLang="en-US" sz="2000" dirty="0">
              <a:latin typeface="MS PMincho" charset="-128"/>
              <a:ea typeface="MS PMincho" charset="-128"/>
              <a:cs typeface="MS PMincho" charset="-128"/>
            </a:endParaRPr>
          </a:p>
        </p:txBody>
      </p:sp>
      <p:sp>
        <p:nvSpPr>
          <p:cNvPr id="5" name="文本框 4">
            <a:extLst>
              <a:ext uri="{FF2B5EF4-FFF2-40B4-BE49-F238E27FC236}">
                <a16:creationId xmlns:a16="http://schemas.microsoft.com/office/drawing/2014/main" id="{0F116F48-FD8B-53F6-64FB-880BE08577EF}"/>
              </a:ext>
            </a:extLst>
          </p:cNvPr>
          <p:cNvSpPr txBox="1"/>
          <p:nvPr/>
        </p:nvSpPr>
        <p:spPr>
          <a:xfrm>
            <a:off x="468351" y="1854826"/>
            <a:ext cx="10560205" cy="4478149"/>
          </a:xfrm>
          <a:prstGeom prst="rect">
            <a:avLst/>
          </a:prstGeom>
          <a:noFill/>
        </p:spPr>
        <p:txBody>
          <a:bodyPr wrap="square" rtlCol="0">
            <a:spAutoFit/>
          </a:bodyPr>
          <a:lstStyle/>
          <a:p>
            <a:r>
              <a:rPr lang="en-US" altLang="ja-JP" b="1" dirty="0">
                <a:latin typeface="MS PMincho" panose="02020600040205080304" pitchFamily="18" charset="-128"/>
                <a:ea typeface="MS PMincho" panose="02020600040205080304" pitchFamily="18" charset="-128"/>
              </a:rPr>
              <a:t>a)</a:t>
            </a:r>
            <a:r>
              <a:rPr lang="ja-JP" altLang="en-US" b="1" dirty="0">
                <a:latin typeface="MS PMincho" panose="02020600040205080304" pitchFamily="18" charset="-128"/>
                <a:ea typeface="MS PMincho" panose="02020600040205080304" pitchFamily="18" charset="-128"/>
              </a:rPr>
              <a:t>概要</a:t>
            </a:r>
            <a:endParaRPr lang="en-US" altLang="ja-JP" dirty="0">
              <a:latin typeface="MS PMincho" panose="02020600040205080304" pitchFamily="18" charset="-128"/>
              <a:ea typeface="MS PMincho" panose="02020600040205080304" pitchFamily="18" charset="-128"/>
            </a:endParaRPr>
          </a:p>
          <a:p>
            <a:r>
              <a:rPr lang="en-US" altLang="ja-JP" dirty="0">
                <a:latin typeface="MS PMincho" panose="02020600040205080304" pitchFamily="18" charset="-128"/>
                <a:ea typeface="MS PMincho" panose="02020600040205080304" pitchFamily="18" charset="-128"/>
              </a:rPr>
              <a:t>LLM</a:t>
            </a:r>
            <a:r>
              <a:rPr lang="ja-JP" altLang="en-US" dirty="0">
                <a:latin typeface="MS PMincho" panose="02020600040205080304" pitchFamily="18" charset="-128"/>
                <a:ea typeface="MS PMincho" panose="02020600040205080304" pitchFamily="18" charset="-128"/>
              </a:rPr>
              <a:t> を基盤とした、うつ病に対応する共感対話システムの開発を目指しています。</a:t>
            </a:r>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このシステムは、</a:t>
            </a:r>
            <a:r>
              <a:rPr lang="ja-JP" altLang="en-US" u="sng" dirty="0">
                <a:latin typeface="MS PMincho" panose="02020600040205080304" pitchFamily="18" charset="-128"/>
                <a:ea typeface="MS PMincho" panose="02020600040205080304" pitchFamily="18" charset="-128"/>
              </a:rPr>
              <a:t>ユーザーが表現するうつ病関連の感情を自動的に検出し、それに応じた共感的な対話支援を提供することが特徴</a:t>
            </a:r>
            <a:r>
              <a:rPr lang="ja-JP" altLang="en-US" dirty="0">
                <a:latin typeface="MS PMincho" panose="02020600040205080304" pitchFamily="18" charset="-128"/>
                <a:ea typeface="MS PMincho" panose="02020600040205080304" pitchFamily="18" charset="-128"/>
              </a:rPr>
              <a:t>です。</a:t>
            </a:r>
            <a:endParaRPr lang="en-US" altLang="ja-JP" dirty="0">
              <a:latin typeface="MS PMincho" panose="02020600040205080304" pitchFamily="18" charset="-128"/>
              <a:ea typeface="MS PMincho" panose="02020600040205080304" pitchFamily="18" charset="-128"/>
            </a:endParaRPr>
          </a:p>
          <a:p>
            <a:r>
              <a:rPr lang="en-US" altLang="ja-JP" dirty="0">
                <a:latin typeface="MS PMincho" panose="02020600040205080304" pitchFamily="18" charset="-128"/>
                <a:ea typeface="MS PMincho" panose="02020600040205080304" pitchFamily="18" charset="-128"/>
              </a:rPr>
              <a:t>b)</a:t>
            </a:r>
            <a:r>
              <a:rPr lang="ja-JP" altLang="en-US" b="1" dirty="0">
                <a:latin typeface="MS PMincho" panose="02020600040205080304" pitchFamily="18" charset="-128"/>
                <a:ea typeface="MS PMincho" panose="02020600040205080304" pitchFamily="18" charset="-128"/>
              </a:rPr>
              <a:t>目的</a:t>
            </a:r>
            <a:endParaRPr lang="en-US" altLang="ja-JP" b="1" dirty="0">
              <a:latin typeface="MS PMincho" panose="02020600040205080304" pitchFamily="18" charset="-128"/>
              <a:ea typeface="MS PMincho" panose="02020600040205080304" pitchFamily="18" charset="-128"/>
            </a:endParaRPr>
          </a:p>
          <a:p>
            <a:r>
              <a:rPr lang="ja-JP" altLang="en-US" dirty="0">
                <a:solidFill>
                  <a:srgbClr val="FF0000"/>
                </a:solidFill>
                <a:latin typeface="MS PMincho" panose="02020600040205080304" pitchFamily="18" charset="-128"/>
                <a:ea typeface="MS PMincho" panose="02020600040205080304" pitchFamily="18" charset="-128"/>
              </a:rPr>
              <a:t>うつ病症状の検出</a:t>
            </a:r>
            <a:r>
              <a:rPr lang="ja-JP" altLang="en-US" dirty="0">
                <a:latin typeface="MS PMincho" panose="02020600040205080304" pitchFamily="18" charset="-128"/>
                <a:ea typeface="MS PMincho" panose="02020600040205080304" pitchFamily="18" charset="-128"/>
              </a:rPr>
              <a:t>： ユーザーの発言からうつ病に関連する感情を正確に</a:t>
            </a:r>
            <a:r>
              <a:rPr lang="ja-JP" altLang="en-US" b="1" dirty="0">
                <a:latin typeface="MS PMincho" panose="02020600040205080304" pitchFamily="18" charset="-128"/>
                <a:ea typeface="MS PMincho" panose="02020600040205080304" pitchFamily="18" charset="-128"/>
              </a:rPr>
              <a:t>認識</a:t>
            </a:r>
            <a:r>
              <a:rPr lang="ja-JP" altLang="en-US" dirty="0">
                <a:latin typeface="MS PMincho" panose="02020600040205080304" pitchFamily="18" charset="-128"/>
                <a:ea typeface="MS PMincho" panose="02020600040205080304" pitchFamily="18" charset="-128"/>
              </a:rPr>
              <a:t>し</a:t>
            </a:r>
            <a:r>
              <a:rPr lang="ja-JP" altLang="en-US" b="1" dirty="0">
                <a:latin typeface="MS PMincho" panose="02020600040205080304" pitchFamily="18" charset="-128"/>
                <a:ea typeface="MS PMincho" panose="02020600040205080304" pitchFamily="18" charset="-128"/>
              </a:rPr>
              <a:t>、分類</a:t>
            </a:r>
            <a:r>
              <a:rPr lang="ja-JP" altLang="en-US" dirty="0">
                <a:latin typeface="MS PMincho" panose="02020600040205080304" pitchFamily="18" charset="-128"/>
                <a:ea typeface="MS PMincho" panose="02020600040205080304" pitchFamily="18" charset="-128"/>
              </a:rPr>
              <a:t>します。</a:t>
            </a:r>
            <a:endParaRPr lang="en-US" altLang="ja-JP" dirty="0">
              <a:latin typeface="MS PMincho" panose="02020600040205080304" pitchFamily="18" charset="-128"/>
              <a:ea typeface="MS PMincho" panose="02020600040205080304" pitchFamily="18" charset="-128"/>
            </a:endParaRPr>
          </a:p>
          <a:p>
            <a:r>
              <a:rPr lang="ja-JP" altLang="en-US" dirty="0">
                <a:solidFill>
                  <a:srgbClr val="FF0000"/>
                </a:solidFill>
                <a:latin typeface="MS PMincho" panose="02020600040205080304" pitchFamily="18" charset="-128"/>
                <a:ea typeface="MS PMincho" panose="02020600040205080304" pitchFamily="18" charset="-128"/>
              </a:rPr>
              <a:t>共感対話支援</a:t>
            </a:r>
            <a:r>
              <a:rPr lang="ja-JP" altLang="en-US" dirty="0">
                <a:latin typeface="MS PMincho" panose="02020600040205080304" pitchFamily="18" charset="-128"/>
                <a:ea typeface="MS PMincho" panose="02020600040205080304" pitchFamily="18" charset="-128"/>
              </a:rPr>
              <a:t>： 感情検出後、ユーザーの感情に寄り添い、共感的かつ支援的な対話を自動生成します。</a:t>
            </a:r>
            <a:endParaRPr lang="en-US" altLang="ja-JP" dirty="0">
              <a:latin typeface="MS PMincho" panose="02020600040205080304" pitchFamily="18" charset="-128"/>
              <a:ea typeface="MS PMincho" panose="02020600040205080304" pitchFamily="18" charset="-128"/>
            </a:endParaRPr>
          </a:p>
          <a:p>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モデルの構築：特定のデータセット上で、うつ病検出と共感対話生成の性能が、</a:t>
            </a:r>
            <a:r>
              <a:rPr lang="ja-JP" altLang="en-US" u="sng" dirty="0">
                <a:latin typeface="MS PMincho" panose="02020600040205080304" pitchFamily="18" charset="-128"/>
                <a:ea typeface="MS PMincho" panose="02020600040205080304" pitchFamily="18" charset="-128"/>
              </a:rPr>
              <a:t>既存の大規模言語モデルを上回ることを目指します。</a:t>
            </a:r>
            <a:endParaRPr lang="en-US" altLang="ja-JP" u="sng"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使用モデル： オープンソースの </a:t>
            </a:r>
            <a:r>
              <a:rPr lang="en-US" altLang="ja-JP" dirty="0">
                <a:latin typeface="MS PMincho" panose="02020600040205080304" pitchFamily="18" charset="-128"/>
                <a:ea typeface="MS PMincho" panose="02020600040205080304" pitchFamily="18" charset="-128"/>
              </a:rPr>
              <a:t>LLM</a:t>
            </a:r>
            <a:r>
              <a:rPr lang="ja-JP" altLang="en-US" dirty="0">
                <a:latin typeface="MS PMincho" panose="02020600040205080304" pitchFamily="18" charset="-128"/>
                <a:ea typeface="MS PMincho" panose="02020600040205080304" pitchFamily="18" charset="-128"/>
              </a:rPr>
              <a:t>（</a:t>
            </a:r>
            <a:r>
              <a:rPr lang="en-US" altLang="ja-JP" dirty="0" err="1">
                <a:latin typeface="MS PMincho" panose="02020600040205080304" pitchFamily="18" charset="-128"/>
                <a:ea typeface="MS PMincho" panose="02020600040205080304" pitchFamily="18" charset="-128"/>
              </a:rPr>
              <a:t>LLaMA</a:t>
            </a:r>
            <a:r>
              <a:rPr lang="ja-JP" altLang="en-US" dirty="0">
                <a:latin typeface="MS PMincho" panose="02020600040205080304" pitchFamily="18" charset="-128"/>
                <a:ea typeface="MS PMincho" panose="02020600040205080304" pitchFamily="18" charset="-128"/>
              </a:rPr>
              <a:t>暫定）を採用し、特定のデータセットで微調整。</a:t>
            </a:r>
            <a:endParaRPr lang="en-US" altLang="ja-JP" dirty="0">
              <a:latin typeface="MS PMincho" panose="02020600040205080304" pitchFamily="18" charset="-128"/>
              <a:ea typeface="MS PMincho" panose="02020600040205080304" pitchFamily="18" charset="-128"/>
            </a:endParaRPr>
          </a:p>
          <a:p>
            <a:r>
              <a:rPr lang="en-US" altLang="ja-JP" b="1" dirty="0">
                <a:latin typeface="MS PMincho" panose="02020600040205080304" pitchFamily="18" charset="-128"/>
                <a:ea typeface="MS PMincho" panose="02020600040205080304" pitchFamily="18" charset="-128"/>
              </a:rPr>
              <a:t>c)</a:t>
            </a:r>
            <a:r>
              <a:rPr lang="ja-JP" altLang="en-US" b="1" dirty="0">
                <a:latin typeface="MS PMincho" panose="02020600040205080304" pitchFamily="18" charset="-128"/>
                <a:ea typeface="MS PMincho" panose="02020600040205080304" pitchFamily="18" charset="-128"/>
              </a:rPr>
              <a:t>研究手順</a:t>
            </a:r>
            <a:endParaRPr lang="en-US" altLang="ja-JP" b="1" dirty="0">
              <a:latin typeface="MS PMincho" panose="02020600040205080304" pitchFamily="18" charset="-128"/>
              <a:ea typeface="MS PMincho" panose="02020600040205080304" pitchFamily="18" charset="-128"/>
            </a:endParaRPr>
          </a:p>
          <a:p>
            <a:r>
              <a:rPr lang="en-US" altLang="ja-JP" dirty="0" err="1">
                <a:latin typeface="MS PMincho" panose="02020600040205080304" pitchFamily="18" charset="-128"/>
                <a:ea typeface="MS PMincho" panose="02020600040205080304" pitchFamily="18" charset="-128"/>
              </a:rPr>
              <a:t>i</a:t>
            </a:r>
            <a:r>
              <a:rPr lang="en-US" altLang="ja-JP" dirty="0">
                <a:latin typeface="MS PMincho" panose="02020600040205080304" pitchFamily="18" charset="-128"/>
                <a:ea typeface="MS PMincho" panose="02020600040205080304" pitchFamily="18" charset="-128"/>
              </a:rPr>
              <a:t>)</a:t>
            </a:r>
            <a:r>
              <a:rPr lang="ja-JP" altLang="en-US" dirty="0">
                <a:latin typeface="MS PMincho" panose="02020600040205080304" pitchFamily="18" charset="-128"/>
                <a:ea typeface="MS PMincho" panose="02020600040205080304" pitchFamily="18" charset="-128"/>
              </a:rPr>
              <a:t>高品質データの収集と準備</a:t>
            </a:r>
            <a:endParaRPr lang="en-US" altLang="zh-CN" dirty="0">
              <a:latin typeface="MS PMincho" panose="02020600040205080304" pitchFamily="18" charset="-128"/>
              <a:ea typeface="MS PMincho" panose="02020600040205080304" pitchFamily="18" charset="-128"/>
            </a:endParaRPr>
          </a:p>
          <a:p>
            <a:r>
              <a:rPr lang="en-US" altLang="zh-CN" dirty="0">
                <a:latin typeface="MS PMincho" panose="02020600040205080304" pitchFamily="18" charset="-128"/>
                <a:ea typeface="MS PMincho" panose="02020600040205080304" pitchFamily="18" charset="-128"/>
              </a:rPr>
              <a:t>ii)</a:t>
            </a:r>
            <a:r>
              <a:rPr lang="ja-JP" altLang="en-US" dirty="0">
                <a:latin typeface="MS PMincho" panose="02020600040205080304" pitchFamily="18" charset="-128"/>
                <a:ea typeface="MS PMincho" panose="02020600040205080304" pitchFamily="18" charset="-128"/>
              </a:rPr>
              <a:t>モデルの微調整（</a:t>
            </a:r>
            <a:r>
              <a:rPr lang="en-US" altLang="ja-JP" dirty="0">
                <a:latin typeface="MS PMincho" panose="02020600040205080304" pitchFamily="18" charset="-128"/>
                <a:ea typeface="MS PMincho" panose="02020600040205080304" pitchFamily="18" charset="-128"/>
              </a:rPr>
              <a:t>Fine-tuning</a:t>
            </a:r>
            <a:r>
              <a:rPr lang="ja-JP" altLang="en-US" dirty="0">
                <a:latin typeface="MS PMincho" panose="02020600040205080304" pitchFamily="18" charset="-128"/>
                <a:ea typeface="MS PMincho" panose="02020600040205080304" pitchFamily="18" charset="-128"/>
              </a:rPr>
              <a:t>）</a:t>
            </a:r>
            <a:endParaRPr lang="en-US" altLang="ja-JP" dirty="0">
              <a:latin typeface="MS PMincho" panose="02020600040205080304" pitchFamily="18" charset="-128"/>
              <a:ea typeface="MS PMincho" panose="02020600040205080304" pitchFamily="18" charset="-128"/>
            </a:endParaRPr>
          </a:p>
          <a:p>
            <a:r>
              <a:rPr lang="en-US" altLang="zh-CN" dirty="0">
                <a:latin typeface="MS PMincho" panose="02020600040205080304" pitchFamily="18" charset="-128"/>
                <a:ea typeface="MS PMincho" panose="02020600040205080304" pitchFamily="18" charset="-128"/>
              </a:rPr>
              <a:t>iii)</a:t>
            </a:r>
            <a:r>
              <a:rPr lang="ja-JP" altLang="en-US" dirty="0">
                <a:latin typeface="MS PMincho" panose="02020600040205080304" pitchFamily="18" charset="-128"/>
                <a:ea typeface="MS PMincho" panose="02020600040205080304" pitchFamily="18" charset="-128"/>
              </a:rPr>
              <a:t>モデル</a:t>
            </a:r>
            <a:r>
              <a:rPr lang="zh-CN" altLang="en-US" dirty="0">
                <a:latin typeface="MS PMincho" panose="02020600040205080304" pitchFamily="18" charset="-128"/>
                <a:ea typeface="MS PMincho" panose="02020600040205080304" pitchFamily="18" charset="-128"/>
              </a:rPr>
              <a:t>評価</a:t>
            </a:r>
          </a:p>
        </p:txBody>
      </p:sp>
    </p:spTree>
    <p:extLst>
      <p:ext uri="{BB962C8B-B14F-4D97-AF65-F5344CB8AC3E}">
        <p14:creationId xmlns:p14="http://schemas.microsoft.com/office/powerpoint/2010/main" val="13837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5BF13-90FF-727F-4E5B-E82208456D28}"/>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04893A8F-F15F-54F2-9B61-701881894962}"/>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DF597420-D5E1-D03D-7A97-E550E4F556CC}"/>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40" name="文本框 39">
            <a:extLst>
              <a:ext uri="{FF2B5EF4-FFF2-40B4-BE49-F238E27FC236}">
                <a16:creationId xmlns:a16="http://schemas.microsoft.com/office/drawing/2014/main" id="{529C49AF-9F01-5884-B15B-B7DF1D2ABED3}"/>
              </a:ext>
            </a:extLst>
          </p:cNvPr>
          <p:cNvSpPr txBox="1"/>
          <p:nvPr/>
        </p:nvSpPr>
        <p:spPr>
          <a:xfrm>
            <a:off x="468350" y="3671742"/>
            <a:ext cx="10560206" cy="707886"/>
          </a:xfrm>
          <a:prstGeom prst="rect">
            <a:avLst/>
          </a:prstGeom>
          <a:noFill/>
        </p:spPr>
        <p:txBody>
          <a:bodyPr wrap="square" rtlCol="0">
            <a:spAutoFit/>
          </a:bodyPr>
          <a:lstStyle/>
          <a:p>
            <a:endParaRPr kumimoji="1" lang="en-US" altLang="zh-CN" sz="2000" b="1" dirty="0">
              <a:latin typeface="MS PMincho" charset="-128"/>
              <a:ea typeface="MS PMincho" charset="-128"/>
              <a:cs typeface="MS PMincho" charset="-128"/>
            </a:endParaRPr>
          </a:p>
          <a:p>
            <a:endParaRPr kumimoji="1" lang="zh-CN" altLang="en-US" sz="2000" dirty="0">
              <a:latin typeface="MS PMincho" charset="-128"/>
              <a:ea typeface="MS PMincho" charset="-128"/>
              <a:cs typeface="MS PMincho" charset="-128"/>
            </a:endParaRPr>
          </a:p>
        </p:txBody>
      </p:sp>
      <p:sp>
        <p:nvSpPr>
          <p:cNvPr id="3" name="文本框 2">
            <a:extLst>
              <a:ext uri="{FF2B5EF4-FFF2-40B4-BE49-F238E27FC236}">
                <a16:creationId xmlns:a16="http://schemas.microsoft.com/office/drawing/2014/main" id="{517B7FC8-2938-154B-AE94-48CBDCBD1097}"/>
              </a:ext>
            </a:extLst>
          </p:cNvPr>
          <p:cNvSpPr txBox="1"/>
          <p:nvPr/>
        </p:nvSpPr>
        <p:spPr>
          <a:xfrm>
            <a:off x="468350" y="261463"/>
            <a:ext cx="10560206" cy="2616101"/>
          </a:xfrm>
          <a:prstGeom prst="rect">
            <a:avLst/>
          </a:prstGeom>
          <a:noFill/>
        </p:spPr>
        <p:txBody>
          <a:bodyPr wrap="square" rtlCol="0">
            <a:spAutoFit/>
          </a:bodyPr>
          <a:lstStyle/>
          <a:p>
            <a:r>
              <a:rPr kumimoji="1" lang="en-US" altLang="ja-JP" sz="2400" b="1" dirty="0">
                <a:latin typeface="MS PMincho" charset="-128"/>
                <a:ea typeface="MS PMincho" charset="-128"/>
                <a:cs typeface="MS PMincho" charset="-128"/>
              </a:rPr>
              <a:t>2.</a:t>
            </a:r>
            <a:r>
              <a:rPr kumimoji="1" lang="ja-JP" altLang="en-US" sz="2400" b="1" dirty="0">
                <a:latin typeface="MS PMincho" charset="-128"/>
                <a:ea typeface="MS PMincho" charset="-128"/>
                <a:cs typeface="MS PMincho" charset="-128"/>
              </a:rPr>
              <a:t>論文</a:t>
            </a:r>
            <a:endParaRPr kumimoji="1" lang="en-US" altLang="ja-JP" sz="2400" b="1" dirty="0">
              <a:latin typeface="MS PMincho" charset="-128"/>
              <a:ea typeface="MS PMincho" charset="-128"/>
              <a:cs typeface="MS PMincho" charset="-128"/>
            </a:endParaRPr>
          </a:p>
          <a:p>
            <a:r>
              <a:rPr kumimoji="1" lang="en-US" altLang="ja-JP" sz="2000" dirty="0">
                <a:latin typeface="MS PMincho" charset="-128"/>
                <a:ea typeface="MS PMincho" charset="-128"/>
                <a:cs typeface="MS PMincho" charset="-128"/>
              </a:rPr>
              <a:t>a). SemEval-2026 Shared Task Proposal: Detection of Psychological Defense</a:t>
            </a:r>
          </a:p>
          <a:p>
            <a:r>
              <a:rPr kumimoji="1" lang="en-US" altLang="ja-JP" sz="2000" dirty="0">
                <a:latin typeface="MS PMincho" charset="-128"/>
                <a:ea typeface="MS PMincho" charset="-128"/>
                <a:cs typeface="MS PMincho" charset="-128"/>
              </a:rPr>
              <a:t>Mechanisms in Conversations</a:t>
            </a:r>
          </a:p>
          <a:p>
            <a:r>
              <a:rPr kumimoji="1" lang="ja-JP" altLang="en-US" sz="2000" dirty="0">
                <a:latin typeface="MS PMincho" charset="-128"/>
                <a:ea typeface="MS PMincho" charset="-128"/>
                <a:cs typeface="MS PMincho" charset="-128"/>
              </a:rPr>
              <a:t>感情支援対話データセット</a:t>
            </a:r>
            <a:r>
              <a:rPr kumimoji="1" lang="ja-JP" altLang="en-US" sz="2000" b="1" u="sng" dirty="0">
                <a:latin typeface="MS PMincho" charset="-128"/>
                <a:ea typeface="MS PMincho" charset="-128"/>
                <a:cs typeface="MS PMincho" charset="-128"/>
              </a:rPr>
              <a:t>（</a:t>
            </a:r>
            <a:r>
              <a:rPr kumimoji="1" lang="en-US" altLang="ja-JP" sz="2000" b="1" u="sng" dirty="0" err="1">
                <a:latin typeface="MS PMincho" charset="-128"/>
                <a:ea typeface="MS PMincho" charset="-128"/>
                <a:cs typeface="MS PMincho" charset="-128"/>
              </a:rPr>
              <a:t>ESConv</a:t>
            </a:r>
            <a:r>
              <a:rPr kumimoji="1" lang="ja-JP" altLang="en-US" sz="2000" b="1" u="sng" dirty="0">
                <a:latin typeface="MS PMincho" charset="-128"/>
                <a:ea typeface="MS PMincho" charset="-128"/>
                <a:cs typeface="MS PMincho" charset="-128"/>
              </a:rPr>
              <a:t>）</a:t>
            </a:r>
            <a:r>
              <a:rPr kumimoji="1" lang="ja-JP" altLang="en-US" sz="2000" dirty="0">
                <a:latin typeface="MS PMincho" charset="-128"/>
                <a:ea typeface="MS PMincho" charset="-128"/>
                <a:cs typeface="MS PMincho" charset="-128"/>
              </a:rPr>
              <a:t>に基づき、心理の防御機制（</a:t>
            </a:r>
            <a:r>
              <a:rPr kumimoji="1" lang="en-US" altLang="ja-JP" sz="2000" dirty="0">
                <a:latin typeface="MS PMincho" charset="-128"/>
                <a:ea typeface="MS PMincho" charset="-128"/>
                <a:cs typeface="MS PMincho" charset="-128"/>
              </a:rPr>
              <a:t>DMRS</a:t>
            </a:r>
            <a:r>
              <a:rPr kumimoji="1" lang="ja-JP"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Defense Mechanism Rating Scale</a:t>
            </a:r>
            <a:r>
              <a:rPr kumimoji="1" lang="ja-JP" altLang="en-US" sz="2000" dirty="0">
                <a:latin typeface="MS PMincho" charset="-128"/>
                <a:ea typeface="MS PMincho" charset="-128"/>
                <a:cs typeface="MS PMincho" charset="-128"/>
              </a:rPr>
              <a:t>）を識別する手法を提案しています。著者は、</a:t>
            </a:r>
            <a:r>
              <a:rPr kumimoji="1" lang="en-US" altLang="ja-JP" sz="2000" dirty="0">
                <a:latin typeface="MS PMincho" charset="-128"/>
                <a:ea typeface="MS PMincho" charset="-128"/>
                <a:cs typeface="MS PMincho" charset="-128"/>
              </a:rPr>
              <a:t>1,300</a:t>
            </a:r>
            <a:r>
              <a:rPr kumimoji="1" lang="ja-JP" altLang="en-US" sz="2000" dirty="0">
                <a:latin typeface="MS PMincho" charset="-128"/>
                <a:ea typeface="MS PMincho" charset="-128"/>
                <a:cs typeface="MS PMincho" charset="-128"/>
              </a:rPr>
              <a:t>件の対話に対し、心理学の専門知識を持つアノテーターが</a:t>
            </a:r>
            <a:r>
              <a:rPr kumimoji="1" lang="en-US" altLang="ja-JP" sz="2000" dirty="0">
                <a:latin typeface="MS PMincho" charset="-128"/>
                <a:ea typeface="MS PMincho" charset="-128"/>
                <a:cs typeface="MS PMincho" charset="-128"/>
              </a:rPr>
              <a:t>DMRS</a:t>
            </a:r>
            <a:r>
              <a:rPr kumimoji="1" lang="ja-JP" altLang="en-US" sz="2000" dirty="0">
                <a:latin typeface="MS PMincho" charset="-128"/>
                <a:ea typeface="MS PMincho" charset="-128"/>
                <a:cs typeface="MS PMincho" charset="-128"/>
              </a:rPr>
              <a:t>ラベル（</a:t>
            </a:r>
            <a:r>
              <a:rPr kumimoji="1" lang="en-US" altLang="ja-JP" sz="2000" dirty="0">
                <a:latin typeface="MS PMincho" charset="-128"/>
                <a:ea typeface="MS PMincho" charset="-128"/>
                <a:cs typeface="MS PMincho" charset="-128"/>
              </a:rPr>
              <a:t>0〜7</a:t>
            </a:r>
            <a:r>
              <a:rPr kumimoji="1" lang="ja-JP" altLang="en-US" sz="2000" dirty="0">
                <a:latin typeface="MS PMincho" charset="-128"/>
                <a:ea typeface="MS PMincho" charset="-128"/>
                <a:cs typeface="MS PMincho" charset="-128"/>
              </a:rPr>
              <a:t>）を付与し、文レベルと対話レベルで防御機制を検出しました。データは</a:t>
            </a:r>
            <a:r>
              <a:rPr kumimoji="1" lang="en-US" altLang="ja-JP" sz="2000" dirty="0">
                <a:latin typeface="MS PMincho" charset="-128"/>
                <a:ea typeface="MS PMincho" charset="-128"/>
                <a:cs typeface="MS PMincho" charset="-128"/>
              </a:rPr>
              <a:t>Label Studio</a:t>
            </a:r>
            <a:r>
              <a:rPr kumimoji="1" lang="ja-JP" altLang="en-US" sz="2000" dirty="0">
                <a:latin typeface="MS PMincho" charset="-128"/>
                <a:ea typeface="MS PMincho" charset="-128"/>
                <a:cs typeface="MS PMincho" charset="-128"/>
              </a:rPr>
              <a:t>を使用して標注され、定期的なディスカッションと専門家による評価で品質を保証しました。</a:t>
            </a:r>
            <a:endParaRPr kumimoji="1" lang="en-US" altLang="ja-JP" sz="2000" dirty="0">
              <a:latin typeface="MS PMincho" charset="-128"/>
              <a:ea typeface="MS PMincho" charset="-128"/>
              <a:cs typeface="MS PMincho" charset="-128"/>
            </a:endParaRPr>
          </a:p>
        </p:txBody>
      </p:sp>
      <p:sp>
        <p:nvSpPr>
          <p:cNvPr id="2" name="文本框 1">
            <a:extLst>
              <a:ext uri="{FF2B5EF4-FFF2-40B4-BE49-F238E27FC236}">
                <a16:creationId xmlns:a16="http://schemas.microsoft.com/office/drawing/2014/main" id="{89CB9F53-242A-E105-D45D-55954B2B7581}"/>
              </a:ext>
            </a:extLst>
          </p:cNvPr>
          <p:cNvSpPr txBox="1"/>
          <p:nvPr/>
        </p:nvSpPr>
        <p:spPr>
          <a:xfrm>
            <a:off x="468350" y="3017545"/>
            <a:ext cx="10560206" cy="4093428"/>
          </a:xfrm>
          <a:prstGeom prst="rect">
            <a:avLst/>
          </a:prstGeom>
          <a:noFill/>
        </p:spPr>
        <p:txBody>
          <a:bodyPr wrap="square" rtlCol="0">
            <a:spAutoFit/>
          </a:bodyPr>
          <a:lstStyle/>
          <a:p>
            <a:r>
              <a:rPr kumimoji="1" lang="en-US" altLang="ja-JP" sz="2000" dirty="0">
                <a:latin typeface="MS PMincho" charset="-128"/>
                <a:ea typeface="MS PMincho" charset="-128"/>
                <a:cs typeface="MS PMincho" charset="-128"/>
              </a:rPr>
              <a:t>b). </a:t>
            </a:r>
            <a:r>
              <a:rPr kumimoji="1" lang="en-US" altLang="ja-JP" sz="2000" dirty="0" err="1">
                <a:latin typeface="MS PMincho" charset="-128"/>
                <a:ea typeface="MS PMincho" charset="-128"/>
                <a:cs typeface="MS PMincho" charset="-128"/>
                <a:hlinkClick r:id="rId3"/>
              </a:rPr>
              <a:t>DiagESC</a:t>
            </a:r>
            <a:r>
              <a:rPr kumimoji="1" lang="en-US" altLang="ja-JP" sz="2000" dirty="0">
                <a:latin typeface="MS PMincho" charset="-128"/>
                <a:ea typeface="MS PMincho" charset="-128"/>
                <a:cs typeface="MS PMincho" charset="-128"/>
                <a:hlinkClick r:id="rId3"/>
              </a:rPr>
              <a:t>: Dialogue Synthesis for Integrating Depression Diagnosis</a:t>
            </a:r>
          </a:p>
          <a:p>
            <a:r>
              <a:rPr kumimoji="1" lang="en-US" altLang="ja-JP" sz="2000" dirty="0">
                <a:latin typeface="MS PMincho" charset="-128"/>
                <a:ea typeface="MS PMincho" charset="-128"/>
                <a:cs typeface="MS PMincho" charset="-128"/>
                <a:hlinkClick r:id="rId3"/>
              </a:rPr>
              <a:t>into Emotional Support Conversation </a:t>
            </a:r>
            <a:r>
              <a:rPr kumimoji="1" lang="zh-CN" altLang="en-US" sz="2000" dirty="0">
                <a:latin typeface="MS PMincho" charset="-128"/>
                <a:ea typeface="MS PMincho" charset="-128"/>
                <a:cs typeface="MS PMincho" charset="-128"/>
                <a:hlinkClick r:id="rId3"/>
              </a:rPr>
              <a:t>（</a:t>
            </a:r>
            <a:r>
              <a:rPr kumimoji="1" lang="es-ES" altLang="zh-CN" sz="2000" dirty="0">
                <a:latin typeface="MS PMincho" charset="-128"/>
                <a:ea typeface="MS PMincho" charset="-128"/>
                <a:cs typeface="MS PMincho" charset="-128"/>
                <a:hlinkClick r:id="rId3"/>
              </a:rPr>
              <a:t>Seo</a:t>
            </a:r>
            <a:r>
              <a:rPr kumimoji="1" lang="ja-JP" altLang="en-US" sz="2000" dirty="0">
                <a:latin typeface="MS PMincho" charset="-128"/>
                <a:ea typeface="MS PMincho" charset="-128"/>
                <a:cs typeface="MS PMincho" charset="-128"/>
                <a:hlinkClick r:id="rId3"/>
              </a:rPr>
              <a:t>ら．</a:t>
            </a:r>
            <a:r>
              <a:rPr kumimoji="1" lang="es-ES" altLang="zh-CN" sz="2000" dirty="0">
                <a:latin typeface="MS PMincho" charset="-128"/>
                <a:ea typeface="MS PMincho" charset="-128"/>
                <a:cs typeface="MS PMincho" charset="-128"/>
                <a:hlinkClick r:id="rId3"/>
              </a:rPr>
              <a:t>ACL 2024</a:t>
            </a:r>
            <a:r>
              <a:rPr kumimoji="1" lang="zh-CN" altLang="en-US" sz="2000" dirty="0">
                <a:latin typeface="MS PMincho" charset="-128"/>
                <a:ea typeface="MS PMincho" charset="-128"/>
                <a:cs typeface="MS PMincho" charset="-128"/>
                <a:hlinkClick r:id="rId3"/>
              </a:rPr>
              <a:t>）</a:t>
            </a:r>
            <a:endParaRPr kumimoji="1" lang="en-US" altLang="zh-CN" sz="2000" dirty="0">
              <a:latin typeface="MS PMincho" charset="-128"/>
              <a:ea typeface="MS PMincho" charset="-128"/>
              <a:cs typeface="MS PMincho" charset="-128"/>
            </a:endParaRPr>
          </a:p>
          <a:p>
            <a:r>
              <a:rPr kumimoji="1" lang="en-US" altLang="ja-JP" sz="2000" dirty="0" err="1">
                <a:latin typeface="MS PMincho" charset="-128"/>
                <a:ea typeface="MS PMincho" charset="-128"/>
                <a:cs typeface="MS PMincho" charset="-128"/>
              </a:rPr>
              <a:t>DiagESC</a:t>
            </a:r>
            <a:r>
              <a:rPr kumimoji="1" lang="ja-JP" altLang="en-US" sz="2000" dirty="0">
                <a:latin typeface="MS PMincho" charset="-128"/>
                <a:ea typeface="MS PMincho" charset="-128"/>
                <a:cs typeface="MS PMincho" charset="-128"/>
              </a:rPr>
              <a:t>は、</a:t>
            </a:r>
            <a:r>
              <a:rPr kumimoji="1" lang="ja-JP" altLang="en-US" sz="2000" dirty="0">
                <a:solidFill>
                  <a:srgbClr val="FF0000"/>
                </a:solidFill>
                <a:latin typeface="MS PMincho" charset="-128"/>
                <a:ea typeface="MS PMincho" charset="-128"/>
                <a:cs typeface="MS PMincho" charset="-128"/>
              </a:rPr>
              <a:t>うつ病診断</a:t>
            </a:r>
            <a:r>
              <a:rPr kumimoji="1" lang="ja-JP" altLang="en-US" sz="2000" dirty="0">
                <a:latin typeface="MS PMincho" charset="-128"/>
                <a:ea typeface="MS PMincho" charset="-128"/>
                <a:cs typeface="MS PMincho" charset="-128"/>
              </a:rPr>
              <a:t>を感情支援対話に統合した</a:t>
            </a:r>
            <a:r>
              <a:rPr kumimoji="1" lang="ja-JP" altLang="en-US" sz="2000" dirty="0">
                <a:solidFill>
                  <a:srgbClr val="FF0000"/>
                </a:solidFill>
                <a:latin typeface="MS PMincho" charset="-128"/>
                <a:ea typeface="MS PMincho" charset="-128"/>
                <a:cs typeface="MS PMincho" charset="-128"/>
              </a:rPr>
              <a:t>新しい対話生成</a:t>
            </a:r>
            <a:r>
              <a:rPr kumimoji="1" lang="ja-JP" altLang="en-US" sz="2000" dirty="0">
                <a:latin typeface="MS PMincho" charset="-128"/>
                <a:ea typeface="MS PMincho" charset="-128"/>
                <a:cs typeface="MS PMincho" charset="-128"/>
              </a:rPr>
              <a:t>システムです。従来の感情支援システムはユーザーに対する共感応答を提供しますが、精神的健康状態を診断する能力はありませんでした。</a:t>
            </a:r>
            <a:r>
              <a:rPr kumimoji="1" lang="en-US" altLang="ja-JP" sz="2000" dirty="0" err="1">
                <a:latin typeface="MS PMincho" charset="-128"/>
                <a:ea typeface="MS PMincho" charset="-128"/>
                <a:cs typeface="MS PMincho" charset="-128"/>
              </a:rPr>
              <a:t>DiagESC</a:t>
            </a:r>
            <a:r>
              <a:rPr kumimoji="1" lang="ja-JP" altLang="en-US" sz="2000" dirty="0">
                <a:latin typeface="MS PMincho" charset="-128"/>
                <a:ea typeface="MS PMincho" charset="-128"/>
                <a:cs typeface="MS PMincho" charset="-128"/>
              </a:rPr>
              <a:t>はこのギャップを埋めることを目指し、</a:t>
            </a:r>
            <a:r>
              <a:rPr kumimoji="1" lang="en-US" altLang="ja-JP" sz="2000" dirty="0">
                <a:latin typeface="MS PMincho" charset="-128"/>
                <a:ea typeface="MS PMincho" charset="-128"/>
                <a:cs typeface="MS PMincho" charset="-128"/>
              </a:rPr>
              <a:t>PHQ-9</a:t>
            </a:r>
            <a:r>
              <a:rPr kumimoji="1" lang="ja-JP"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Patient Health Questionnaire-9</a:t>
            </a:r>
            <a:r>
              <a:rPr kumimoji="1" lang="ja-JP" altLang="en-US" sz="2000" dirty="0">
                <a:latin typeface="MS PMincho" charset="-128"/>
                <a:ea typeface="MS PMincho" charset="-128"/>
                <a:cs typeface="MS PMincho" charset="-128"/>
              </a:rPr>
              <a:t>）を基にしたうつ病症状の検出と、情緒的支援を同時に提供します。このシステムは特に新たに構築された</a:t>
            </a:r>
            <a:r>
              <a:rPr kumimoji="1" lang="en-US" altLang="ja-JP" sz="2000" dirty="0">
                <a:latin typeface="MS PMincho" charset="-128"/>
                <a:ea typeface="MS PMincho" charset="-128"/>
                <a:cs typeface="MS PMincho" charset="-128"/>
              </a:rPr>
              <a:t>DESC</a:t>
            </a:r>
            <a:r>
              <a:rPr kumimoji="1" lang="ja-JP" altLang="en-US" sz="2000" dirty="0">
                <a:latin typeface="MS PMincho" charset="-128"/>
                <a:ea typeface="MS PMincho" charset="-128"/>
                <a:cs typeface="MS PMincho" charset="-128"/>
              </a:rPr>
              <a:t>（</a:t>
            </a:r>
            <a:r>
              <a:rPr kumimoji="1" lang="en-US" altLang="ja-JP" sz="2000" dirty="0">
                <a:latin typeface="MS PMincho" charset="-128"/>
                <a:ea typeface="MS PMincho" charset="-128"/>
                <a:cs typeface="MS PMincho" charset="-128"/>
              </a:rPr>
              <a:t>Diagnostic Emotional Support Conversation</a:t>
            </a:r>
            <a:r>
              <a:rPr kumimoji="1" lang="ja-JP" altLang="en-US" sz="2000" dirty="0">
                <a:latin typeface="MS PMincho" charset="-128"/>
                <a:ea typeface="MS PMincho" charset="-128"/>
                <a:cs typeface="MS PMincho" charset="-128"/>
              </a:rPr>
              <a:t>）データセットに基づいており、診断的質問と共感的応答が混在するマルチターン対話で構成されています。データは大規模言語モデル（</a:t>
            </a:r>
            <a:r>
              <a:rPr kumimoji="1" lang="en-US" altLang="ja-JP" sz="2000" dirty="0">
                <a:latin typeface="MS PMincho" charset="-128"/>
                <a:ea typeface="MS PMincho" charset="-128"/>
                <a:cs typeface="MS PMincho" charset="-128"/>
              </a:rPr>
              <a:t>GPT-4</a:t>
            </a:r>
            <a:r>
              <a:rPr kumimoji="1" lang="ja-JP" altLang="en-US" sz="2000" dirty="0">
                <a:latin typeface="MS PMincho" charset="-128"/>
                <a:ea typeface="MS PMincho" charset="-128"/>
                <a:cs typeface="MS PMincho" charset="-128"/>
              </a:rPr>
              <a:t>、</a:t>
            </a:r>
            <a:r>
              <a:rPr kumimoji="1" lang="en-US" altLang="ja-JP" sz="2000" dirty="0" err="1">
                <a:latin typeface="MS PMincho" charset="-128"/>
                <a:ea typeface="MS PMincho" charset="-128"/>
                <a:cs typeface="MS PMincho" charset="-128"/>
              </a:rPr>
              <a:t>RoBERTa</a:t>
            </a:r>
            <a:r>
              <a:rPr kumimoji="1" lang="ja-JP" altLang="en-US" sz="2000" dirty="0">
                <a:latin typeface="MS PMincho" charset="-128"/>
                <a:ea typeface="MS PMincho" charset="-128"/>
                <a:cs typeface="MS PMincho" charset="-128"/>
              </a:rPr>
              <a:t>）を使用して生成され、ユーザーの症状を理解し、適切なサポートを提供するよう設計されています。</a:t>
            </a:r>
            <a:r>
              <a:rPr kumimoji="1" lang="en-US" altLang="ja-JP" sz="2000" dirty="0" err="1">
                <a:latin typeface="MS PMincho" charset="-128"/>
                <a:ea typeface="MS PMincho" charset="-128"/>
                <a:cs typeface="MS PMincho" charset="-128"/>
              </a:rPr>
              <a:t>DiagESC</a:t>
            </a:r>
            <a:r>
              <a:rPr kumimoji="1" lang="ja-JP" altLang="en-US" sz="2000" dirty="0">
                <a:latin typeface="MS PMincho" charset="-128"/>
                <a:ea typeface="MS PMincho" charset="-128"/>
                <a:cs typeface="MS PMincho" charset="-128"/>
              </a:rPr>
              <a:t>は、うつ病診断に関する質問（例：「最近、気分が落ち込むことはありますか？」）をユーザーに投げかける一方で、ユーザーの感情に支援も行います。</a:t>
            </a:r>
            <a:r>
              <a:rPr kumimoji="1" lang="zh-CN" altLang="en-US" sz="2000" dirty="0">
                <a:latin typeface="MS PMincho" charset="-128"/>
                <a:ea typeface="MS PMincho" charset="-128"/>
                <a:cs typeface="MS PMincho" charset="-128"/>
              </a:rPr>
              <a:t>）</a:t>
            </a:r>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p:txBody>
      </p:sp>
    </p:spTree>
    <p:extLst>
      <p:ext uri="{BB962C8B-B14F-4D97-AF65-F5344CB8AC3E}">
        <p14:creationId xmlns:p14="http://schemas.microsoft.com/office/powerpoint/2010/main" val="284355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D8F19-0953-B556-235F-BFA3FA0CE6A0}"/>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266EEC20-5AD3-89EE-E696-624159B5E7EA}"/>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11069563-E16F-0375-46A4-B0E160959C69}"/>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9" name="文本框 38">
            <a:extLst>
              <a:ext uri="{FF2B5EF4-FFF2-40B4-BE49-F238E27FC236}">
                <a16:creationId xmlns:a16="http://schemas.microsoft.com/office/drawing/2014/main" id="{B08ACC25-F087-B466-AA23-A0468DD5C7DD}"/>
              </a:ext>
            </a:extLst>
          </p:cNvPr>
          <p:cNvSpPr txBox="1"/>
          <p:nvPr/>
        </p:nvSpPr>
        <p:spPr>
          <a:xfrm>
            <a:off x="468350" y="947920"/>
            <a:ext cx="10560206" cy="461665"/>
          </a:xfrm>
          <a:prstGeom prst="rect">
            <a:avLst/>
          </a:prstGeom>
          <a:noFill/>
        </p:spPr>
        <p:txBody>
          <a:bodyPr wrap="square" rtlCol="0">
            <a:spAutoFit/>
          </a:bodyPr>
          <a:lstStyle/>
          <a:p>
            <a:r>
              <a:rPr kumimoji="1" lang="en-US" altLang="ja-JP" sz="2400" b="1" dirty="0">
                <a:latin typeface="MS PMincho" charset="-128"/>
                <a:ea typeface="MS PMincho" charset="-128"/>
                <a:cs typeface="MS PMincho" charset="-128"/>
              </a:rPr>
              <a:t>3.</a:t>
            </a:r>
            <a:r>
              <a:rPr kumimoji="1" lang="ja-JP" altLang="en-US" sz="2400" b="1" dirty="0">
                <a:latin typeface="MS PMincho" charset="-128"/>
                <a:ea typeface="MS PMincho" charset="-128"/>
                <a:cs typeface="MS PMincho" charset="-128"/>
              </a:rPr>
              <a:t>データセット</a:t>
            </a:r>
            <a:endParaRPr kumimoji="1" lang="zh-CN" altLang="en-US" sz="2000" b="1" dirty="0">
              <a:latin typeface="MS PMincho" charset="-128"/>
              <a:ea typeface="MS PMincho" charset="-128"/>
              <a:cs typeface="MS PMincho" charset="-128"/>
            </a:endParaRPr>
          </a:p>
        </p:txBody>
      </p:sp>
      <p:sp>
        <p:nvSpPr>
          <p:cNvPr id="40" name="文本框 39">
            <a:extLst>
              <a:ext uri="{FF2B5EF4-FFF2-40B4-BE49-F238E27FC236}">
                <a16:creationId xmlns:a16="http://schemas.microsoft.com/office/drawing/2014/main" id="{395D07A5-2BDB-70AF-8551-C3F959B52C41}"/>
              </a:ext>
            </a:extLst>
          </p:cNvPr>
          <p:cNvSpPr txBox="1"/>
          <p:nvPr/>
        </p:nvSpPr>
        <p:spPr>
          <a:xfrm>
            <a:off x="468350" y="3671742"/>
            <a:ext cx="10560206" cy="707886"/>
          </a:xfrm>
          <a:prstGeom prst="rect">
            <a:avLst/>
          </a:prstGeom>
          <a:noFill/>
        </p:spPr>
        <p:txBody>
          <a:bodyPr wrap="square" rtlCol="0">
            <a:spAutoFit/>
          </a:bodyPr>
          <a:lstStyle/>
          <a:p>
            <a:endParaRPr kumimoji="1" lang="en-US" altLang="zh-CN" sz="2000" b="1" dirty="0">
              <a:latin typeface="MS PMincho" charset="-128"/>
              <a:ea typeface="MS PMincho" charset="-128"/>
              <a:cs typeface="MS PMincho" charset="-128"/>
            </a:endParaRPr>
          </a:p>
          <a:p>
            <a:endParaRPr kumimoji="1" lang="zh-CN" altLang="en-US" sz="2000" dirty="0">
              <a:latin typeface="MS PMincho" charset="-128"/>
              <a:ea typeface="MS PMincho" charset="-128"/>
              <a:cs typeface="MS PMincho" charset="-128"/>
            </a:endParaRPr>
          </a:p>
        </p:txBody>
      </p:sp>
      <p:sp>
        <p:nvSpPr>
          <p:cNvPr id="3" name="文本框 2">
            <a:extLst>
              <a:ext uri="{FF2B5EF4-FFF2-40B4-BE49-F238E27FC236}">
                <a16:creationId xmlns:a16="http://schemas.microsoft.com/office/drawing/2014/main" id="{A3D69B61-9439-42C0-E3F8-B3E68C8AD0B3}"/>
              </a:ext>
            </a:extLst>
          </p:cNvPr>
          <p:cNvSpPr txBox="1"/>
          <p:nvPr/>
        </p:nvSpPr>
        <p:spPr>
          <a:xfrm>
            <a:off x="468350" y="1619596"/>
            <a:ext cx="10560206" cy="2246769"/>
          </a:xfrm>
          <a:prstGeom prst="rect">
            <a:avLst/>
          </a:prstGeom>
          <a:noFill/>
        </p:spPr>
        <p:txBody>
          <a:bodyPr wrap="square" rtlCol="0">
            <a:spAutoFit/>
          </a:bodyPr>
          <a:lstStyle/>
          <a:p>
            <a:r>
              <a:rPr kumimoji="1" lang="en-US" altLang="ja-JP" sz="2000" dirty="0">
                <a:latin typeface="MS PMincho" charset="-128"/>
                <a:ea typeface="MS PMincho" charset="-128"/>
                <a:cs typeface="MS PMincho" charset="-128"/>
              </a:rPr>
              <a:t>a). </a:t>
            </a:r>
            <a:r>
              <a:rPr kumimoji="1" lang="en-US" altLang="ja-JP" sz="2000" dirty="0" err="1">
                <a:latin typeface="MS PMincho" charset="-128"/>
                <a:ea typeface="MS PMincho" charset="-128"/>
                <a:cs typeface="MS PMincho" charset="-128"/>
                <a:hlinkClick r:id="rId3"/>
              </a:rPr>
              <a:t>DepressionEmo</a:t>
            </a:r>
            <a:r>
              <a:rPr kumimoji="1" lang="en-US" altLang="ja-JP" sz="2000" dirty="0">
                <a:latin typeface="MS PMincho" charset="-128"/>
                <a:ea typeface="MS PMincho" charset="-128"/>
                <a:cs typeface="MS PMincho" charset="-128"/>
                <a:hlinkClick r:id="rId3"/>
              </a:rPr>
              <a:t>-main </a:t>
            </a:r>
            <a:r>
              <a:rPr kumimoji="1" lang="zh-CN" altLang="en-US" sz="2000" dirty="0">
                <a:latin typeface="MS PMincho" charset="-128"/>
                <a:ea typeface="MS PMincho" charset="-128"/>
                <a:cs typeface="MS PMincho" charset="-128"/>
                <a:hlinkClick r:id="rId3"/>
              </a:rPr>
              <a:t>（</a:t>
            </a:r>
            <a:r>
              <a:rPr kumimoji="1" lang="en-US" altLang="zh-CN" sz="2000" dirty="0">
                <a:latin typeface="MS PMincho" charset="-128"/>
                <a:ea typeface="MS PMincho" charset="-128"/>
                <a:cs typeface="MS PMincho" charset="-128"/>
                <a:hlinkClick r:id="rId3"/>
              </a:rPr>
              <a:t>Rahman</a:t>
            </a:r>
            <a:r>
              <a:rPr kumimoji="1" lang="ja-JP" altLang="en-US" sz="2000" dirty="0">
                <a:latin typeface="MS PMincho" charset="-128"/>
                <a:ea typeface="MS PMincho" charset="-128"/>
                <a:cs typeface="MS PMincho" charset="-128"/>
                <a:hlinkClick r:id="rId3"/>
              </a:rPr>
              <a:t>ら</a:t>
            </a:r>
            <a:r>
              <a:rPr kumimoji="1" lang="en-US" altLang="ja-JP" sz="2000" dirty="0">
                <a:latin typeface="MS PMincho" charset="-128"/>
                <a:ea typeface="MS PMincho" charset="-128"/>
                <a:cs typeface="MS PMincho" charset="-128"/>
                <a:hlinkClick r:id="rId3"/>
              </a:rPr>
              <a:t>.ACL2024</a:t>
            </a:r>
            <a:r>
              <a:rPr kumimoji="1" lang="zh-CN" altLang="en-US" sz="2000" dirty="0">
                <a:latin typeface="MS PMincho" charset="-128"/>
                <a:ea typeface="MS PMincho" charset="-128"/>
                <a:cs typeface="MS PMincho" charset="-128"/>
                <a:hlinkClick r:id="rId3"/>
              </a:rPr>
              <a:t>）</a:t>
            </a:r>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en-US" altLang="ja-JP" sz="2000" dirty="0" err="1">
                <a:latin typeface="MS PMincho" charset="-128"/>
                <a:ea typeface="MS PMincho" charset="-128"/>
                <a:cs typeface="MS PMincho" charset="-128"/>
              </a:rPr>
              <a:t>DepressionEmo</a:t>
            </a:r>
            <a:r>
              <a:rPr kumimoji="1" lang="en-US" altLang="ja-JP" sz="2000" dirty="0">
                <a:latin typeface="MS PMincho" charset="-128"/>
                <a:ea typeface="MS PMincho" charset="-128"/>
                <a:cs typeface="MS PMincho" charset="-128"/>
              </a:rPr>
              <a:t> </a:t>
            </a:r>
            <a:r>
              <a:rPr kumimoji="1" lang="ja-JP" altLang="en-US" sz="2000" dirty="0">
                <a:latin typeface="MS PMincho" charset="-128"/>
                <a:ea typeface="MS PMincho" charset="-128"/>
                <a:cs typeface="MS PMincho" charset="-128"/>
              </a:rPr>
              <a:t>は、うつ病関連の感情を</a:t>
            </a:r>
            <a:r>
              <a:rPr kumimoji="1" lang="en-US" altLang="ja-JP" sz="2000" dirty="0">
                <a:latin typeface="MS PMincho" charset="-128"/>
                <a:ea typeface="MS PMincho" charset="-128"/>
                <a:cs typeface="MS PMincho" charset="-128"/>
              </a:rPr>
              <a:t>8</a:t>
            </a:r>
            <a:r>
              <a:rPr kumimoji="1" lang="ja-JP" altLang="en-US" sz="2000" dirty="0">
                <a:latin typeface="MS PMincho" charset="-128"/>
                <a:ea typeface="MS PMincho" charset="-128"/>
                <a:cs typeface="MS PMincho" charset="-128"/>
              </a:rPr>
              <a:t>のラベルで分類するためのデータセットです。このデータセットは、ユーザーのテキスト発言を対象に、複数の感情ラベル（例：悲しみ、不安、絶望、自責）を同時に付与できる構造を持っています。データ形式： ラベル付きのテキストデータ </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ラベル数： うつ病に関連する複数の８種類の感情（例：孤独、無価値感、絶望感）</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データ利用： うつ病検出</a:t>
            </a:r>
            <a:endParaRPr kumimoji="1" lang="en-US" altLang="ja-JP" sz="2000" dirty="0">
              <a:latin typeface="MS PMincho" charset="-128"/>
              <a:ea typeface="MS PMincho" charset="-128"/>
              <a:cs typeface="MS PMincho" charset="-128"/>
            </a:endParaRPr>
          </a:p>
        </p:txBody>
      </p:sp>
      <p:sp>
        <p:nvSpPr>
          <p:cNvPr id="2" name="文本框 1">
            <a:extLst>
              <a:ext uri="{FF2B5EF4-FFF2-40B4-BE49-F238E27FC236}">
                <a16:creationId xmlns:a16="http://schemas.microsoft.com/office/drawing/2014/main" id="{5BA524F9-34EC-90F9-DDAF-5A5519607AAC}"/>
              </a:ext>
            </a:extLst>
          </p:cNvPr>
          <p:cNvSpPr txBox="1"/>
          <p:nvPr/>
        </p:nvSpPr>
        <p:spPr>
          <a:xfrm>
            <a:off x="468350" y="3989675"/>
            <a:ext cx="10560206" cy="2862322"/>
          </a:xfrm>
          <a:prstGeom prst="rect">
            <a:avLst/>
          </a:prstGeom>
          <a:noFill/>
        </p:spPr>
        <p:txBody>
          <a:bodyPr wrap="square" rtlCol="0">
            <a:spAutoFit/>
          </a:bodyPr>
          <a:lstStyle/>
          <a:p>
            <a:r>
              <a:rPr kumimoji="1" lang="en-US" altLang="ja-JP" sz="2000" dirty="0">
                <a:latin typeface="MS PMincho" charset="-128"/>
                <a:ea typeface="MS PMincho" charset="-128"/>
                <a:cs typeface="MS PMincho" charset="-128"/>
              </a:rPr>
              <a:t>b). </a:t>
            </a:r>
            <a:r>
              <a:rPr kumimoji="1" lang="en-US" altLang="ja-JP" sz="2000" dirty="0">
                <a:latin typeface="MS PMincho" charset="-128"/>
                <a:ea typeface="MS PMincho" charset="-128"/>
                <a:cs typeface="MS PMincho" charset="-128"/>
                <a:hlinkClick r:id="rId4"/>
              </a:rPr>
              <a:t>Emotional-Support-Conversation</a:t>
            </a:r>
            <a:r>
              <a:rPr kumimoji="1" lang="zh-CN" altLang="en-US" sz="2000" dirty="0">
                <a:latin typeface="MS PMincho" charset="-128"/>
                <a:ea typeface="MS PMincho" charset="-128"/>
                <a:cs typeface="MS PMincho" charset="-128"/>
                <a:hlinkClick r:id="rId4"/>
              </a:rPr>
              <a:t>（</a:t>
            </a:r>
            <a:r>
              <a:rPr kumimoji="1" lang="en-US" altLang="zh-CN" sz="2000" dirty="0">
                <a:latin typeface="MS PMincho" charset="-128"/>
                <a:ea typeface="MS PMincho" charset="-128"/>
                <a:cs typeface="MS PMincho" charset="-128"/>
                <a:hlinkClick r:id="rId4"/>
              </a:rPr>
              <a:t>Liu</a:t>
            </a:r>
            <a:r>
              <a:rPr kumimoji="1" lang="ja-JP" altLang="en-US" sz="2000" dirty="0">
                <a:latin typeface="MS PMincho" charset="-128"/>
                <a:ea typeface="MS PMincho" charset="-128"/>
                <a:cs typeface="MS PMincho" charset="-128"/>
                <a:hlinkClick r:id="rId4"/>
              </a:rPr>
              <a:t>ら</a:t>
            </a:r>
            <a:r>
              <a:rPr kumimoji="1" lang="en-US" altLang="ja-JP" sz="2000" dirty="0">
                <a:latin typeface="MS PMincho" charset="-128"/>
                <a:ea typeface="MS PMincho" charset="-128"/>
                <a:cs typeface="MS PMincho" charset="-128"/>
                <a:hlinkClick r:id="rId4"/>
              </a:rPr>
              <a:t>.ACL2019)</a:t>
            </a:r>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en-US" altLang="ja-JP" sz="2000" dirty="0">
                <a:latin typeface="MS PMincho" charset="-128"/>
                <a:ea typeface="MS PMincho" charset="-128"/>
                <a:cs typeface="MS PMincho" charset="-128"/>
              </a:rPr>
              <a:t>Emotional Support Conversation (ESC) </a:t>
            </a:r>
            <a:r>
              <a:rPr kumimoji="1" lang="ja-JP" altLang="en-US" sz="2000" dirty="0">
                <a:latin typeface="MS PMincho" charset="-128"/>
                <a:ea typeface="MS PMincho" charset="-128"/>
                <a:cs typeface="MS PMincho" charset="-128"/>
              </a:rPr>
              <a:t>は、感情支援対話に特化したデータセットです。このデータセットは、ユーザーが表現する感情的な問題に対して、支援者が感情支援を提供するマルチターン対話で構成されています。</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データ数： </a:t>
            </a:r>
            <a:r>
              <a:rPr kumimoji="1" lang="en-US" altLang="ja-JP" sz="2000" dirty="0">
                <a:latin typeface="MS PMincho" charset="-128"/>
                <a:ea typeface="MS PMincho" charset="-128"/>
                <a:cs typeface="MS PMincho" charset="-128"/>
              </a:rPr>
              <a:t>1,300 </a:t>
            </a:r>
            <a:r>
              <a:rPr kumimoji="1" lang="ja-JP" altLang="en-US" sz="2000" dirty="0">
                <a:latin typeface="MS PMincho" charset="-128"/>
                <a:ea typeface="MS PMincho" charset="-128"/>
                <a:cs typeface="MS PMincho" charset="-128"/>
              </a:rPr>
              <a:t>件のマルチターン対話</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データ利用：共感対話システムのトレーニング</a:t>
            </a:r>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p:txBody>
      </p:sp>
    </p:spTree>
    <p:extLst>
      <p:ext uri="{BB962C8B-B14F-4D97-AF65-F5344CB8AC3E}">
        <p14:creationId xmlns:p14="http://schemas.microsoft.com/office/powerpoint/2010/main" val="232737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6A752-7C08-12EF-A35B-3EDFBB2547C7}"/>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4D2F9B81-7A32-CC1B-B042-E8682F50A91F}"/>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6E11D40B-15EA-4ED5-9FDA-0E346790D98C}"/>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9" name="文本框 38">
            <a:extLst>
              <a:ext uri="{FF2B5EF4-FFF2-40B4-BE49-F238E27FC236}">
                <a16:creationId xmlns:a16="http://schemas.microsoft.com/office/drawing/2014/main" id="{A10439F5-4AA5-6E4D-8C45-6BBB4FB62B72}"/>
              </a:ext>
            </a:extLst>
          </p:cNvPr>
          <p:cNvSpPr txBox="1"/>
          <p:nvPr/>
        </p:nvSpPr>
        <p:spPr>
          <a:xfrm>
            <a:off x="468350" y="947920"/>
            <a:ext cx="10560206" cy="461665"/>
          </a:xfrm>
          <a:prstGeom prst="rect">
            <a:avLst/>
          </a:prstGeom>
          <a:noFill/>
        </p:spPr>
        <p:txBody>
          <a:bodyPr wrap="square" rtlCol="0">
            <a:spAutoFit/>
          </a:bodyPr>
          <a:lstStyle/>
          <a:p>
            <a:r>
              <a:rPr kumimoji="1" lang="en-US" altLang="ja-JP" sz="2400" b="1" dirty="0">
                <a:latin typeface="MS PMincho" charset="-128"/>
                <a:ea typeface="MS PMincho" charset="-128"/>
                <a:cs typeface="MS PMincho" charset="-128"/>
              </a:rPr>
              <a:t>3.</a:t>
            </a:r>
            <a:r>
              <a:rPr kumimoji="1" lang="ja-JP" altLang="en-US" sz="2400" b="1" dirty="0">
                <a:latin typeface="MS PMincho" charset="-128"/>
                <a:ea typeface="MS PMincho" charset="-128"/>
                <a:cs typeface="MS PMincho" charset="-128"/>
              </a:rPr>
              <a:t>データセット</a:t>
            </a:r>
            <a:endParaRPr kumimoji="1" lang="zh-CN" altLang="en-US" sz="2000" b="1" dirty="0">
              <a:latin typeface="MS PMincho" charset="-128"/>
              <a:ea typeface="MS PMincho" charset="-128"/>
              <a:cs typeface="MS PMincho" charset="-128"/>
            </a:endParaRPr>
          </a:p>
        </p:txBody>
      </p:sp>
      <p:sp>
        <p:nvSpPr>
          <p:cNvPr id="3" name="文本框 2">
            <a:extLst>
              <a:ext uri="{FF2B5EF4-FFF2-40B4-BE49-F238E27FC236}">
                <a16:creationId xmlns:a16="http://schemas.microsoft.com/office/drawing/2014/main" id="{78BE88A3-FB51-5EEB-27FC-E9473AD1420B}"/>
              </a:ext>
            </a:extLst>
          </p:cNvPr>
          <p:cNvSpPr txBox="1"/>
          <p:nvPr/>
        </p:nvSpPr>
        <p:spPr>
          <a:xfrm>
            <a:off x="468350" y="1619596"/>
            <a:ext cx="10560206" cy="3477875"/>
          </a:xfrm>
          <a:prstGeom prst="rect">
            <a:avLst/>
          </a:prstGeom>
          <a:noFill/>
        </p:spPr>
        <p:txBody>
          <a:bodyPr wrap="square" rtlCol="0">
            <a:spAutoFit/>
          </a:bodyPr>
          <a:lstStyle/>
          <a:p>
            <a:r>
              <a:rPr kumimoji="1" lang="en-US" altLang="zh-CN" sz="2000" dirty="0">
                <a:latin typeface="MS PMincho" charset="-128"/>
                <a:ea typeface="MS PMincho" charset="-128"/>
                <a:cs typeface="MS PMincho" charset="-128"/>
              </a:rPr>
              <a:t>c</a:t>
            </a:r>
            <a:r>
              <a:rPr kumimoji="1" lang="en-US" altLang="ja-JP" sz="2000" dirty="0">
                <a:latin typeface="MS PMincho" charset="-128"/>
                <a:ea typeface="MS PMincho" charset="-128"/>
                <a:cs typeface="MS PMincho" charset="-128"/>
              </a:rPr>
              <a:t>). </a:t>
            </a:r>
            <a:r>
              <a:rPr kumimoji="1" lang="en-US" altLang="ja-JP" sz="2000" dirty="0" err="1">
                <a:latin typeface="MS PMincho" charset="-128"/>
                <a:ea typeface="MS PMincho" charset="-128"/>
                <a:cs typeface="MS PMincho" charset="-128"/>
                <a:hlinkClick r:id="rId3"/>
              </a:rPr>
              <a:t>EmpatheticDialogues</a:t>
            </a:r>
            <a:r>
              <a:rPr kumimoji="1" lang="en-US" altLang="ja-JP" sz="2000" dirty="0">
                <a:latin typeface="MS PMincho" charset="-128"/>
                <a:ea typeface="MS PMincho" charset="-128"/>
                <a:cs typeface="MS PMincho" charset="-128"/>
                <a:hlinkClick r:id="rId3"/>
              </a:rPr>
              <a:t>(Hannah</a:t>
            </a:r>
            <a:r>
              <a:rPr kumimoji="1" lang="ja-JP" altLang="en-US" sz="2000" dirty="0">
                <a:latin typeface="MS PMincho" charset="-128"/>
                <a:ea typeface="MS PMincho" charset="-128"/>
                <a:cs typeface="MS PMincho" charset="-128"/>
                <a:hlinkClick r:id="rId3"/>
              </a:rPr>
              <a:t>ら．</a:t>
            </a:r>
            <a:r>
              <a:rPr kumimoji="1" lang="en-US" altLang="ja-JP" sz="2000" dirty="0">
                <a:latin typeface="MS PMincho" charset="-128"/>
                <a:ea typeface="MS PMincho" charset="-128"/>
                <a:cs typeface="MS PMincho" charset="-128"/>
                <a:hlinkClick r:id="rId3"/>
              </a:rPr>
              <a:t>ACL2019</a:t>
            </a:r>
            <a:r>
              <a:rPr kumimoji="1" lang="ja-JP" altLang="en-US" sz="2000" dirty="0">
                <a:latin typeface="MS PMincho" charset="-128"/>
                <a:ea typeface="MS PMincho" charset="-128"/>
                <a:cs typeface="MS PMincho" charset="-128"/>
                <a:hlinkClick r:id="rId3"/>
              </a:rPr>
              <a:t>）　　</a:t>
            </a:r>
            <a:endParaRPr kumimoji="1" lang="en-US" altLang="ja-JP" sz="2000" dirty="0">
              <a:latin typeface="MS PMincho" charset="-128"/>
              <a:ea typeface="MS PMincho" charset="-128"/>
              <a:cs typeface="MS PMincho" charset="-128"/>
            </a:endParaRPr>
          </a:p>
          <a:p>
            <a:r>
              <a:rPr kumimoji="1" lang="en-US" altLang="ja-JP" sz="2000" dirty="0" err="1">
                <a:latin typeface="MS PMincho" charset="-128"/>
                <a:ea typeface="MS PMincho" charset="-128"/>
                <a:cs typeface="MS PMincho" charset="-128"/>
              </a:rPr>
              <a:t>EmpatheticDialogues</a:t>
            </a:r>
            <a:r>
              <a:rPr kumimoji="1" lang="en-US" altLang="ja-JP" sz="2000" dirty="0">
                <a:latin typeface="MS PMincho" charset="-128"/>
                <a:ea typeface="MS PMincho" charset="-128"/>
                <a:cs typeface="MS PMincho" charset="-128"/>
              </a:rPr>
              <a:t> </a:t>
            </a:r>
            <a:r>
              <a:rPr kumimoji="1" lang="ja-JP" altLang="en-US" sz="2000" dirty="0">
                <a:latin typeface="MS PMincho" charset="-128"/>
                <a:ea typeface="MS PMincho" charset="-128"/>
                <a:cs typeface="MS PMincho" charset="-128"/>
              </a:rPr>
              <a:t>は、ユーザーの感情に共感する対話を収録したデータセットです。このデータセットは、ユーザーが感情を表現し、支援者が共感的な応答を行うマルチターン対話で構成されており、感情認識と感情支援対話システムの開発に広く使用されています。</a:t>
            </a:r>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データ数： 約 </a:t>
            </a:r>
            <a:r>
              <a:rPr kumimoji="1" lang="en-US" altLang="ja-JP" sz="2000" dirty="0">
                <a:latin typeface="MS PMincho" charset="-128"/>
                <a:ea typeface="MS PMincho" charset="-128"/>
                <a:cs typeface="MS PMincho" charset="-128"/>
              </a:rPr>
              <a:t>25,000 </a:t>
            </a:r>
            <a:r>
              <a:rPr kumimoji="1" lang="ja-JP" altLang="en-US" sz="2000" dirty="0">
                <a:latin typeface="MS PMincho" charset="-128"/>
                <a:ea typeface="MS PMincho" charset="-128"/>
                <a:cs typeface="MS PMincho" charset="-128"/>
              </a:rPr>
              <a:t>件のマルチターン対話。</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対話形式： ユーザー（</a:t>
            </a:r>
            <a:r>
              <a:rPr kumimoji="1" lang="en-US" altLang="ja-JP" sz="2000" dirty="0">
                <a:latin typeface="MS PMincho" charset="-128"/>
                <a:ea typeface="MS PMincho" charset="-128"/>
                <a:cs typeface="MS PMincho" charset="-128"/>
              </a:rPr>
              <a:t>Speaker</a:t>
            </a:r>
            <a:r>
              <a:rPr kumimoji="1" lang="ja-JP" altLang="en-US" sz="2000" dirty="0">
                <a:latin typeface="MS PMincho" charset="-128"/>
                <a:ea typeface="MS PMincho" charset="-128"/>
                <a:cs typeface="MS PMincho" charset="-128"/>
              </a:rPr>
              <a:t>）と共感応答者（</a:t>
            </a:r>
            <a:r>
              <a:rPr kumimoji="1" lang="en-US" altLang="ja-JP" sz="2000" dirty="0">
                <a:latin typeface="MS PMincho" charset="-128"/>
                <a:ea typeface="MS PMincho" charset="-128"/>
                <a:cs typeface="MS PMincho" charset="-128"/>
              </a:rPr>
              <a:t>Listener</a:t>
            </a:r>
            <a:r>
              <a:rPr kumimoji="1" lang="ja-JP" altLang="en-US" sz="2000" dirty="0">
                <a:latin typeface="MS PMincho" charset="-128"/>
                <a:ea typeface="MS PMincho" charset="-128"/>
                <a:cs typeface="MS PMincho" charset="-128"/>
              </a:rPr>
              <a:t>）による対話</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感情ラベル： ラベル付きの</a:t>
            </a:r>
            <a:r>
              <a:rPr kumimoji="1" lang="en-US" altLang="ja-JP" sz="2000" dirty="0">
                <a:latin typeface="MS PMincho" charset="-128"/>
                <a:ea typeface="MS PMincho" charset="-128"/>
                <a:cs typeface="MS PMincho" charset="-128"/>
              </a:rPr>
              <a:t>32 </a:t>
            </a:r>
            <a:r>
              <a:rPr kumimoji="1" lang="ja-JP" altLang="en-US" sz="2000" dirty="0">
                <a:latin typeface="MS PMincho" charset="-128"/>
                <a:ea typeface="MS PMincho" charset="-128"/>
                <a:cs typeface="MS PMincho" charset="-128"/>
              </a:rPr>
              <a:t>種類の感情</a:t>
            </a:r>
            <a:endParaRPr kumimoji="1" lang="en-US" altLang="ja-JP" sz="2000" dirty="0">
              <a:latin typeface="MS PMincho" charset="-128"/>
              <a:ea typeface="MS PMincho" charset="-128"/>
              <a:cs typeface="MS PMincho" charset="-128"/>
            </a:endParaRPr>
          </a:p>
          <a:p>
            <a:r>
              <a:rPr kumimoji="1" lang="ja-JP" altLang="en-US" sz="2000" dirty="0">
                <a:latin typeface="MS PMincho" charset="-128"/>
                <a:ea typeface="MS PMincho" charset="-128"/>
                <a:cs typeface="MS PMincho" charset="-128"/>
              </a:rPr>
              <a:t>データ利用：</a:t>
            </a:r>
            <a:r>
              <a:rPr kumimoji="1" lang="zh-TW" altLang="en-US" sz="2000" dirty="0">
                <a:latin typeface="MS PMincho" charset="-128"/>
                <a:ea typeface="MS PMincho" charset="-128"/>
                <a:cs typeface="MS PMincho" charset="-128"/>
              </a:rPr>
              <a:t>感情支援対話生成</a:t>
            </a:r>
            <a:r>
              <a:rPr kumimoji="1" lang="ja-JP" altLang="en-US" sz="2000" dirty="0">
                <a:latin typeface="MS PMincho" charset="-128"/>
                <a:ea typeface="MS PMincho" charset="-128"/>
                <a:cs typeface="MS PMincho" charset="-128"/>
              </a:rPr>
              <a:t>や共感モデルのトレーニング</a:t>
            </a:r>
            <a:endParaRPr kumimoji="1" lang="en-US" altLang="ja-JP" sz="2000" dirty="0">
              <a:latin typeface="MS PMincho" charset="-128"/>
              <a:ea typeface="MS PMincho" charset="-128"/>
              <a:cs typeface="MS PMincho" charset="-128"/>
            </a:endParaRPr>
          </a:p>
          <a:p>
            <a:endParaRPr kumimoji="1" lang="en-US" altLang="ja-JP" sz="2000" dirty="0">
              <a:latin typeface="MS PMincho" charset="-128"/>
              <a:ea typeface="MS PMincho" charset="-128"/>
              <a:cs typeface="MS PMincho" charset="-128"/>
            </a:endParaRPr>
          </a:p>
          <a:p>
            <a:r>
              <a:rPr kumimoji="1" lang="zh-CN" altLang="en-US" sz="2000">
                <a:latin typeface="MS PMincho" charset="-128"/>
                <a:ea typeface="MS PMincho" charset="-128"/>
                <a:cs typeface="MS PMincho" charset="-128"/>
              </a:rPr>
              <a:t>今后予定</a:t>
            </a:r>
            <a:endParaRPr kumimoji="1" lang="en-US" altLang="ja-JP" sz="2000" dirty="0">
              <a:latin typeface="MS PMincho" charset="-128"/>
              <a:ea typeface="MS PMincho" charset="-128"/>
              <a:cs typeface="MS PMincho" charset="-128"/>
            </a:endParaRPr>
          </a:p>
        </p:txBody>
      </p:sp>
    </p:spTree>
    <p:extLst>
      <p:ext uri="{BB962C8B-B14F-4D97-AF65-F5344CB8AC3E}">
        <p14:creationId xmlns:p14="http://schemas.microsoft.com/office/powerpoint/2010/main" val="2325039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kNDYxMmIwNmM5NTY2OTdkODYxNGM2OGY2YmI2OGYifQ=="/>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6321</TotalTime>
  <Words>1074</Words>
  <Application>Microsoft Office PowerPoint</Application>
  <PresentationFormat>宽屏</PresentationFormat>
  <Paragraphs>57</Paragraphs>
  <Slides>5</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MS PMincho</vt:lpstr>
      <vt:lpstr>Arial</vt:lpstr>
      <vt:lpstr>Calibri</vt:lpstr>
      <vt:lpstr>Century Gothic</vt:lpstr>
      <vt:lpstr>1</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YANG JIANHUA</cp:lastModifiedBy>
  <cp:revision>34</cp:revision>
  <cp:lastPrinted>2025-04-22T03:45:16Z</cp:lastPrinted>
  <dcterms:created xsi:type="dcterms:W3CDTF">2024-04-07T08:46:31Z</dcterms:created>
  <dcterms:modified xsi:type="dcterms:W3CDTF">2025-05-13T04:53:17Z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8DF762593A6043CABD6456033320A40C_12</vt:lpwstr>
  </property>
</Properties>
</file>