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01" r:id="rId2"/>
    <p:sldId id="305" r:id="rId3"/>
    <p:sldId id="307" r:id="rId4"/>
    <p:sldId id="308" r:id="rId5"/>
    <p:sldId id="309" r:id="rId6"/>
    <p:sldId id="310" r:id="rId7"/>
    <p:sldId id="304" r:id="rId8"/>
    <p:sldId id="311" r:id="rId9"/>
    <p:sldId id="312" r:id="rId10"/>
    <p:sldId id="313" r:id="rId11"/>
    <p:sldId id="314" r:id="rId12"/>
    <p:sldId id="306" r:id="rId13"/>
  </p:sldIdLst>
  <p:sldSz cx="12192000" cy="6858000"/>
  <p:notesSz cx="6858000" cy="9144000"/>
  <p:custDataLst>
    <p:tags r:id="rId16"/>
  </p:custDataLst>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9" autoAdjust="0"/>
    <p:restoredTop sz="88682" autoAdjust="0"/>
  </p:normalViewPr>
  <p:slideViewPr>
    <p:cSldViewPr snapToGrid="0" showGuides="1">
      <p:cViewPr>
        <p:scale>
          <a:sx n="75" d="100"/>
          <a:sy n="75" d="100"/>
        </p:scale>
        <p:origin x="1312" y="54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2025/5/19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2025/5/19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1</a:t>
            </a:fld>
            <a:endParaRPr lang="zh-CN" altLang="en-US"/>
          </a:p>
        </p:txBody>
      </p:sp>
    </p:spTree>
    <p:extLst>
      <p:ext uri="{BB962C8B-B14F-4D97-AF65-F5344CB8AC3E}">
        <p14:creationId xmlns:p14="http://schemas.microsoft.com/office/powerpoint/2010/main" val="4260464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74307-C684-4B04-3181-3315016DF6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5E91D76-83D8-BA36-5F9E-9B2515E955B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FF213C5-3DA4-27DD-97D6-9F86DC3A1E7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07FC970-8071-F2FA-A334-F8804634C287}"/>
              </a:ext>
            </a:extLst>
          </p:cNvPr>
          <p:cNvSpPr>
            <a:spLocks noGrp="1"/>
          </p:cNvSpPr>
          <p:nvPr>
            <p:ph type="sldNum" sz="quarter" idx="5"/>
          </p:nvPr>
        </p:nvSpPr>
        <p:spPr/>
        <p:txBody>
          <a:bodyPr/>
          <a:lstStyle/>
          <a:p>
            <a:fld id="{CB530F0D-1A5A-4EA2-B28F-0EC912CB6BA5}" type="slidenum">
              <a:rPr lang="zh-CN" altLang="en-US" smtClean="0"/>
              <a:t>10</a:t>
            </a:fld>
            <a:endParaRPr lang="zh-CN" altLang="en-US"/>
          </a:p>
        </p:txBody>
      </p:sp>
    </p:spTree>
    <p:extLst>
      <p:ext uri="{BB962C8B-B14F-4D97-AF65-F5344CB8AC3E}">
        <p14:creationId xmlns:p14="http://schemas.microsoft.com/office/powerpoint/2010/main" val="1251603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DD5AB-31ED-5F1E-194B-376A6E8FFFE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1C32A9-4A68-D912-D4D9-13B6023BB18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6D2F597-BDA3-1C89-67BE-7DEB0BB9E87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4D9EE88-F696-4C33-327F-5BEDF7361E30}"/>
              </a:ext>
            </a:extLst>
          </p:cNvPr>
          <p:cNvSpPr>
            <a:spLocks noGrp="1"/>
          </p:cNvSpPr>
          <p:nvPr>
            <p:ph type="sldNum" sz="quarter" idx="5"/>
          </p:nvPr>
        </p:nvSpPr>
        <p:spPr/>
        <p:txBody>
          <a:bodyPr/>
          <a:lstStyle/>
          <a:p>
            <a:fld id="{CB530F0D-1A5A-4EA2-B28F-0EC912CB6BA5}" type="slidenum">
              <a:rPr lang="zh-CN" altLang="en-US" smtClean="0"/>
              <a:t>11</a:t>
            </a:fld>
            <a:endParaRPr lang="zh-CN" altLang="en-US"/>
          </a:p>
        </p:txBody>
      </p:sp>
    </p:spTree>
    <p:extLst>
      <p:ext uri="{BB962C8B-B14F-4D97-AF65-F5344CB8AC3E}">
        <p14:creationId xmlns:p14="http://schemas.microsoft.com/office/powerpoint/2010/main" val="136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12</a:t>
            </a:fld>
            <a:endParaRPr lang="zh-CN" altLang="en-US"/>
          </a:p>
        </p:txBody>
      </p:sp>
    </p:spTree>
    <p:extLst>
      <p:ext uri="{BB962C8B-B14F-4D97-AF65-F5344CB8AC3E}">
        <p14:creationId xmlns:p14="http://schemas.microsoft.com/office/powerpoint/2010/main" val="421327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2</a:t>
            </a:fld>
            <a:endParaRPr lang="zh-CN" altLang="en-US"/>
          </a:p>
        </p:txBody>
      </p:sp>
    </p:spTree>
    <p:extLst>
      <p:ext uri="{BB962C8B-B14F-4D97-AF65-F5344CB8AC3E}">
        <p14:creationId xmlns:p14="http://schemas.microsoft.com/office/powerpoint/2010/main" val="232266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06FEF-F1ED-5A70-E132-E8425560EE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D479BD-8847-8785-6574-7C2E259016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58F36D2-3140-702A-1377-0DC85261C37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343EF04-313A-A5C7-073F-B30E6A41B65C}"/>
              </a:ext>
            </a:extLst>
          </p:cNvPr>
          <p:cNvSpPr>
            <a:spLocks noGrp="1"/>
          </p:cNvSpPr>
          <p:nvPr>
            <p:ph type="sldNum" sz="quarter" idx="5"/>
          </p:nvPr>
        </p:nvSpPr>
        <p:spPr/>
        <p:txBody>
          <a:bodyPr/>
          <a:lstStyle/>
          <a:p>
            <a:fld id="{CB530F0D-1A5A-4EA2-B28F-0EC912CB6BA5}" type="slidenum">
              <a:rPr lang="zh-CN" altLang="en-US" smtClean="0"/>
              <a:t>3</a:t>
            </a:fld>
            <a:endParaRPr lang="zh-CN" altLang="en-US"/>
          </a:p>
        </p:txBody>
      </p:sp>
    </p:spTree>
    <p:extLst>
      <p:ext uri="{BB962C8B-B14F-4D97-AF65-F5344CB8AC3E}">
        <p14:creationId xmlns:p14="http://schemas.microsoft.com/office/powerpoint/2010/main" val="2998573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6C2F3-6910-D0D4-667F-ECC6F113C2F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2A9B9E8-E2F2-A655-00D7-9F23A1A67A5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65B26D3-E3FB-4909-0A72-41B42B11E96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7BC0178-5A27-FA00-FB86-C2659E8B11A7}"/>
              </a:ext>
            </a:extLst>
          </p:cNvPr>
          <p:cNvSpPr>
            <a:spLocks noGrp="1"/>
          </p:cNvSpPr>
          <p:nvPr>
            <p:ph type="sldNum" sz="quarter" idx="5"/>
          </p:nvPr>
        </p:nvSpPr>
        <p:spPr/>
        <p:txBody>
          <a:bodyPr/>
          <a:lstStyle/>
          <a:p>
            <a:fld id="{CB530F0D-1A5A-4EA2-B28F-0EC912CB6BA5}" type="slidenum">
              <a:rPr lang="zh-CN" altLang="en-US" smtClean="0"/>
              <a:t>4</a:t>
            </a:fld>
            <a:endParaRPr lang="zh-CN" altLang="en-US"/>
          </a:p>
        </p:txBody>
      </p:sp>
    </p:spTree>
    <p:extLst>
      <p:ext uri="{BB962C8B-B14F-4D97-AF65-F5344CB8AC3E}">
        <p14:creationId xmlns:p14="http://schemas.microsoft.com/office/powerpoint/2010/main" val="108023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DEBC8-0AD5-6782-126F-8E06C672E47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0B2A4BB-AD11-6829-383A-D75016C84A5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F147077-C1D2-545D-AFA0-B54455B2517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80D08E3-4254-8FF4-D4D5-C15FD723F6EC}"/>
              </a:ext>
            </a:extLst>
          </p:cNvPr>
          <p:cNvSpPr>
            <a:spLocks noGrp="1"/>
          </p:cNvSpPr>
          <p:nvPr>
            <p:ph type="sldNum" sz="quarter" idx="5"/>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270728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6E7B0-B802-1BB5-AA56-782868B4EAE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C8EE995-CF85-2A5D-0174-5386E48F7CD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4724BD1-C740-3CE9-A92C-EA51D3C83DD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DA84815-B673-1305-E6FC-A6FCD585C9FC}"/>
              </a:ext>
            </a:extLst>
          </p:cNvPr>
          <p:cNvSpPr>
            <a:spLocks noGrp="1"/>
          </p:cNvSpPr>
          <p:nvPr>
            <p:ph type="sldNum" sz="quarter" idx="5"/>
          </p:nvPr>
        </p:nvSpPr>
        <p:spPr/>
        <p:txBody>
          <a:bodyPr/>
          <a:lstStyle/>
          <a:p>
            <a:fld id="{CB530F0D-1A5A-4EA2-B28F-0EC912CB6BA5}" type="slidenum">
              <a:rPr lang="zh-CN" altLang="en-US" smtClean="0"/>
              <a:t>6</a:t>
            </a:fld>
            <a:endParaRPr lang="zh-CN" altLang="en-US"/>
          </a:p>
        </p:txBody>
      </p:sp>
    </p:spTree>
    <p:extLst>
      <p:ext uri="{BB962C8B-B14F-4D97-AF65-F5344CB8AC3E}">
        <p14:creationId xmlns:p14="http://schemas.microsoft.com/office/powerpoint/2010/main" val="299369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鬱病リスク</a:t>
            </a: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7</a:t>
            </a:fld>
            <a:endParaRPr lang="zh-CN" altLang="en-US"/>
          </a:p>
        </p:txBody>
      </p:sp>
    </p:spTree>
    <p:extLst>
      <p:ext uri="{BB962C8B-B14F-4D97-AF65-F5344CB8AC3E}">
        <p14:creationId xmlns:p14="http://schemas.microsoft.com/office/powerpoint/2010/main" val="123931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816AF-E702-8E48-5A82-42D9DD299AA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EB0329-E395-A32C-0BA5-FE41232DB8B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12842A-4CD9-1713-6BF8-E58EEF7F72B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CB981F-C2F4-CAC3-9A14-3E3B7FDC6E6A}"/>
              </a:ext>
            </a:extLst>
          </p:cNvPr>
          <p:cNvSpPr>
            <a:spLocks noGrp="1"/>
          </p:cNvSpPr>
          <p:nvPr>
            <p:ph type="sldNum" sz="quarter" idx="5"/>
          </p:nvPr>
        </p:nvSpPr>
        <p:spPr/>
        <p:txBody>
          <a:bodyPr/>
          <a:lstStyle/>
          <a:p>
            <a:fld id="{CB530F0D-1A5A-4EA2-B28F-0EC912CB6BA5}" type="slidenum">
              <a:rPr lang="zh-CN" altLang="en-US" smtClean="0"/>
              <a:t>8</a:t>
            </a:fld>
            <a:endParaRPr lang="zh-CN" altLang="en-US"/>
          </a:p>
        </p:txBody>
      </p:sp>
    </p:spTree>
    <p:extLst>
      <p:ext uri="{BB962C8B-B14F-4D97-AF65-F5344CB8AC3E}">
        <p14:creationId xmlns:p14="http://schemas.microsoft.com/office/powerpoint/2010/main" val="3280203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ED365-8D0D-EFC4-5660-CCBB5CBFE66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0C6ED8-1745-B40F-B4B6-5C139510973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9ED4267-FF68-299B-0730-6BA3006FFFD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950ACC9-08AD-7459-F139-B52D54BD3306}"/>
              </a:ext>
            </a:extLst>
          </p:cNvPr>
          <p:cNvSpPr>
            <a:spLocks noGrp="1"/>
          </p:cNvSpPr>
          <p:nvPr>
            <p:ph type="sldNum" sz="quarter" idx="5"/>
          </p:nvPr>
        </p:nvSpPr>
        <p:spPr/>
        <p:txBody>
          <a:bodyPr/>
          <a:lstStyle/>
          <a:p>
            <a:fld id="{CB530F0D-1A5A-4EA2-B28F-0EC912CB6BA5}" type="slidenum">
              <a:rPr lang="zh-CN" altLang="en-US" smtClean="0"/>
              <a:t>9</a:t>
            </a:fld>
            <a:endParaRPr lang="zh-CN" altLang="en-US"/>
          </a:p>
        </p:txBody>
      </p:sp>
    </p:spTree>
    <p:extLst>
      <p:ext uri="{BB962C8B-B14F-4D97-AF65-F5344CB8AC3E}">
        <p14:creationId xmlns:p14="http://schemas.microsoft.com/office/powerpoint/2010/main" val="85516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2025/5/19</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6E086-5EFB-B2D1-0B1B-2E90239A05A4}"/>
            </a:ext>
          </a:extLst>
        </p:cNvPr>
        <p:cNvGrpSpPr/>
        <p:nvPr/>
      </p:nvGrpSpPr>
      <p:grpSpPr>
        <a:xfrm>
          <a:off x="0" y="0"/>
          <a:ext cx="0" cy="0"/>
          <a:chOff x="0" y="0"/>
          <a:chExt cx="0" cy="0"/>
        </a:xfrm>
      </p:grpSpPr>
      <p:sp>
        <p:nvSpPr>
          <p:cNvPr id="72" name="矩形 71">
            <a:extLst>
              <a:ext uri="{FF2B5EF4-FFF2-40B4-BE49-F238E27FC236}">
                <a16:creationId xmlns:a16="http://schemas.microsoft.com/office/drawing/2014/main" id="{B5B0FCD7-92C8-4796-BB39-7CC5BF46E13C}"/>
              </a:ext>
            </a:extLst>
          </p:cNvPr>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a:extLst>
              <a:ext uri="{FF2B5EF4-FFF2-40B4-BE49-F238E27FC236}">
                <a16:creationId xmlns:a16="http://schemas.microsoft.com/office/drawing/2014/main" id="{FC1B14BE-737A-ABC4-6712-76656CC30DBB}"/>
              </a:ext>
            </a:extLst>
          </p:cNvPr>
          <p:cNvGrpSpPr/>
          <p:nvPr/>
        </p:nvGrpSpPr>
        <p:grpSpPr>
          <a:xfrm rot="16200000">
            <a:off x="11436485" y="6057840"/>
            <a:ext cx="1271471" cy="363349"/>
            <a:chOff x="6507038" y="462977"/>
            <a:chExt cx="2430800" cy="471379"/>
          </a:xfrm>
        </p:grpSpPr>
        <p:grpSp>
          <p:nvGrpSpPr>
            <p:cNvPr id="74" name="组合 61">
              <a:extLst>
                <a:ext uri="{FF2B5EF4-FFF2-40B4-BE49-F238E27FC236}">
                  <a16:creationId xmlns:a16="http://schemas.microsoft.com/office/drawing/2014/main" id="{266C77F8-4DF0-0436-C74E-52DEA62D9BE2}"/>
                </a:ext>
              </a:extLst>
            </p:cNvPr>
            <p:cNvGrpSpPr/>
            <p:nvPr/>
          </p:nvGrpSpPr>
          <p:grpSpPr>
            <a:xfrm flipV="1">
              <a:off x="6507038" y="462977"/>
              <a:ext cx="1917435" cy="471379"/>
              <a:chOff x="810775" y="1533962"/>
              <a:chExt cx="7782374" cy="1913206"/>
            </a:xfrm>
          </p:grpSpPr>
          <p:sp>
            <p:nvSpPr>
              <p:cNvPr id="76" name="圆角矩形 75">
                <a:extLst>
                  <a:ext uri="{FF2B5EF4-FFF2-40B4-BE49-F238E27FC236}">
                    <a16:creationId xmlns:a16="http://schemas.microsoft.com/office/drawing/2014/main" id="{3FBF3964-39EC-BD8E-6935-A12BC319D436}"/>
                  </a:ext>
                </a:extLst>
              </p:cNvPr>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a:extLst>
                  <a:ext uri="{FF2B5EF4-FFF2-40B4-BE49-F238E27FC236}">
                    <a16:creationId xmlns:a16="http://schemas.microsoft.com/office/drawing/2014/main" id="{F680F7AE-2F4F-94A3-82F1-875FEF07D5D3}"/>
                  </a:ext>
                </a:extLst>
              </p:cNvPr>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a:extLst>
                  <a:ext uri="{FF2B5EF4-FFF2-40B4-BE49-F238E27FC236}">
                    <a16:creationId xmlns:a16="http://schemas.microsoft.com/office/drawing/2014/main" id="{E49DC71C-5908-818D-1422-CF3B9353FFBB}"/>
                  </a:ext>
                </a:extLst>
              </p:cNvPr>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a:extLst>
                  <a:ext uri="{FF2B5EF4-FFF2-40B4-BE49-F238E27FC236}">
                    <a16:creationId xmlns:a16="http://schemas.microsoft.com/office/drawing/2014/main" id="{99AF4F37-03B0-F1AB-D189-9F6629233A2D}"/>
                  </a:ext>
                </a:extLst>
              </p:cNvPr>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a:extLst>
                <a:ext uri="{FF2B5EF4-FFF2-40B4-BE49-F238E27FC236}">
                  <a16:creationId xmlns:a16="http://schemas.microsoft.com/office/drawing/2014/main" id="{338CFE30-D2A7-9F7A-EB2E-4369F4F44F3B}"/>
                </a:ext>
              </a:extLst>
            </p:cNvPr>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圆角矩形 80">
            <a:extLst>
              <a:ext uri="{FF2B5EF4-FFF2-40B4-BE49-F238E27FC236}">
                <a16:creationId xmlns:a16="http://schemas.microsoft.com/office/drawing/2014/main" id="{E5D5670C-7BF4-7004-7540-82D36B0B8B4B}"/>
              </a:ext>
            </a:extLst>
          </p:cNvPr>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a:extLst>
              <a:ext uri="{FF2B5EF4-FFF2-40B4-BE49-F238E27FC236}">
                <a16:creationId xmlns:a16="http://schemas.microsoft.com/office/drawing/2014/main" id="{C3FA6D6D-892B-4C10-48D9-4B7640A739C5}"/>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3" name="文本框 2">
            <a:extLst>
              <a:ext uri="{FF2B5EF4-FFF2-40B4-BE49-F238E27FC236}">
                <a16:creationId xmlns:a16="http://schemas.microsoft.com/office/drawing/2014/main" id="{B8A2873C-A2E6-D0DA-0812-354A917A9CE4}"/>
              </a:ext>
            </a:extLst>
          </p:cNvPr>
          <p:cNvSpPr txBox="1"/>
          <p:nvPr/>
        </p:nvSpPr>
        <p:spPr>
          <a:xfrm>
            <a:off x="129208" y="1566154"/>
            <a:ext cx="11933583" cy="1200327"/>
          </a:xfrm>
          <a:prstGeom prst="rect">
            <a:avLst/>
          </a:prstGeom>
          <a:noFill/>
        </p:spPr>
        <p:txBody>
          <a:bodyPr wrap="square" lIns="91438" tIns="45719" rIns="91438" bIns="45719" rtlCol="0">
            <a:spAutoFit/>
          </a:bodyPr>
          <a:lstStyle/>
          <a:p>
            <a:pPr algn="ctr"/>
            <a:r>
              <a:rPr lang="ja-JP" altLang="en-US" sz="2400" b="1" dirty="0">
                <a:ln w="0"/>
                <a:latin typeface="MS PMincho" charset="-128"/>
                <a:ea typeface="MS PMincho" charset="-128"/>
                <a:cs typeface="MS PMincho" charset="-128"/>
              </a:rPr>
              <a:t>ゼミ　</a:t>
            </a:r>
            <a:r>
              <a:rPr lang="en-US" altLang="ja-JP" sz="2400" b="1">
                <a:ln w="0"/>
                <a:latin typeface="MS PMincho" charset="-128"/>
                <a:ea typeface="MS PMincho" charset="-128"/>
                <a:cs typeface="MS PMincho" charset="-128"/>
              </a:rPr>
              <a:t>2025.5.20</a:t>
            </a:r>
            <a:r>
              <a:rPr lang="ja-JP" altLang="en-US" sz="2400" b="1">
                <a:ln w="0"/>
                <a:latin typeface="MS PMincho" charset="-128"/>
                <a:ea typeface="MS PMincho" charset="-128"/>
                <a:cs typeface="MS PMincho" charset="-128"/>
              </a:rPr>
              <a:t>　</a:t>
            </a:r>
            <a:endParaRPr lang="en-US" altLang="ja-JP" sz="2400" b="1" dirty="0">
              <a:ln w="0"/>
              <a:latin typeface="MS PMincho" charset="-128"/>
              <a:ea typeface="MS PMincho" charset="-128"/>
              <a:cs typeface="MS PMincho" charset="-128"/>
            </a:endParaRPr>
          </a:p>
          <a:p>
            <a:pPr algn="ctr"/>
            <a:endParaRPr lang="en-US" altLang="zh-CN" sz="2400" b="1" dirty="0">
              <a:ln w="0"/>
              <a:latin typeface="MS PMincho" charset="-128"/>
              <a:ea typeface="MS PMincho" charset="-128"/>
              <a:cs typeface="MS PMincho" charset="-128"/>
            </a:endParaRPr>
          </a:p>
          <a:p>
            <a:pPr algn="ctr"/>
            <a:r>
              <a:rPr lang="en-US" altLang="ja-JP" sz="2400" b="1" dirty="0">
                <a:ln w="0"/>
                <a:latin typeface="MS PMincho" charset="-128"/>
                <a:ea typeface="MS PMincho" charset="-128"/>
                <a:cs typeface="MS PMincho" charset="-128"/>
              </a:rPr>
              <a:t>YANG</a:t>
            </a:r>
            <a:r>
              <a:rPr lang="ja-JP" altLang="en-US" sz="2400" b="1" dirty="0">
                <a:ln w="0"/>
                <a:latin typeface="MS PMincho" charset="-128"/>
                <a:ea typeface="MS PMincho" charset="-128"/>
                <a:cs typeface="MS PMincho" charset="-128"/>
              </a:rPr>
              <a:t>　</a:t>
            </a:r>
            <a:r>
              <a:rPr lang="en-US" altLang="ja-JP" sz="2400" b="1" dirty="0">
                <a:ln w="0"/>
                <a:latin typeface="MS PMincho" charset="-128"/>
                <a:ea typeface="MS PMincho" charset="-128"/>
                <a:cs typeface="MS PMincho" charset="-128"/>
              </a:rPr>
              <a:t>JIANHUA</a:t>
            </a:r>
            <a:r>
              <a:rPr lang="ja-JP" altLang="en-US" sz="2400" b="1" dirty="0">
                <a:ln w="0"/>
                <a:latin typeface="MS PMincho" charset="-128"/>
                <a:ea typeface="MS PMincho" charset="-128"/>
                <a:cs typeface="MS PMincho" charset="-128"/>
              </a:rPr>
              <a:t>　</a:t>
            </a:r>
            <a:r>
              <a:rPr lang="en-US" altLang="ja-JP" sz="2400" b="1" dirty="0">
                <a:ln w="0"/>
                <a:latin typeface="MS PMincho" charset="-128"/>
                <a:ea typeface="MS PMincho" charset="-128"/>
                <a:cs typeface="MS PMincho" charset="-128"/>
              </a:rPr>
              <a:t>202521748</a:t>
            </a:r>
            <a:endParaRPr lang="zh-CN" altLang="en-US" sz="2400" b="1" dirty="0">
              <a:ln w="0"/>
              <a:latin typeface="MS PMincho" charset="-128"/>
              <a:ea typeface="MS PMincho" charset="-128"/>
              <a:cs typeface="MS PMincho" charset="-128"/>
            </a:endParaRPr>
          </a:p>
        </p:txBody>
      </p:sp>
    </p:spTree>
    <p:extLst>
      <p:ext uri="{BB962C8B-B14F-4D97-AF65-F5344CB8AC3E}">
        <p14:creationId xmlns:p14="http://schemas.microsoft.com/office/powerpoint/2010/main" val="144463467"/>
      </p:ext>
    </p:extLst>
  </p:cSld>
  <p:clrMapOvr>
    <a:masterClrMapping/>
  </p:clrMapOvr>
  <mc:AlternateContent xmlns:mc="http://schemas.openxmlformats.org/markup-compatibility/2006" xmlns:p14="http://schemas.microsoft.com/office/powerpoint/2010/main">
    <mc:Choice Requires="p14">
      <p:transition spd="slow" p14:dur="2000" advTm="4402"/>
    </mc:Choice>
    <mc:Fallback xmlns="">
      <p:transition spd="slow" advTm="44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8C871-49F5-6F5B-5D20-C7654B80A39F}"/>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5EFC6E17-C376-7755-C07F-B8867347CD2C}"/>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D009EC27-18C4-0783-BEA7-48FFF53F377A}"/>
              </a:ext>
            </a:extLst>
          </p:cNvPr>
          <p:cNvSpPr txBox="1"/>
          <p:nvPr/>
        </p:nvSpPr>
        <p:spPr>
          <a:xfrm>
            <a:off x="550863" y="839788"/>
            <a:ext cx="10560205" cy="3477875"/>
          </a:xfrm>
          <a:prstGeom prst="rect">
            <a:avLst/>
          </a:prstGeom>
          <a:noFill/>
        </p:spPr>
        <p:txBody>
          <a:bodyPr wrap="square" rtlCol="0">
            <a:spAutoFit/>
          </a:bodyPr>
          <a:lstStyle/>
          <a:p>
            <a:r>
              <a:rPr kumimoji="1" lang="en-US" altLang="ja-JP" sz="2000" dirty="0">
                <a:latin typeface="MS PMincho" charset="-128"/>
                <a:ea typeface="MS PMincho" charset="-128"/>
                <a:cs typeface="MS PMincho" charset="-128"/>
              </a:rPr>
              <a:t>3)</a:t>
            </a:r>
            <a:r>
              <a:rPr kumimoji="1" lang="ja-JP" altLang="en-US" sz="2000" dirty="0">
                <a:latin typeface="MS PMincho" charset="-128"/>
                <a:ea typeface="MS PMincho" charset="-128"/>
                <a:cs typeface="MS PMincho" charset="-128"/>
              </a:rPr>
              <a:t>フィードバックに基づく感情支援モデリング</a:t>
            </a:r>
            <a:r>
              <a:rPr kumimoji="1" lang="zh-CN" altLang="en-US" sz="2000" dirty="0">
                <a:latin typeface="MS PMincho" charset="-128"/>
                <a:ea typeface="MS PMincho" charset="-128"/>
                <a:cs typeface="MS PMincho" charset="-128"/>
              </a:rPr>
              <a:t>（</a:t>
            </a:r>
            <a:r>
              <a:rPr kumimoji="1" lang="en-US" altLang="zh-CN" sz="2000" dirty="0">
                <a:latin typeface="MS PMincho" charset="-128"/>
                <a:ea typeface="MS PMincho" charset="-128"/>
                <a:cs typeface="MS PMincho" charset="-128"/>
              </a:rPr>
              <a:t>Feedback-based Emotional Support Modeling</a:t>
            </a:r>
            <a:r>
              <a:rPr kumimoji="1" lang="zh-CN" altLang="en-US" sz="2000" dirty="0">
                <a:latin typeface="MS PMincho" charset="-128"/>
                <a:ea typeface="MS PMincho" charset="-128"/>
                <a:cs typeface="MS PMincho" charset="-128"/>
              </a:rPr>
              <a:t>）</a:t>
            </a:r>
            <a:endParaRPr kumimoji="1" lang="en-US" altLang="zh-CN" sz="2000" dirty="0">
              <a:latin typeface="MS PMincho" charset="-128"/>
              <a:ea typeface="MS PMincho" charset="-128"/>
              <a:cs typeface="MS PMincho" charset="-128"/>
            </a:endParaRPr>
          </a:p>
          <a:p>
            <a:endParaRPr kumimoji="1" lang="en-US" altLang="zh-CN"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論文</a:t>
            </a:r>
            <a:r>
              <a:rPr kumimoji="1" lang="zh-CN"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FADO: Feedback-Aware Double </a:t>
            </a:r>
            <a:r>
              <a:rPr kumimoji="1" lang="en-US" altLang="ja-JP" sz="2000" dirty="0" err="1">
                <a:latin typeface="MS PMincho" charset="-128"/>
                <a:ea typeface="MS PMincho" charset="-128"/>
                <a:cs typeface="MS PMincho" charset="-128"/>
              </a:rPr>
              <a:t>COntrolling</a:t>
            </a:r>
            <a:r>
              <a:rPr kumimoji="1" lang="en-US" altLang="ja-JP" sz="2000" dirty="0">
                <a:latin typeface="MS PMincho" charset="-128"/>
                <a:ea typeface="MS PMincho" charset="-128"/>
                <a:cs typeface="MS PMincho" charset="-128"/>
              </a:rPr>
              <a:t> Network for Emotional</a:t>
            </a:r>
          </a:p>
          <a:p>
            <a:r>
              <a:rPr kumimoji="1" lang="en-US" altLang="ja-JP" sz="2000" dirty="0">
                <a:latin typeface="MS PMincho" charset="-128"/>
                <a:ea typeface="MS PMincho" charset="-128"/>
                <a:cs typeface="MS PMincho" charset="-128"/>
              </a:rPr>
              <a:t>Support Conversation</a:t>
            </a:r>
            <a:r>
              <a:rPr kumimoji="1" lang="zh-CN" altLang="en-US" sz="2000" dirty="0">
                <a:latin typeface="MS PMincho" charset="-128"/>
                <a:ea typeface="MS PMincho" charset="-128"/>
                <a:cs typeface="MS PMincho" charset="-128"/>
              </a:rPr>
              <a:t>（</a:t>
            </a:r>
            <a:r>
              <a:rPr kumimoji="1" lang="en-US" altLang="zh-CN" sz="2000" dirty="0">
                <a:latin typeface="MS PMincho" charset="-128"/>
                <a:ea typeface="MS PMincho" charset="-128"/>
                <a:cs typeface="MS PMincho" charset="-128"/>
              </a:rPr>
              <a:t>Peng et al.,2023</a:t>
            </a:r>
            <a:r>
              <a:rPr kumimoji="1" lang="zh-CN" altLang="en-US" sz="2000" dirty="0">
                <a:latin typeface="MS PMincho" charset="-128"/>
                <a:ea typeface="MS PMincho" charset="-128"/>
                <a:cs typeface="MS PMincho" charset="-128"/>
              </a:rPr>
              <a:t>）</a:t>
            </a:r>
            <a:endParaRPr kumimoji="1" lang="en-US" altLang="zh-CN"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en-US" altLang="ja-JP" sz="2000" dirty="0">
                <a:latin typeface="MS PMincho" charset="-128"/>
                <a:ea typeface="MS PMincho" charset="-128"/>
                <a:cs typeface="MS PMincho" charset="-128"/>
              </a:rPr>
              <a:t>FADO</a:t>
            </a:r>
            <a:r>
              <a:rPr kumimoji="1" lang="ja-JP"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Feedback-Aware Double Controlling Network</a:t>
            </a:r>
            <a:r>
              <a:rPr kumimoji="1" lang="ja-JP" altLang="en-US" sz="2000" dirty="0">
                <a:latin typeface="MS PMincho" charset="-128"/>
                <a:ea typeface="MS PMincho" charset="-128"/>
                <a:cs typeface="MS PMincho" charset="-128"/>
              </a:rPr>
              <a:t>）というフレームワークを提案し、感情支援対話システムにおける戦略選択と戦略に基づく応答生成を実現しました。本手法では、各ターンごとの「ターンレベルフィードバック」と、会話全体に関する「セッションレベルフィードバック」（ユーザーの感情やストレスの変化）という</a:t>
            </a:r>
            <a:r>
              <a:rPr kumimoji="1" lang="ja-JP" altLang="en-US" sz="2000" dirty="0">
                <a:solidFill>
                  <a:srgbClr val="FF0000"/>
                </a:solidFill>
                <a:latin typeface="MS PMincho" charset="-128"/>
                <a:ea typeface="MS PMincho" charset="-128"/>
                <a:cs typeface="MS PMincho" charset="-128"/>
              </a:rPr>
              <a:t>二重のフィードバック機構を導入し、戦略選択を総合的に最適化することで、ユーザーの現在および全体状態により適合した支援を可能にしています。</a:t>
            </a:r>
            <a:r>
              <a:rPr kumimoji="1" lang="en-US" altLang="ja-JP" sz="2000" dirty="0">
                <a:latin typeface="MS PMincho" charset="-128"/>
                <a:ea typeface="MS PMincho" charset="-128"/>
                <a:cs typeface="MS PMincho" charset="-128"/>
              </a:rPr>
              <a:t>FADO</a:t>
            </a:r>
            <a:r>
              <a:rPr kumimoji="1" lang="ja-JP" altLang="en-US" sz="2000" dirty="0">
                <a:latin typeface="MS PMincho" charset="-128"/>
                <a:ea typeface="MS PMincho" charset="-128"/>
                <a:cs typeface="MS PMincho" charset="-128"/>
              </a:rPr>
              <a:t>は、戦略選択の正確性および応答生成の品質の両面で、その時点で最先端（</a:t>
            </a:r>
            <a:r>
              <a:rPr kumimoji="1" lang="en-US" altLang="ja-JP" sz="2000" dirty="0">
                <a:latin typeface="MS PMincho" charset="-128"/>
                <a:ea typeface="MS PMincho" charset="-128"/>
                <a:cs typeface="MS PMincho" charset="-128"/>
              </a:rPr>
              <a:t>SOTA</a:t>
            </a:r>
            <a:r>
              <a:rPr kumimoji="1" lang="ja-JP" altLang="en-US" sz="2000" dirty="0">
                <a:latin typeface="MS PMincho" charset="-128"/>
                <a:ea typeface="MS PMincho" charset="-128"/>
                <a:cs typeface="MS PMincho" charset="-128"/>
              </a:rPr>
              <a:t>）の性能を達成しました。</a:t>
            </a:r>
            <a:endParaRPr kumimoji="1" lang="en-US" altLang="zh-CN" sz="2000" dirty="0">
              <a:latin typeface="MS PMincho" charset="-128"/>
              <a:ea typeface="MS PMincho" charset="-128"/>
              <a:cs typeface="MS PMincho" charset="-128"/>
            </a:endParaRPr>
          </a:p>
        </p:txBody>
      </p:sp>
      <p:sp>
        <p:nvSpPr>
          <p:cNvPr id="2" name="矩形 1">
            <a:extLst>
              <a:ext uri="{FF2B5EF4-FFF2-40B4-BE49-F238E27FC236}">
                <a16:creationId xmlns:a16="http://schemas.microsoft.com/office/drawing/2014/main" id="{16A50095-7352-20FA-F7B1-5BD30CE6943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D1C3A982-CA0E-5506-2E2D-33678B40B68A}"/>
              </a:ext>
            </a:extLst>
          </p:cNvPr>
          <p:cNvSpPr/>
          <p:nvPr/>
        </p:nvSpPr>
        <p:spPr>
          <a:xfrm>
            <a:off x="2760132" y="263254"/>
            <a:ext cx="9431867" cy="228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7B88611B-15FC-0E6B-DAD8-9E3092391591}"/>
              </a:ext>
            </a:extLst>
          </p:cNvPr>
          <p:cNvGrpSpPr/>
          <p:nvPr/>
        </p:nvGrpSpPr>
        <p:grpSpPr>
          <a:xfrm>
            <a:off x="550863" y="82550"/>
            <a:ext cx="3902663" cy="585788"/>
            <a:chOff x="551544" y="82976"/>
            <a:chExt cx="3901213" cy="584775"/>
          </a:xfrm>
        </p:grpSpPr>
        <p:sp>
          <p:nvSpPr>
            <p:cNvPr id="7" name="文本框 4">
              <a:extLst>
                <a:ext uri="{FF2B5EF4-FFF2-40B4-BE49-F238E27FC236}">
                  <a16:creationId xmlns:a16="http://schemas.microsoft.com/office/drawing/2014/main" id="{556F6671-8123-2EE2-77AC-5E761E62E940}"/>
                </a:ext>
              </a:extLst>
            </p:cNvPr>
            <p:cNvSpPr/>
            <p:nvPr/>
          </p:nvSpPr>
          <p:spPr>
            <a:xfrm>
              <a:off x="1160917" y="118309"/>
              <a:ext cx="3291840" cy="522315"/>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研究方向</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00141059-AB1F-C16C-36B0-CCDA75B4FD69}"/>
                </a:ext>
              </a:extLst>
            </p:cNvPr>
            <p:cNvSpPr txBox="1"/>
            <p:nvPr/>
          </p:nvSpPr>
          <p:spPr>
            <a:xfrm>
              <a:off x="551544" y="82976"/>
              <a:ext cx="723631" cy="584775"/>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02</a:t>
              </a:r>
              <a:endParaRPr lang="zh-CN" altLang="en-US" sz="3200" dirty="0">
                <a:solidFill>
                  <a:srgbClr val="3B3838"/>
                </a:solidFill>
                <a:latin typeface="Impact" pitchFamily="34" charset="0"/>
              </a:endParaRPr>
            </a:p>
          </p:txBody>
        </p:sp>
      </p:grpSp>
    </p:spTree>
    <p:extLst>
      <p:ext uri="{BB962C8B-B14F-4D97-AF65-F5344CB8AC3E}">
        <p14:creationId xmlns:p14="http://schemas.microsoft.com/office/powerpoint/2010/main" val="294581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D68E7-B625-83C2-236F-1E0CC3B4BF6C}"/>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7C3B3B47-2E06-A9C7-52DC-7977F1A9F10C}"/>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4A62D4E9-81EA-FDF8-835C-C7AD8C0BBF4A}"/>
              </a:ext>
            </a:extLst>
          </p:cNvPr>
          <p:cNvSpPr txBox="1"/>
          <p:nvPr/>
        </p:nvSpPr>
        <p:spPr>
          <a:xfrm>
            <a:off x="550863" y="839788"/>
            <a:ext cx="10560205" cy="4401205"/>
          </a:xfrm>
          <a:prstGeom prst="rect">
            <a:avLst/>
          </a:prstGeom>
          <a:noFill/>
        </p:spPr>
        <p:txBody>
          <a:bodyPr wrap="square" rtlCol="0">
            <a:spAutoFit/>
          </a:bodyPr>
          <a:lstStyle/>
          <a:p>
            <a:r>
              <a:rPr kumimoji="1" lang="en-US" altLang="ja-JP" sz="2000" dirty="0" err="1">
                <a:latin typeface="MS PMincho" charset="-128"/>
                <a:ea typeface="MS PMincho" charset="-128"/>
                <a:cs typeface="MS PMincho" charset="-128"/>
              </a:rPr>
              <a:t>EmoDynamiX</a:t>
            </a:r>
            <a:r>
              <a:rPr kumimoji="1" lang="ja-JP" altLang="en-US" sz="2000" dirty="0">
                <a:latin typeface="MS PMincho" charset="-128"/>
                <a:ea typeface="MS PMincho" charset="-128"/>
                <a:cs typeface="MS PMincho" charset="-128"/>
              </a:rPr>
              <a:t>による戦略予測は、主に対話履歴と感情のダイナミクスに注目していますが、「ユーザー個人差」を十分に考慮していないのが現状です。実際には、同じ問題であっても、ユーザーごとに適切なサポート戦略は異なる場合が多いです。</a:t>
            </a:r>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ja-JP" altLang="en-US" sz="2000" u="sng" dirty="0">
                <a:latin typeface="MS PMincho" charset="-128"/>
                <a:ea typeface="MS PMincho" charset="-128"/>
                <a:cs typeface="MS PMincho" charset="-128"/>
              </a:rPr>
              <a:t>そこで本研究では、</a:t>
            </a:r>
            <a:r>
              <a:rPr kumimoji="1" lang="en-US" altLang="ja-JP" sz="2000" u="sng" dirty="0" err="1">
                <a:latin typeface="MS PMincho" charset="-128"/>
                <a:ea typeface="MS PMincho" charset="-128"/>
                <a:cs typeface="MS PMincho" charset="-128"/>
              </a:rPr>
              <a:t>ESConv</a:t>
            </a:r>
            <a:r>
              <a:rPr kumimoji="1" lang="ja-JP" altLang="en-US" sz="2000" u="sng" dirty="0">
                <a:latin typeface="MS PMincho" charset="-128"/>
                <a:ea typeface="MS PMincho" charset="-128"/>
                <a:cs typeface="MS PMincho" charset="-128"/>
              </a:rPr>
              <a:t>データセットに既存するユーザープロファイル情報（経験タイプ、感情タイプ、問題タイプなど）を活用し、各ユーザーによりパーソナライズされた、動的な戦略推薦を実現することを目的とします。</a:t>
            </a:r>
            <a:endParaRPr kumimoji="1" lang="en-US" altLang="ja-JP" sz="2000" u="sng"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ja-JP" altLang="en-US" sz="2000" dirty="0">
                <a:solidFill>
                  <a:srgbClr val="FF0000"/>
                </a:solidFill>
                <a:latin typeface="MS PMincho" charset="-128"/>
                <a:ea typeface="MS PMincho" charset="-128"/>
                <a:cs typeface="MS PMincho" charset="-128"/>
              </a:rPr>
              <a:t>イノベーションのポイント</a:t>
            </a:r>
            <a:endParaRPr kumimoji="1" lang="en-US" altLang="ja-JP" sz="2000" dirty="0">
              <a:solidFill>
                <a:srgbClr val="FF0000"/>
              </a:solidFill>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本研究の最大の特徴は、</a:t>
            </a:r>
            <a:r>
              <a:rPr kumimoji="1" lang="en-US" altLang="ja-JP" sz="2000" dirty="0" err="1">
                <a:latin typeface="MS PMincho" charset="-128"/>
                <a:ea typeface="MS PMincho" charset="-128"/>
                <a:cs typeface="MS PMincho" charset="-128"/>
              </a:rPr>
              <a:t>ESConv</a:t>
            </a:r>
            <a:r>
              <a:rPr kumimoji="1" lang="ja-JP" altLang="en-US" sz="2000" dirty="0">
                <a:latin typeface="MS PMincho" charset="-128"/>
                <a:ea typeface="MS PMincho" charset="-128"/>
                <a:cs typeface="MS PMincho" charset="-128"/>
              </a:rPr>
              <a:t>の元データに含まれるユーザープロファイル（</a:t>
            </a:r>
            <a:r>
              <a:rPr kumimoji="1" lang="en-US" altLang="ja-JP" sz="2000" dirty="0" err="1">
                <a:latin typeface="MS PMincho" charset="-128"/>
                <a:ea typeface="MS PMincho" charset="-128"/>
                <a:cs typeface="MS PMincho" charset="-128"/>
              </a:rPr>
              <a:t>experience_type</a:t>
            </a:r>
            <a:r>
              <a:rPr kumimoji="1" lang="ja-JP" altLang="en-US" sz="2000" dirty="0">
                <a:latin typeface="MS PMincho" charset="-128"/>
                <a:ea typeface="MS PMincho" charset="-128"/>
                <a:cs typeface="MS PMincho" charset="-128"/>
              </a:rPr>
              <a:t>、</a:t>
            </a:r>
            <a:r>
              <a:rPr kumimoji="1" lang="en-US" altLang="ja-JP" sz="2000" dirty="0" err="1">
                <a:latin typeface="MS PMincho" charset="-128"/>
                <a:ea typeface="MS PMincho" charset="-128"/>
                <a:cs typeface="MS PMincho" charset="-128"/>
              </a:rPr>
              <a:t>emotion_type</a:t>
            </a:r>
            <a:r>
              <a:rPr kumimoji="1" lang="ja-JP" altLang="en-US" sz="2000" dirty="0">
                <a:latin typeface="MS PMincho" charset="-128"/>
                <a:ea typeface="MS PMincho" charset="-128"/>
                <a:cs typeface="MS PMincho" charset="-128"/>
              </a:rPr>
              <a:t>、</a:t>
            </a:r>
            <a:r>
              <a:rPr kumimoji="1" lang="en-US" altLang="ja-JP" sz="2000" dirty="0" err="1">
                <a:latin typeface="MS PMincho" charset="-128"/>
                <a:ea typeface="MS PMincho" charset="-128"/>
                <a:cs typeface="MS PMincho" charset="-128"/>
              </a:rPr>
              <a:t>problem_type</a:t>
            </a:r>
            <a:r>
              <a:rPr kumimoji="1" lang="ja-JP" altLang="en-US" sz="2000" dirty="0">
                <a:latin typeface="MS PMincho" charset="-128"/>
                <a:ea typeface="MS PMincho" charset="-128"/>
                <a:cs typeface="MS PMincho" charset="-128"/>
              </a:rPr>
              <a:t>）を体系的に戦略予測モデルに組み込む点です。これらのプロファイル情報を対話文脈と深く統合することで、モデルがユーザーごとの個人差を自動的に認識し、個々の</a:t>
            </a:r>
            <a:r>
              <a:rPr kumimoji="1" lang="en-US" altLang="ja-JP" sz="2000" dirty="0">
                <a:latin typeface="MS PMincho" charset="-128"/>
                <a:ea typeface="MS PMincho" charset="-128"/>
                <a:cs typeface="MS PMincho" charset="-128"/>
              </a:rPr>
              <a:t>seeker</a:t>
            </a:r>
            <a:r>
              <a:rPr kumimoji="1" lang="ja-JP" altLang="en-US" sz="2000" dirty="0">
                <a:latin typeface="MS PMincho" charset="-128"/>
                <a:ea typeface="MS PMincho" charset="-128"/>
                <a:cs typeface="MS PMincho" charset="-128"/>
              </a:rPr>
              <a:t>に最適な動的戦略予測を行うことが可能となります。</a:t>
            </a:r>
            <a:endParaRPr kumimoji="1" lang="en-US" altLang="zh-CN" sz="2000" dirty="0">
              <a:latin typeface="MS PMincho" charset="-128"/>
              <a:ea typeface="MS PMincho" charset="-128"/>
              <a:cs typeface="MS PMincho" charset="-128"/>
            </a:endParaRPr>
          </a:p>
        </p:txBody>
      </p:sp>
      <p:sp>
        <p:nvSpPr>
          <p:cNvPr id="2" name="矩形 1">
            <a:extLst>
              <a:ext uri="{FF2B5EF4-FFF2-40B4-BE49-F238E27FC236}">
                <a16:creationId xmlns:a16="http://schemas.microsoft.com/office/drawing/2014/main" id="{1EB33A8A-1091-D529-4444-265D4D7FD65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041D0AEF-BE66-3508-B13C-25F7E121A553}"/>
              </a:ext>
            </a:extLst>
          </p:cNvPr>
          <p:cNvSpPr/>
          <p:nvPr/>
        </p:nvSpPr>
        <p:spPr>
          <a:xfrm>
            <a:off x="2760132" y="263254"/>
            <a:ext cx="9431867" cy="228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6055C3A4-92A1-A22F-FD6B-91C463A749D7}"/>
              </a:ext>
            </a:extLst>
          </p:cNvPr>
          <p:cNvGrpSpPr/>
          <p:nvPr/>
        </p:nvGrpSpPr>
        <p:grpSpPr>
          <a:xfrm>
            <a:off x="550863" y="82550"/>
            <a:ext cx="3902663" cy="585788"/>
            <a:chOff x="551544" y="82976"/>
            <a:chExt cx="3901213" cy="584775"/>
          </a:xfrm>
        </p:grpSpPr>
        <p:sp>
          <p:nvSpPr>
            <p:cNvPr id="7" name="文本框 4">
              <a:extLst>
                <a:ext uri="{FF2B5EF4-FFF2-40B4-BE49-F238E27FC236}">
                  <a16:creationId xmlns:a16="http://schemas.microsoft.com/office/drawing/2014/main" id="{5459AD27-FB11-3D7B-4065-61546EAFDBE7}"/>
                </a:ext>
              </a:extLst>
            </p:cNvPr>
            <p:cNvSpPr/>
            <p:nvPr/>
          </p:nvSpPr>
          <p:spPr>
            <a:xfrm>
              <a:off x="1160917" y="118309"/>
              <a:ext cx="3291840" cy="522315"/>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研究方向</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B68DFAF5-DEA6-1F38-02F6-8B384DA15C39}"/>
                </a:ext>
              </a:extLst>
            </p:cNvPr>
            <p:cNvSpPr txBox="1"/>
            <p:nvPr/>
          </p:nvSpPr>
          <p:spPr>
            <a:xfrm>
              <a:off x="551544" y="82976"/>
              <a:ext cx="723631" cy="584775"/>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02</a:t>
              </a:r>
              <a:endParaRPr lang="zh-CN" altLang="en-US" sz="3200" dirty="0">
                <a:solidFill>
                  <a:srgbClr val="3B3838"/>
                </a:solidFill>
                <a:latin typeface="Impact" pitchFamily="34" charset="0"/>
              </a:endParaRPr>
            </a:p>
          </p:txBody>
        </p:sp>
      </p:grpSp>
    </p:spTree>
    <p:extLst>
      <p:ext uri="{BB962C8B-B14F-4D97-AF65-F5344CB8AC3E}">
        <p14:creationId xmlns:p14="http://schemas.microsoft.com/office/powerpoint/2010/main" val="146863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6A752-7C08-12EF-A35B-3EDFBB2547C7}"/>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4D2F9B81-7A32-CC1B-B042-E8682F50A91F}"/>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6E11D40B-15EA-4ED5-9FDA-0E346790D98C}"/>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9" name="文本框 38">
            <a:extLst>
              <a:ext uri="{FF2B5EF4-FFF2-40B4-BE49-F238E27FC236}">
                <a16:creationId xmlns:a16="http://schemas.microsoft.com/office/drawing/2014/main" id="{A10439F5-4AA5-6E4D-8C45-6BBB4FB62B72}"/>
              </a:ext>
            </a:extLst>
          </p:cNvPr>
          <p:cNvSpPr txBox="1"/>
          <p:nvPr/>
        </p:nvSpPr>
        <p:spPr>
          <a:xfrm>
            <a:off x="468350" y="947920"/>
            <a:ext cx="10560206" cy="1200329"/>
          </a:xfrm>
          <a:prstGeom prst="rect">
            <a:avLst/>
          </a:prstGeom>
          <a:noFill/>
        </p:spPr>
        <p:txBody>
          <a:bodyPr wrap="square" rtlCol="0">
            <a:spAutoFit/>
          </a:bodyPr>
          <a:lstStyle/>
          <a:p>
            <a:r>
              <a:rPr kumimoji="1" lang="ja-JP" altLang="en-US" sz="2400" b="1" dirty="0">
                <a:latin typeface="MS PMincho" charset="-128"/>
                <a:ea typeface="MS PMincho" charset="-128"/>
                <a:cs typeface="MS PMincho" charset="-128"/>
              </a:rPr>
              <a:t>今後</a:t>
            </a:r>
            <a:r>
              <a:rPr kumimoji="1" lang="zh-CN" altLang="en-US" sz="2400" b="1" dirty="0">
                <a:latin typeface="MS PMincho" charset="-128"/>
                <a:ea typeface="MS PMincho" charset="-128"/>
                <a:cs typeface="MS PMincho" charset="-128"/>
              </a:rPr>
              <a:t>予定</a:t>
            </a:r>
            <a:endParaRPr kumimoji="1" lang="en-US" altLang="zh-CN" sz="2400" b="1" dirty="0">
              <a:latin typeface="MS PMincho" charset="-128"/>
              <a:ea typeface="MS PMincho" charset="-128"/>
              <a:cs typeface="MS PMincho" charset="-128"/>
            </a:endParaRPr>
          </a:p>
          <a:p>
            <a:endParaRPr kumimoji="1" lang="en-US" altLang="ja-JP" sz="2400" b="1" dirty="0">
              <a:latin typeface="MS PMincho" charset="-128"/>
              <a:ea typeface="MS PMincho" charset="-128"/>
              <a:cs typeface="MS PMincho" charset="-128"/>
            </a:endParaRPr>
          </a:p>
          <a:p>
            <a:r>
              <a:rPr kumimoji="1" lang="ja-JP" altLang="en-US" sz="2400" b="1" dirty="0">
                <a:latin typeface="MS PMincho" charset="-128"/>
                <a:ea typeface="MS PMincho" charset="-128"/>
                <a:cs typeface="MS PMincho" charset="-128"/>
              </a:rPr>
              <a:t>引き続き関連論文を精読し、必要な知識を習得します。</a:t>
            </a:r>
            <a:endParaRPr kumimoji="1" lang="en-US" altLang="ja-JP" sz="2400" b="1" dirty="0">
              <a:latin typeface="MS PMincho" charset="-128"/>
              <a:ea typeface="MS PMincho" charset="-128"/>
              <a:cs typeface="MS PMincho" charset="-128"/>
            </a:endParaRPr>
          </a:p>
        </p:txBody>
      </p:sp>
    </p:spTree>
    <p:extLst>
      <p:ext uri="{BB962C8B-B14F-4D97-AF65-F5344CB8AC3E}">
        <p14:creationId xmlns:p14="http://schemas.microsoft.com/office/powerpoint/2010/main" val="232503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5BF13-90FF-727F-4E5B-E82208456D28}"/>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04893A8F-F15F-54F2-9B61-701881894962}"/>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DF597420-D5E1-D03D-7A97-E550E4F556CC}"/>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 name="文本框 2">
            <a:extLst>
              <a:ext uri="{FF2B5EF4-FFF2-40B4-BE49-F238E27FC236}">
                <a16:creationId xmlns:a16="http://schemas.microsoft.com/office/drawing/2014/main" id="{517B7FC8-2938-154B-AE94-48CBDCBD1097}"/>
              </a:ext>
            </a:extLst>
          </p:cNvPr>
          <p:cNvSpPr txBox="1"/>
          <p:nvPr/>
        </p:nvSpPr>
        <p:spPr>
          <a:xfrm>
            <a:off x="375217" y="593103"/>
            <a:ext cx="10560206" cy="6001643"/>
          </a:xfrm>
          <a:prstGeom prst="rect">
            <a:avLst/>
          </a:prstGeom>
          <a:noFill/>
        </p:spPr>
        <p:txBody>
          <a:bodyPr wrap="square" rtlCol="0">
            <a:spAutoFit/>
          </a:bodyPr>
          <a:lstStyle/>
          <a:p>
            <a:r>
              <a:rPr kumimoji="1" lang="en-US" altLang="ja-JP" sz="2400" b="1" dirty="0">
                <a:latin typeface="MS PMincho" charset="-128"/>
                <a:ea typeface="MS PMincho" charset="-128"/>
                <a:cs typeface="MS PMincho" charset="-128"/>
              </a:rPr>
              <a:t>1.</a:t>
            </a:r>
            <a:r>
              <a:rPr kumimoji="1" lang="ja-JP" altLang="en-US" sz="2400" b="1" dirty="0">
                <a:latin typeface="MS PMincho" charset="-128"/>
                <a:ea typeface="MS PMincho" charset="-128"/>
                <a:cs typeface="MS PMincho" charset="-128"/>
              </a:rPr>
              <a:t>論文</a:t>
            </a:r>
            <a:endParaRPr kumimoji="1" lang="en-US" altLang="ja-JP" sz="2400" b="1" dirty="0">
              <a:latin typeface="MS PMincho" charset="-128"/>
              <a:ea typeface="MS PMincho" charset="-128"/>
              <a:cs typeface="MS PMincho" charset="-128"/>
            </a:endParaRPr>
          </a:p>
          <a:p>
            <a:r>
              <a:rPr kumimoji="1" lang="en-US" altLang="ja-JP" sz="2000" dirty="0">
                <a:latin typeface="MS PMincho" charset="-128"/>
                <a:ea typeface="MS PMincho" charset="-128"/>
                <a:cs typeface="MS PMincho" charset="-128"/>
              </a:rPr>
              <a:t>1). Large Language Models in Mental Health Care: A Scoping Review</a:t>
            </a:r>
            <a:r>
              <a:rPr kumimoji="1" lang="zh-CN" altLang="en-US" sz="2000" dirty="0">
                <a:latin typeface="MS PMincho" charset="-128"/>
                <a:ea typeface="MS PMincho" charset="-128"/>
                <a:cs typeface="MS PMincho" charset="-128"/>
              </a:rPr>
              <a:t>（</a:t>
            </a:r>
            <a:r>
              <a:rPr kumimoji="1" lang="en-US" altLang="zh-CN" sz="2000" dirty="0">
                <a:latin typeface="MS PMincho" charset="-128"/>
                <a:ea typeface="MS PMincho" charset="-128"/>
                <a:cs typeface="MS PMincho" charset="-128"/>
              </a:rPr>
              <a:t>Hua et al.,2024</a:t>
            </a:r>
            <a:r>
              <a:rPr kumimoji="1" lang="zh-CN" altLang="en-US" sz="2000" dirty="0">
                <a:latin typeface="MS PMincho" charset="-128"/>
                <a:ea typeface="MS PMincho" charset="-128"/>
                <a:cs typeface="MS PMincho" charset="-128"/>
              </a:rPr>
              <a:t>）</a:t>
            </a:r>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en-US" altLang="zh-CN" sz="2000" b="1" dirty="0" err="1">
                <a:latin typeface="MS PMincho" charset="-128"/>
                <a:ea typeface="MS PMincho" charset="-128"/>
                <a:cs typeface="MS PMincho" charset="-128"/>
              </a:rPr>
              <a:t>i</a:t>
            </a:r>
            <a:r>
              <a:rPr kumimoji="1" lang="en-US" altLang="zh-CN" sz="2000" b="1" dirty="0">
                <a:latin typeface="MS PMincho" charset="-128"/>
                <a:ea typeface="MS PMincho" charset="-128"/>
                <a:cs typeface="MS PMincho" charset="-128"/>
              </a:rPr>
              <a:t>)</a:t>
            </a:r>
            <a:r>
              <a:rPr kumimoji="1" lang="ja-JP" altLang="en-US" sz="2000" b="1" dirty="0">
                <a:latin typeface="MS PMincho" charset="-128"/>
                <a:ea typeface="MS PMincho" charset="-128"/>
                <a:cs typeface="MS PMincho" charset="-128"/>
              </a:rPr>
              <a:t>研究背景と目的</a:t>
            </a:r>
            <a:endParaRPr kumimoji="1" lang="en-US" altLang="ja-JP" sz="2000" b="1"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近年、</a:t>
            </a:r>
            <a:r>
              <a:rPr kumimoji="1" lang="en-US" altLang="ja-JP" sz="2000" dirty="0">
                <a:latin typeface="MS PMincho" charset="-128"/>
                <a:ea typeface="MS PMincho" charset="-128"/>
                <a:cs typeface="MS PMincho" charset="-128"/>
              </a:rPr>
              <a:t>GPT-4</a:t>
            </a:r>
            <a:r>
              <a:rPr kumimoji="1" lang="ja-JP" altLang="en-US" sz="2000" dirty="0">
                <a:latin typeface="MS PMincho" charset="-128"/>
                <a:ea typeface="MS PMincho" charset="-128"/>
                <a:cs typeface="MS PMincho" charset="-128"/>
              </a:rPr>
              <a:t>などの大規模言語モデル（</a:t>
            </a:r>
            <a:r>
              <a:rPr kumimoji="1" lang="en-US" altLang="ja-JP" sz="2000" dirty="0">
                <a:latin typeface="MS PMincho" charset="-128"/>
                <a:ea typeface="MS PMincho" charset="-128"/>
                <a:cs typeface="MS PMincho" charset="-128"/>
              </a:rPr>
              <a:t>LLM</a:t>
            </a:r>
            <a:r>
              <a:rPr kumimoji="1" lang="ja-JP" altLang="en-US" sz="2000" dirty="0">
                <a:latin typeface="MS PMincho" charset="-128"/>
                <a:ea typeface="MS PMincho" charset="-128"/>
                <a:cs typeface="MS PMincho" charset="-128"/>
              </a:rPr>
              <a:t>）の発展により、</a:t>
            </a:r>
            <a:r>
              <a:rPr kumimoji="1" lang="en-US" altLang="ja-JP" sz="2000" dirty="0">
                <a:latin typeface="MS PMincho" charset="-128"/>
                <a:ea typeface="MS PMincho" charset="-128"/>
                <a:cs typeface="MS PMincho" charset="-128"/>
              </a:rPr>
              <a:t>AI</a:t>
            </a:r>
            <a:r>
              <a:rPr kumimoji="1" lang="ja-JP" altLang="en-US" sz="2000" dirty="0">
                <a:latin typeface="MS PMincho" charset="-128"/>
                <a:ea typeface="MS PMincho" charset="-128"/>
                <a:cs typeface="MS PMincho" charset="-128"/>
              </a:rPr>
              <a:t>を活用した心理ケアやメンタルヘルス支援が注目されています。本論文は、</a:t>
            </a:r>
            <a:r>
              <a:rPr kumimoji="1" lang="en-US" altLang="ja-JP" sz="2000" dirty="0">
                <a:latin typeface="MS PMincho" charset="-128"/>
                <a:ea typeface="MS PMincho" charset="-128"/>
                <a:cs typeface="MS PMincho" charset="-128"/>
              </a:rPr>
              <a:t>2019</a:t>
            </a:r>
            <a:r>
              <a:rPr kumimoji="1" lang="ja-JP" altLang="en-US" sz="2000" dirty="0">
                <a:latin typeface="MS PMincho" charset="-128"/>
                <a:ea typeface="MS PMincho" charset="-128"/>
                <a:cs typeface="MS PMincho" charset="-128"/>
              </a:rPr>
              <a:t>年以降の最新</a:t>
            </a:r>
            <a:r>
              <a:rPr kumimoji="1" lang="en-US" altLang="ja-JP" sz="2000" dirty="0">
                <a:latin typeface="MS PMincho" charset="-128"/>
                <a:ea typeface="MS PMincho" charset="-128"/>
                <a:cs typeface="MS PMincho" charset="-128"/>
              </a:rPr>
              <a:t>LLM</a:t>
            </a:r>
            <a:r>
              <a:rPr kumimoji="1" lang="ja-JP" altLang="en-US" sz="2000" dirty="0">
                <a:latin typeface="MS PMincho" charset="-128"/>
                <a:ea typeface="MS PMincho" charset="-128"/>
                <a:cs typeface="MS PMincho" charset="-128"/>
              </a:rPr>
              <a:t>が精神保健分野でどのように利用されているか、その利点・課題・倫理面までを包括的に整理したスコーピングレビューです。</a:t>
            </a:r>
            <a:endParaRPr kumimoji="1" lang="en-US" altLang="ja-JP" sz="2000" dirty="0">
              <a:latin typeface="MS PMincho" charset="-128"/>
              <a:ea typeface="MS PMincho" charset="-128"/>
              <a:cs typeface="MS PMincho" charset="-128"/>
            </a:endParaRPr>
          </a:p>
          <a:p>
            <a:r>
              <a:rPr kumimoji="1" lang="en-US" altLang="ja-JP" sz="2000" b="1" dirty="0">
                <a:latin typeface="MS PMincho" charset="-128"/>
                <a:ea typeface="MS PMincho" charset="-128"/>
                <a:cs typeface="MS PMincho" charset="-128"/>
              </a:rPr>
              <a:t>ii)</a:t>
            </a:r>
            <a:r>
              <a:rPr kumimoji="1" lang="ja-JP" altLang="en-US" sz="2000" b="1" dirty="0">
                <a:latin typeface="MS PMincho" charset="-128"/>
                <a:ea typeface="MS PMincho" charset="-128"/>
                <a:cs typeface="MS PMincho" charset="-128"/>
              </a:rPr>
              <a:t>研究方法</a:t>
            </a:r>
            <a:endParaRPr kumimoji="1" lang="en-US" altLang="ja-JP" sz="2000" b="1" dirty="0">
              <a:latin typeface="MS PMincho" charset="-128"/>
              <a:ea typeface="MS PMincho" charset="-128"/>
              <a:cs typeface="MS PMincho" charset="-128"/>
            </a:endParaRPr>
          </a:p>
          <a:p>
            <a:r>
              <a:rPr kumimoji="1" lang="en-US" altLang="ja-JP" sz="2000" dirty="0">
                <a:latin typeface="MS PMincho" charset="-128"/>
                <a:ea typeface="MS PMincho" charset="-128"/>
                <a:cs typeface="MS PMincho" charset="-128"/>
              </a:rPr>
              <a:t>PRISMA</a:t>
            </a:r>
            <a:r>
              <a:rPr kumimoji="1" lang="ja-JP" altLang="en-US" sz="2000" dirty="0">
                <a:latin typeface="MS PMincho" charset="-128"/>
                <a:ea typeface="MS PMincho" charset="-128"/>
                <a:cs typeface="MS PMincho" charset="-128"/>
              </a:rPr>
              <a:t>ガイドラインに従い、</a:t>
            </a:r>
            <a:r>
              <a:rPr kumimoji="1" lang="en-US" altLang="ja-JP" sz="2000" dirty="0">
                <a:latin typeface="MS PMincho" charset="-128"/>
                <a:ea typeface="MS PMincho" charset="-128"/>
                <a:cs typeface="MS PMincho" charset="-128"/>
              </a:rPr>
              <a:t>PubMed</a:t>
            </a:r>
            <a:r>
              <a:rPr kumimoji="1" lang="ja-JP" altLang="en-US" sz="2000" dirty="0">
                <a:latin typeface="MS PMincho" charset="-128"/>
                <a:ea typeface="MS PMincho" charset="-128"/>
                <a:cs typeface="MS PMincho" charset="-128"/>
              </a:rPr>
              <a:t>や</a:t>
            </a:r>
            <a:r>
              <a:rPr kumimoji="1" lang="en-US" altLang="ja-JP" sz="2000" dirty="0" err="1">
                <a:latin typeface="MS PMincho" charset="-128"/>
                <a:ea typeface="MS PMincho" charset="-128"/>
                <a:cs typeface="MS PMincho" charset="-128"/>
              </a:rPr>
              <a:t>ArXiv</a:t>
            </a:r>
            <a:r>
              <a:rPr kumimoji="1" lang="ja-JP" altLang="en-US" sz="2000" dirty="0">
                <a:latin typeface="MS PMincho" charset="-128"/>
                <a:ea typeface="MS PMincho" charset="-128"/>
                <a:cs typeface="MS PMincho" charset="-128"/>
              </a:rPr>
              <a:t>などの主要データベースから関連文献を系統的に検索し、「</a:t>
            </a:r>
            <a:r>
              <a:rPr kumimoji="1" lang="en-US" altLang="ja-JP" sz="2000" dirty="0">
                <a:latin typeface="MS PMincho" charset="-128"/>
                <a:ea typeface="MS PMincho" charset="-128"/>
                <a:cs typeface="MS PMincho" charset="-128"/>
              </a:rPr>
              <a:t>T5</a:t>
            </a:r>
            <a:r>
              <a:rPr kumimoji="1" lang="ja-JP" altLang="en-US" sz="2000" dirty="0">
                <a:latin typeface="MS PMincho" charset="-128"/>
                <a:ea typeface="MS PMincho" charset="-128"/>
                <a:cs typeface="MS PMincho" charset="-128"/>
              </a:rPr>
              <a:t>以降」の</a:t>
            </a:r>
            <a:r>
              <a:rPr kumimoji="1" lang="en-US" altLang="ja-JP" sz="2000" dirty="0">
                <a:latin typeface="MS PMincho" charset="-128"/>
                <a:ea typeface="MS PMincho" charset="-128"/>
                <a:cs typeface="MS PMincho" charset="-128"/>
              </a:rPr>
              <a:t>LLM</a:t>
            </a:r>
            <a:r>
              <a:rPr kumimoji="1" lang="ja-JP" altLang="en-US" sz="2000" dirty="0">
                <a:latin typeface="MS PMincho" charset="-128"/>
                <a:ea typeface="MS PMincho" charset="-128"/>
                <a:cs typeface="MS PMincho" charset="-128"/>
              </a:rPr>
              <a:t>を対象に、最終的に</a:t>
            </a:r>
            <a:r>
              <a:rPr kumimoji="1" lang="en-US" altLang="ja-JP" sz="2000" dirty="0">
                <a:latin typeface="MS PMincho" charset="-128"/>
                <a:ea typeface="MS PMincho" charset="-128"/>
                <a:cs typeface="MS PMincho" charset="-128"/>
              </a:rPr>
              <a:t>34</a:t>
            </a:r>
            <a:r>
              <a:rPr kumimoji="1" lang="ja-JP" altLang="en-US" sz="2000" dirty="0">
                <a:latin typeface="MS PMincho" charset="-128"/>
                <a:ea typeface="MS PMincho" charset="-128"/>
                <a:cs typeface="MS PMincho" charset="-128"/>
              </a:rPr>
              <a:t>本の研究を分析しています。</a:t>
            </a:r>
            <a:endParaRPr kumimoji="1" lang="en-US" altLang="ja-JP" sz="2000" dirty="0">
              <a:latin typeface="MS PMincho" charset="-128"/>
              <a:ea typeface="MS PMincho" charset="-128"/>
              <a:cs typeface="MS PMincho" charset="-128"/>
            </a:endParaRPr>
          </a:p>
          <a:p>
            <a:r>
              <a:rPr kumimoji="1" lang="en-US" altLang="ja-JP" sz="2000" b="1" dirty="0">
                <a:latin typeface="MS PMincho" charset="-128"/>
                <a:ea typeface="MS PMincho" charset="-128"/>
                <a:cs typeface="MS PMincho" charset="-128"/>
              </a:rPr>
              <a:t>iii)</a:t>
            </a:r>
            <a:r>
              <a:rPr kumimoji="1" lang="ja-JP" altLang="en-US" sz="2000" b="1" u="sng" dirty="0">
                <a:latin typeface="MS PMincho" charset="-128"/>
                <a:ea typeface="MS PMincho" charset="-128"/>
                <a:cs typeface="MS PMincho" charset="-128"/>
              </a:rPr>
              <a:t>技術的な応用と可能性</a:t>
            </a:r>
            <a:endParaRPr kumimoji="1" lang="en-US" altLang="ja-JP" sz="2000" b="1" u="sng"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a:t>
            </a:r>
            <a:r>
              <a:rPr kumimoji="1" lang="ja-JP" altLang="en-US" sz="2000" dirty="0">
                <a:solidFill>
                  <a:srgbClr val="FF0000"/>
                </a:solidFill>
                <a:latin typeface="MS PMincho" charset="-128"/>
                <a:ea typeface="MS PMincho" charset="-128"/>
                <a:cs typeface="MS PMincho" charset="-128"/>
              </a:rPr>
              <a:t>共感的な会話エージェント</a:t>
            </a:r>
            <a:r>
              <a:rPr kumimoji="1" lang="ja-JP"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LLM</a:t>
            </a:r>
            <a:r>
              <a:rPr kumimoji="1" lang="ja-JP" altLang="en-US" sz="2000" dirty="0">
                <a:latin typeface="MS PMincho" charset="-128"/>
                <a:ea typeface="MS PMincho" charset="-128"/>
                <a:cs typeface="MS PMincho" charset="-128"/>
              </a:rPr>
              <a:t>は自然で</a:t>
            </a:r>
            <a:r>
              <a:rPr kumimoji="1" lang="ja-JP" altLang="en-US" sz="2000" u="sng" dirty="0">
                <a:latin typeface="MS PMincho" charset="-128"/>
                <a:ea typeface="MS PMincho" charset="-128"/>
                <a:cs typeface="MS PMincho" charset="-128"/>
              </a:rPr>
              <a:t>共感的な対話生成</a:t>
            </a:r>
            <a:r>
              <a:rPr kumimoji="1" lang="ja-JP" altLang="en-US" sz="2000" dirty="0">
                <a:latin typeface="MS PMincho" charset="-128"/>
                <a:ea typeface="MS PMincho" charset="-128"/>
                <a:cs typeface="MS PMincho" charset="-128"/>
              </a:rPr>
              <a:t>が可能となり、感情支援やデジタルカウンセリングに活用されています。</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a:t>
            </a:r>
            <a:r>
              <a:rPr kumimoji="1" lang="ja-JP" altLang="en-US" sz="2000" dirty="0">
                <a:solidFill>
                  <a:srgbClr val="FF0000"/>
                </a:solidFill>
                <a:latin typeface="MS PMincho" charset="-128"/>
                <a:ea typeface="MS PMincho" charset="-128"/>
                <a:cs typeface="MS PMincho" charset="-128"/>
              </a:rPr>
              <a:t>精神疾患・リスク検出</a:t>
            </a:r>
            <a:r>
              <a:rPr kumimoji="1" lang="ja-JP" altLang="en-US" sz="2000" dirty="0">
                <a:latin typeface="MS PMincho" charset="-128"/>
                <a:ea typeface="MS PMincho" charset="-128"/>
                <a:cs typeface="MS PMincho" charset="-128"/>
              </a:rPr>
              <a:t>：</a:t>
            </a:r>
            <a:r>
              <a:rPr kumimoji="1" lang="ja-JP" altLang="en-US" sz="2000" u="sng" dirty="0">
                <a:latin typeface="MS PMincho" charset="-128"/>
                <a:ea typeface="MS PMincho" charset="-128"/>
                <a:cs typeface="MS PMincho" charset="-128"/>
              </a:rPr>
              <a:t>うつ病・自殺・不安・認知の歪み等のテキスト自動検出</a:t>
            </a:r>
            <a:r>
              <a:rPr kumimoji="1" lang="ja-JP" altLang="en-US" sz="2000" dirty="0">
                <a:latin typeface="MS PMincho" charset="-128"/>
                <a:ea typeface="MS PMincho" charset="-128"/>
                <a:cs typeface="MS PMincho" charset="-128"/>
              </a:rPr>
              <a:t>で高い柔軟性と精度を示し、プロンプトのみでも多様な課題に対応できます。</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a:t>
            </a:r>
            <a:r>
              <a:rPr kumimoji="1" lang="ja-JP" altLang="en-US" sz="2000" dirty="0">
                <a:solidFill>
                  <a:srgbClr val="FF0000"/>
                </a:solidFill>
                <a:latin typeface="MS PMincho" charset="-128"/>
                <a:ea typeface="MS PMincho" charset="-128"/>
                <a:cs typeface="MS PMincho" charset="-128"/>
              </a:rPr>
              <a:t>データ拡張とカスタマイズ</a:t>
            </a:r>
            <a:r>
              <a:rPr kumimoji="1" lang="ja-JP" altLang="en-US" sz="2000" dirty="0">
                <a:latin typeface="MS PMincho" charset="-128"/>
                <a:ea typeface="MS PMincho" charset="-128"/>
                <a:cs typeface="MS PMincho" charset="-128"/>
              </a:rPr>
              <a:t>：</a:t>
            </a:r>
            <a:r>
              <a:rPr kumimoji="1" lang="en-US" altLang="ja-JP" sz="2000" u="sng" dirty="0">
                <a:latin typeface="MS PMincho" charset="-128"/>
                <a:ea typeface="MS PMincho" charset="-128"/>
                <a:cs typeface="MS PMincho" charset="-128"/>
              </a:rPr>
              <a:t>LLM</a:t>
            </a:r>
            <a:r>
              <a:rPr kumimoji="1" lang="ja-JP" altLang="en-US" sz="2000" u="sng" dirty="0">
                <a:latin typeface="MS PMincho" charset="-128"/>
                <a:ea typeface="MS PMincho" charset="-128"/>
                <a:cs typeface="MS PMincho" charset="-128"/>
              </a:rPr>
              <a:t>による高品質な合成データ生成</a:t>
            </a:r>
            <a:r>
              <a:rPr kumimoji="1" lang="ja-JP" altLang="en-US" sz="2000" dirty="0">
                <a:latin typeface="MS PMincho" charset="-128"/>
                <a:ea typeface="MS PMincho" charset="-128"/>
                <a:cs typeface="MS PMincho" charset="-128"/>
              </a:rPr>
              <a:t>や、命令型ファインチューニング（</a:t>
            </a:r>
            <a:r>
              <a:rPr kumimoji="1" lang="en-US" altLang="ja-JP" sz="2000" dirty="0">
                <a:latin typeface="MS PMincho" charset="-128"/>
                <a:ea typeface="MS PMincho" charset="-128"/>
                <a:cs typeface="MS PMincho" charset="-128"/>
              </a:rPr>
              <a:t>Instruction Fine-tuning</a:t>
            </a:r>
            <a:r>
              <a:rPr kumimoji="1" lang="ja-JP" altLang="en-US" sz="2000" dirty="0">
                <a:latin typeface="MS PMincho" charset="-128"/>
                <a:ea typeface="MS PMincho" charset="-128"/>
                <a:cs typeface="MS PMincho" charset="-128"/>
              </a:rPr>
              <a:t>）を通じた専門用途への適応も可能です。</a:t>
            </a:r>
            <a:endParaRPr kumimoji="1" lang="en-US" altLang="ja-JP" sz="2000" dirty="0">
              <a:latin typeface="MS PMincho" charset="-128"/>
              <a:ea typeface="MS PMincho" charset="-128"/>
              <a:cs typeface="MS PMincho" charset="-128"/>
            </a:endParaRPr>
          </a:p>
          <a:p>
            <a:endParaRPr kumimoji="1" lang="en-US" altLang="ja-JP" sz="2000" b="1"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p:txBody>
      </p:sp>
      <p:sp>
        <p:nvSpPr>
          <p:cNvPr id="9" name="矩形 1">
            <a:extLst>
              <a:ext uri="{FF2B5EF4-FFF2-40B4-BE49-F238E27FC236}">
                <a16:creationId xmlns:a16="http://schemas.microsoft.com/office/drawing/2014/main" id="{34C32938-C4EC-2A4F-140F-474D8FC3729B}"/>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10" name="矩形 2">
            <a:extLst>
              <a:ext uri="{FF2B5EF4-FFF2-40B4-BE49-F238E27FC236}">
                <a16:creationId xmlns:a16="http://schemas.microsoft.com/office/drawing/2014/main" id="{3DCED262-CBB2-B2F7-F0B5-8F9D7E87A28D}"/>
              </a:ext>
            </a:extLst>
          </p:cNvPr>
          <p:cNvSpPr/>
          <p:nvPr/>
        </p:nvSpPr>
        <p:spPr>
          <a:xfrm>
            <a:off x="2108200" y="254000"/>
            <a:ext cx="100838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11" name="组合 3">
            <a:extLst>
              <a:ext uri="{FF2B5EF4-FFF2-40B4-BE49-F238E27FC236}">
                <a16:creationId xmlns:a16="http://schemas.microsoft.com/office/drawing/2014/main" id="{1E68037C-F388-DD5F-AD64-5FE4C7E5B0B3}"/>
              </a:ext>
            </a:extLst>
          </p:cNvPr>
          <p:cNvGrpSpPr/>
          <p:nvPr/>
        </p:nvGrpSpPr>
        <p:grpSpPr>
          <a:xfrm>
            <a:off x="550863" y="82550"/>
            <a:ext cx="3902663" cy="585788"/>
            <a:chOff x="551544" y="82976"/>
            <a:chExt cx="3901213" cy="584775"/>
          </a:xfrm>
        </p:grpSpPr>
        <p:sp>
          <p:nvSpPr>
            <p:cNvPr id="12" name="文本框 4">
              <a:extLst>
                <a:ext uri="{FF2B5EF4-FFF2-40B4-BE49-F238E27FC236}">
                  <a16:creationId xmlns:a16="http://schemas.microsoft.com/office/drawing/2014/main" id="{3452F526-DB67-10E7-6A8E-89C238B7CE18}"/>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論文</a:t>
              </a:r>
              <a:endParaRPr lang="zh-CN" altLang="en-US" dirty="0">
                <a:solidFill>
                  <a:srgbClr val="044875"/>
                </a:solidFill>
                <a:latin typeface="MS Mincho" charset="-128"/>
                <a:ea typeface="MS Mincho" charset="-128"/>
                <a:cs typeface="MS Mincho" charset="-128"/>
              </a:endParaRPr>
            </a:p>
          </p:txBody>
        </p:sp>
        <p:sp>
          <p:nvSpPr>
            <p:cNvPr id="13" name="文本框 5">
              <a:extLst>
                <a:ext uri="{FF2B5EF4-FFF2-40B4-BE49-F238E27FC236}">
                  <a16:creationId xmlns:a16="http://schemas.microsoft.com/office/drawing/2014/main" id="{70BFA08E-10C6-84E5-89D4-F53C717CE96B}"/>
                </a:ext>
              </a:extLst>
            </p:cNvPr>
            <p:cNvSpPr txBox="1"/>
            <p:nvPr/>
          </p:nvSpPr>
          <p:spPr>
            <a:xfrm>
              <a:off x="551544" y="82976"/>
              <a:ext cx="723631" cy="584775"/>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a:solidFill>
                    <a:srgbClr val="3B3838"/>
                  </a:solidFill>
                  <a:latin typeface="Impact" pitchFamily="34" charset="0"/>
                </a:rPr>
                <a:t>01</a:t>
              </a:r>
              <a:endParaRPr lang="zh-CN" altLang="en-US" sz="3200">
                <a:solidFill>
                  <a:srgbClr val="3B3838"/>
                </a:solidFill>
                <a:latin typeface="Impact" pitchFamily="34" charset="0"/>
              </a:endParaRPr>
            </a:p>
          </p:txBody>
        </p:sp>
      </p:grpSp>
    </p:spTree>
    <p:extLst>
      <p:ext uri="{BB962C8B-B14F-4D97-AF65-F5344CB8AC3E}">
        <p14:creationId xmlns:p14="http://schemas.microsoft.com/office/powerpoint/2010/main" val="284355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30681-5537-2E2E-2F88-92DCD2773CE6}"/>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CABC0D3C-632A-1717-EF1B-CF0CF2D90CF9}"/>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637B7184-9AC7-B976-296B-8307F85BCCF0}"/>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 name="文本框 2">
            <a:extLst>
              <a:ext uri="{FF2B5EF4-FFF2-40B4-BE49-F238E27FC236}">
                <a16:creationId xmlns:a16="http://schemas.microsoft.com/office/drawing/2014/main" id="{E255ED02-3FBE-6362-4ADC-24B97CCB25D6}"/>
              </a:ext>
            </a:extLst>
          </p:cNvPr>
          <p:cNvSpPr txBox="1"/>
          <p:nvPr/>
        </p:nvSpPr>
        <p:spPr>
          <a:xfrm>
            <a:off x="468351" y="804394"/>
            <a:ext cx="10560206" cy="5940088"/>
          </a:xfrm>
          <a:prstGeom prst="rect">
            <a:avLst/>
          </a:prstGeom>
          <a:noFill/>
        </p:spPr>
        <p:txBody>
          <a:bodyPr wrap="square" rtlCol="0">
            <a:spAutoFit/>
          </a:bodyPr>
          <a:lstStyle/>
          <a:p>
            <a:r>
              <a:rPr lang="en-CA" altLang="ja-JP" sz="2000" b="1" dirty="0">
                <a:latin typeface="MS Mincho" panose="02020609040205080304" pitchFamily="49" charset="-128"/>
                <a:ea typeface="MS Mincho" panose="02020609040205080304" pitchFamily="49" charset="-128"/>
              </a:rPr>
              <a:t>iv)</a:t>
            </a:r>
            <a:r>
              <a:rPr lang="ja-JP" altLang="en-US" sz="2000" b="1" dirty="0">
                <a:latin typeface="MS Mincho" panose="02020609040205080304" pitchFamily="49" charset="-128"/>
                <a:ea typeface="MS Mincho" panose="02020609040205080304" pitchFamily="49" charset="-128"/>
              </a:rPr>
              <a:t>主な課題と今後の展望</a:t>
            </a:r>
          </a:p>
          <a:p>
            <a:r>
              <a:rPr lang="ja-JP" altLang="en-US" sz="2000" dirty="0">
                <a:latin typeface="MS Mincho" panose="02020609040205080304" pitchFamily="49" charset="-128"/>
                <a:ea typeface="MS Mincho" panose="02020609040205080304" pitchFamily="49" charset="-128"/>
              </a:rPr>
              <a:t>・</a:t>
            </a:r>
            <a:r>
              <a:rPr lang="ja-JP" altLang="en-US" sz="2000" dirty="0">
                <a:solidFill>
                  <a:srgbClr val="FF0000"/>
                </a:solidFill>
                <a:latin typeface="MS Mincho" panose="02020609040205080304" pitchFamily="49" charset="-128"/>
                <a:ea typeface="MS Mincho" panose="02020609040205080304" pitchFamily="49" charset="-128"/>
              </a:rPr>
              <a:t>データの代表性と質</a:t>
            </a:r>
            <a:r>
              <a:rPr lang="ja-JP" altLang="en-US" sz="2000" dirty="0">
                <a:latin typeface="MS Mincho" panose="02020609040205080304" pitchFamily="49" charset="-128"/>
                <a:ea typeface="MS Mincho" panose="02020609040205080304" pitchFamily="49" charset="-128"/>
              </a:rPr>
              <a:t>：多くのデータが</a:t>
            </a:r>
            <a:r>
              <a:rPr lang="en-US" altLang="ja-JP" sz="2000" dirty="0">
                <a:latin typeface="MS Mincho" panose="02020609040205080304" pitchFamily="49" charset="-128"/>
                <a:ea typeface="MS Mincho" panose="02020609040205080304" pitchFamily="49" charset="-128"/>
              </a:rPr>
              <a:t>Reddit</a:t>
            </a:r>
            <a:r>
              <a:rPr lang="ja-JP" altLang="en-US" sz="2000" dirty="0">
                <a:latin typeface="MS Mincho" panose="02020609040205080304" pitchFamily="49" charset="-128"/>
                <a:ea typeface="MS Mincho" panose="02020609040205080304" pitchFamily="49" charset="-128"/>
              </a:rPr>
              <a:t>など</a:t>
            </a:r>
            <a:r>
              <a:rPr lang="en-US" altLang="ja-JP" sz="2000" dirty="0">
                <a:latin typeface="MS Mincho" panose="02020609040205080304" pitchFamily="49" charset="-128"/>
                <a:ea typeface="MS Mincho" panose="02020609040205080304" pitchFamily="49" charset="-128"/>
              </a:rPr>
              <a:t>SNS</a:t>
            </a:r>
            <a:r>
              <a:rPr lang="ja-JP" altLang="en-US" sz="2000" dirty="0">
                <a:latin typeface="MS Mincho" panose="02020609040205080304" pitchFamily="49" charset="-128"/>
                <a:ea typeface="MS Mincho" panose="02020609040205080304" pitchFamily="49" charset="-128"/>
              </a:rPr>
              <a:t>由来で臨床的な代表性やラベル基準に課題があります。</a:t>
            </a:r>
          </a:p>
          <a:p>
            <a:r>
              <a:rPr lang="ja-JP" altLang="en-US" sz="2000" dirty="0">
                <a:latin typeface="MS Mincho" panose="02020609040205080304" pitchFamily="49" charset="-128"/>
                <a:ea typeface="MS Mincho" panose="02020609040205080304" pitchFamily="49" charset="-128"/>
              </a:rPr>
              <a:t>・評価指標の統一性：自動評価と人的評価が混在し、共通フレームワークがなく比較が困難です。</a:t>
            </a:r>
          </a:p>
          <a:p>
            <a:r>
              <a:rPr lang="ja-JP" altLang="en-US" sz="2000" dirty="0">
                <a:latin typeface="MS Mincho" panose="02020609040205080304" pitchFamily="49" charset="-128"/>
                <a:ea typeface="MS Mincho" panose="02020609040205080304" pitchFamily="49" charset="-128"/>
              </a:rPr>
              <a:t>・倫理・安全リスク：有害な出力、ユーザー依存、プライバシー漏洩等のリスクが未解決です。</a:t>
            </a:r>
          </a:p>
          <a:p>
            <a:r>
              <a:rPr lang="ja-JP" altLang="en-US" sz="2000" dirty="0">
                <a:latin typeface="MS Mincho" panose="02020609040205080304" pitchFamily="49" charset="-128"/>
                <a:ea typeface="MS Mincho" panose="02020609040205080304" pitchFamily="49" charset="-128"/>
              </a:rPr>
              <a:t>・実臨床応用の障壁：現場での長期有効性や安全性の検証はこれからです。</a:t>
            </a:r>
            <a:endParaRPr lang="en-CA"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a:t>
            </a:r>
            <a:r>
              <a:rPr lang="ja-JP" altLang="en-US" sz="2000" dirty="0">
                <a:solidFill>
                  <a:srgbClr val="FF0000"/>
                </a:solidFill>
                <a:latin typeface="MS Mincho" panose="02020609040205080304" pitchFamily="49" charset="-128"/>
                <a:ea typeface="MS Mincho" panose="02020609040205080304" pitchFamily="49" charset="-128"/>
              </a:rPr>
              <a:t>技術的な課題</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r>
              <a:rPr lang="en-US" altLang="ja-JP" sz="2000" dirty="0" err="1">
                <a:latin typeface="MS Mincho" panose="02020609040205080304" pitchFamily="49" charset="-128"/>
                <a:ea typeface="MS Mincho" panose="02020609040205080304" pitchFamily="49" charset="-128"/>
              </a:rPr>
              <a:t>a.</a:t>
            </a:r>
            <a:r>
              <a:rPr lang="en-US" altLang="ja-JP" sz="2000" dirty="0" err="1">
                <a:solidFill>
                  <a:srgbClr val="FF0000"/>
                </a:solidFill>
                <a:latin typeface="MS Mincho" panose="02020609040205080304" pitchFamily="49" charset="-128"/>
                <a:ea typeface="MS Mincho" panose="02020609040205080304" pitchFamily="49" charset="-128"/>
              </a:rPr>
              <a:t>LLM</a:t>
            </a:r>
            <a:r>
              <a:rPr lang="ja-JP" altLang="en-US" sz="2000" dirty="0">
                <a:solidFill>
                  <a:srgbClr val="FF0000"/>
                </a:solidFill>
                <a:latin typeface="MS Mincho" panose="02020609040205080304" pitchFamily="49" charset="-128"/>
                <a:ea typeface="MS Mincho" panose="02020609040205080304" pitchFamily="49" charset="-128"/>
              </a:rPr>
              <a:t>の“推論”や“共感”の本質的な理解力には限界があり、実際にはパターン記憶や表層的な言語生成にとどまる場合も多い。</a:t>
            </a:r>
            <a:endParaRPr lang="en-US" altLang="ja-JP" sz="2000" dirty="0">
              <a:solidFill>
                <a:srgbClr val="FF0000"/>
              </a:solidFill>
              <a:latin typeface="MS Mincho" panose="02020609040205080304" pitchFamily="49" charset="-128"/>
              <a:ea typeface="MS Mincho" panose="02020609040205080304" pitchFamily="49" charset="-128"/>
            </a:endParaRPr>
          </a:p>
          <a:p>
            <a:r>
              <a:rPr lang="en-US" altLang="ja-JP" sz="2000" dirty="0">
                <a:latin typeface="MS Mincho" panose="02020609040205080304" pitchFamily="49" charset="-128"/>
                <a:ea typeface="MS Mincho" panose="02020609040205080304" pitchFamily="49" charset="-128"/>
              </a:rPr>
              <a:t>b.</a:t>
            </a:r>
            <a:r>
              <a:rPr lang="ja-JP" altLang="en-US" sz="2000" dirty="0">
                <a:solidFill>
                  <a:srgbClr val="FF0000"/>
                </a:solidFill>
                <a:latin typeface="MS Mincho" panose="02020609040205080304" pitchFamily="49" charset="-128"/>
                <a:ea typeface="MS Mincho" panose="02020609040205080304" pitchFamily="49" charset="-128"/>
              </a:rPr>
              <a:t>長文コンテキストの保持、個別化対応、対話の一貫性・多様性の確保などは現在も課題です。</a:t>
            </a:r>
            <a:endParaRPr lang="en-US" altLang="ja-JP" sz="2000" dirty="0">
              <a:solidFill>
                <a:srgbClr val="FF0000"/>
              </a:solidFill>
              <a:latin typeface="MS Mincho" panose="02020609040205080304" pitchFamily="49" charset="-128"/>
              <a:ea typeface="MS Mincho" panose="02020609040205080304" pitchFamily="49" charset="-128"/>
            </a:endParaRPr>
          </a:p>
          <a:p>
            <a:r>
              <a:rPr lang="en-US" altLang="ja-JP" sz="2000" dirty="0">
                <a:latin typeface="MS Mincho" panose="02020609040205080304" pitchFamily="49" charset="-128"/>
                <a:ea typeface="MS Mincho" panose="02020609040205080304" pitchFamily="49" charset="-128"/>
              </a:rPr>
              <a:t>c.</a:t>
            </a:r>
            <a:r>
              <a:rPr lang="ja-JP" altLang="en-US" sz="2000" dirty="0">
                <a:latin typeface="MS Mincho" panose="02020609040205080304" pitchFamily="49" charset="-128"/>
                <a:ea typeface="MS Mincho" panose="02020609040205080304" pitchFamily="49" charset="-128"/>
              </a:rPr>
              <a:t>マルチモーダルやリアルタイム応答性も今後の技術開発テーマです。</a:t>
            </a:r>
            <a:endParaRPr lang="en-US" altLang="ja-JP" sz="2000" dirty="0">
              <a:latin typeface="MS Mincho" panose="02020609040205080304" pitchFamily="49" charset="-128"/>
              <a:ea typeface="MS Mincho" panose="02020609040205080304" pitchFamily="49" charset="-128"/>
            </a:endParaRPr>
          </a:p>
          <a:p>
            <a:r>
              <a:rPr lang="en-US" altLang="ja-JP" sz="2000" b="1" dirty="0">
                <a:latin typeface="MS Mincho" panose="02020609040205080304" pitchFamily="49" charset="-128"/>
                <a:ea typeface="MS Mincho" panose="02020609040205080304" pitchFamily="49" charset="-128"/>
              </a:rPr>
              <a:t>v)</a:t>
            </a:r>
            <a:r>
              <a:rPr lang="ja-JP" altLang="en-US" sz="2000" b="1" dirty="0">
                <a:latin typeface="MS Mincho" panose="02020609040205080304" pitchFamily="49" charset="-128"/>
                <a:ea typeface="MS Mincho" panose="02020609040205080304" pitchFamily="49" charset="-128"/>
              </a:rPr>
              <a:t>結論</a:t>
            </a:r>
            <a:endParaRPr lang="en-US" altLang="ja-JP" sz="2000" b="1" dirty="0">
              <a:latin typeface="MS Mincho" panose="02020609040205080304" pitchFamily="49" charset="-128"/>
              <a:ea typeface="MS Mincho" panose="02020609040205080304" pitchFamily="49" charset="-128"/>
            </a:endParaRPr>
          </a:p>
          <a:p>
            <a:r>
              <a:rPr lang="en-US" altLang="ja-JP" sz="2000" dirty="0">
                <a:latin typeface="MS Mincho" panose="02020609040205080304" pitchFamily="49" charset="-128"/>
                <a:ea typeface="MS Mincho" panose="02020609040205080304" pitchFamily="49" charset="-128"/>
              </a:rPr>
              <a:t>LLM</a:t>
            </a:r>
            <a:r>
              <a:rPr lang="ja-JP" altLang="en-US" sz="2000" dirty="0">
                <a:latin typeface="MS Mincho" panose="02020609040205080304" pitchFamily="49" charset="-128"/>
                <a:ea typeface="MS Mincho" panose="02020609040205080304" pitchFamily="49" charset="-128"/>
              </a:rPr>
              <a:t>は精神保健領域に大きな技術的可能性を持っていますが、「高品質な専門データ」「評価基準の整備」「倫理・法的ガイドライン」が今後の実装には不可欠です。今後は多分野連携を強化し、</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技術を安全かつ実用的に医療現場へ導入することが重要です。</a:t>
            </a:r>
          </a:p>
          <a:p>
            <a:endParaRPr kumimoji="1" lang="en-US" altLang="ja-JP" sz="2000" dirty="0">
              <a:latin typeface="MS PMincho" charset="-128"/>
              <a:ea typeface="MS PMincho" charset="-128"/>
              <a:cs typeface="MS PMincho" charset="-128"/>
            </a:endParaRPr>
          </a:p>
        </p:txBody>
      </p:sp>
      <p:sp>
        <p:nvSpPr>
          <p:cNvPr id="2" name="矩形 1">
            <a:extLst>
              <a:ext uri="{FF2B5EF4-FFF2-40B4-BE49-F238E27FC236}">
                <a16:creationId xmlns:a16="http://schemas.microsoft.com/office/drawing/2014/main" id="{61D55E05-B859-8676-2945-8FAADC16E0F4}"/>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CAA6AB69-689A-5D87-D66A-D076D41E4DB2}"/>
              </a:ext>
            </a:extLst>
          </p:cNvPr>
          <p:cNvSpPr/>
          <p:nvPr/>
        </p:nvSpPr>
        <p:spPr>
          <a:xfrm>
            <a:off x="2108200" y="254000"/>
            <a:ext cx="100838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8538FA25-7379-A867-7E73-C37DCA0329DD}"/>
              </a:ext>
            </a:extLst>
          </p:cNvPr>
          <p:cNvGrpSpPr/>
          <p:nvPr/>
        </p:nvGrpSpPr>
        <p:grpSpPr>
          <a:xfrm>
            <a:off x="550863" y="82550"/>
            <a:ext cx="3902663" cy="585788"/>
            <a:chOff x="551544" y="82976"/>
            <a:chExt cx="3901213" cy="584775"/>
          </a:xfrm>
        </p:grpSpPr>
        <p:sp>
          <p:nvSpPr>
            <p:cNvPr id="7" name="文本框 4">
              <a:extLst>
                <a:ext uri="{FF2B5EF4-FFF2-40B4-BE49-F238E27FC236}">
                  <a16:creationId xmlns:a16="http://schemas.microsoft.com/office/drawing/2014/main" id="{6B277AB7-8FCA-42EE-2668-C593EDB41ED2}"/>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論文</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723B3CF6-714E-B9E1-5DAF-973FB95F84E9}"/>
                </a:ext>
              </a:extLst>
            </p:cNvPr>
            <p:cNvSpPr txBox="1"/>
            <p:nvPr/>
          </p:nvSpPr>
          <p:spPr>
            <a:xfrm>
              <a:off x="551544" y="82976"/>
              <a:ext cx="723631" cy="584775"/>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a:solidFill>
                    <a:srgbClr val="3B3838"/>
                  </a:solidFill>
                  <a:latin typeface="Impact" pitchFamily="34" charset="0"/>
                </a:rPr>
                <a:t>01</a:t>
              </a:r>
              <a:endParaRPr lang="zh-CN" altLang="en-US" sz="3200">
                <a:solidFill>
                  <a:srgbClr val="3B3838"/>
                </a:solidFill>
                <a:latin typeface="Impact" pitchFamily="34" charset="0"/>
              </a:endParaRPr>
            </a:p>
          </p:txBody>
        </p:sp>
      </p:grpSp>
    </p:spTree>
    <p:extLst>
      <p:ext uri="{BB962C8B-B14F-4D97-AF65-F5344CB8AC3E}">
        <p14:creationId xmlns:p14="http://schemas.microsoft.com/office/powerpoint/2010/main" val="89488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9CACF-BA40-885C-FC29-0280B4CC33C0}"/>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15E1A41F-5C64-A9FF-CFCB-4A8BB9BD7188}"/>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0C4B9C61-7760-15DF-A8BE-68D91B3052A6}"/>
              </a:ext>
            </a:extLst>
          </p:cNvPr>
          <p:cNvSpPr txBox="1"/>
          <p:nvPr/>
        </p:nvSpPr>
        <p:spPr>
          <a:xfrm>
            <a:off x="550863" y="839788"/>
            <a:ext cx="10560205" cy="3477875"/>
          </a:xfrm>
          <a:prstGeom prst="rect">
            <a:avLst/>
          </a:prstGeom>
          <a:noFill/>
        </p:spPr>
        <p:txBody>
          <a:bodyPr wrap="square" rtlCol="0">
            <a:spAutoFit/>
          </a:bodyPr>
          <a:lstStyle/>
          <a:p>
            <a:r>
              <a:rPr kumimoji="1" lang="en-US" altLang="zh-CN" sz="2000" dirty="0">
                <a:latin typeface="MS PMincho" charset="-128"/>
                <a:ea typeface="MS PMincho" charset="-128"/>
                <a:cs typeface="MS PMincho" charset="-128"/>
              </a:rPr>
              <a:t>2) Towards Emotional Support Dialog Systems (Liu et al.,2021)</a:t>
            </a:r>
          </a:p>
          <a:p>
            <a:endParaRPr kumimoji="1" lang="en-US" altLang="zh-CN" sz="2000" dirty="0">
              <a:latin typeface="MS PMincho" charset="-128"/>
              <a:ea typeface="MS PMincho" charset="-128"/>
              <a:cs typeface="MS PMincho" charset="-128"/>
            </a:endParaRPr>
          </a:p>
          <a:p>
            <a:r>
              <a:rPr kumimoji="1" lang="en-US" altLang="zh-CN" sz="2000" dirty="0" err="1">
                <a:latin typeface="MS PMincho" charset="-128"/>
                <a:ea typeface="MS PMincho" charset="-128"/>
                <a:cs typeface="MS PMincho" charset="-128"/>
              </a:rPr>
              <a:t>i</a:t>
            </a:r>
            <a:r>
              <a:rPr kumimoji="1" lang="zh-CN" altLang="en-US" sz="2000" dirty="0">
                <a:latin typeface="MS PMincho" charset="-128"/>
                <a:ea typeface="MS PMincho" charset="-128"/>
                <a:cs typeface="MS PMincho" charset="-128"/>
              </a:rPr>
              <a:t>）</a:t>
            </a:r>
            <a:r>
              <a:rPr kumimoji="1" lang="ja-JP" altLang="en-US" sz="2000" dirty="0">
                <a:latin typeface="MS PMincho" charset="-128"/>
                <a:ea typeface="MS PMincho" charset="-128"/>
                <a:cs typeface="MS PMincho" charset="-128"/>
              </a:rPr>
              <a:t>データセットの内容と構成</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役割と形式データセットのすべての対話は、</a:t>
            </a:r>
            <a:r>
              <a:rPr kumimoji="1" lang="ja-JP" altLang="en-US" sz="2000" u="sng" dirty="0">
                <a:latin typeface="MS PMincho" charset="-128"/>
                <a:ea typeface="MS PMincho" charset="-128"/>
                <a:cs typeface="MS PMincho" charset="-128"/>
              </a:rPr>
              <a:t>「求助者（</a:t>
            </a:r>
            <a:r>
              <a:rPr kumimoji="1" lang="en-US" altLang="ja-JP" sz="2000" u="sng" dirty="0">
                <a:latin typeface="MS PMincho" charset="-128"/>
                <a:ea typeface="MS PMincho" charset="-128"/>
                <a:cs typeface="MS PMincho" charset="-128"/>
              </a:rPr>
              <a:t>Help-Seeker</a:t>
            </a:r>
            <a:r>
              <a:rPr kumimoji="1" lang="ja-JP" altLang="en-US" sz="2000" u="sng" dirty="0">
                <a:latin typeface="MS PMincho" charset="-128"/>
                <a:ea typeface="MS PMincho" charset="-128"/>
                <a:cs typeface="MS PMincho" charset="-128"/>
              </a:rPr>
              <a:t>）」と「支援者（</a:t>
            </a:r>
            <a:r>
              <a:rPr kumimoji="1" lang="en-US" altLang="ja-JP" sz="2000" u="sng" dirty="0">
                <a:latin typeface="MS PMincho" charset="-128"/>
                <a:ea typeface="MS PMincho" charset="-128"/>
                <a:cs typeface="MS PMincho" charset="-128"/>
              </a:rPr>
              <a:t>Supporter</a:t>
            </a:r>
            <a:r>
              <a:rPr kumimoji="1" lang="ja-JP" altLang="en-US" sz="2000" u="sng" dirty="0">
                <a:latin typeface="MS PMincho" charset="-128"/>
                <a:ea typeface="MS PMincho" charset="-128"/>
                <a:cs typeface="MS PMincho" charset="-128"/>
              </a:rPr>
              <a:t>）」による多ラウンドのインタラクションで構成されています。</a:t>
            </a:r>
            <a:r>
              <a:rPr kumimoji="1" lang="ja-JP" altLang="en-US" sz="2000" dirty="0">
                <a:latin typeface="MS PMincho" charset="-128"/>
                <a:ea typeface="MS PMincho" charset="-128"/>
                <a:cs typeface="MS PMincho" charset="-128"/>
              </a:rPr>
              <a:t>プロのトレーニングを受けたクラウドワーカーが支援者・求助者の役割を演じ、実際の心理支援場面をリアルに再現しています。</a:t>
            </a:r>
            <a:endParaRPr kumimoji="1" lang="en-US" altLang="ja-JP" sz="2000" dirty="0">
              <a:latin typeface="MS PMincho" charset="-128"/>
              <a:ea typeface="MS PMincho" charset="-128"/>
              <a:cs typeface="MS PMincho" charset="-128"/>
            </a:endParaRPr>
          </a:p>
          <a:p>
            <a:r>
              <a:rPr kumimoji="1" lang="en-US" altLang="ja-JP" sz="2000" b="1" dirty="0">
                <a:solidFill>
                  <a:srgbClr val="FF0000"/>
                </a:solidFill>
                <a:latin typeface="MS PMincho" charset="-128"/>
                <a:ea typeface="MS PMincho" charset="-128"/>
                <a:cs typeface="MS PMincho" charset="-128"/>
              </a:rPr>
              <a:t>ii</a:t>
            </a:r>
            <a:r>
              <a:rPr kumimoji="1" lang="ja-JP" altLang="en-US" sz="2000" b="1" dirty="0">
                <a:solidFill>
                  <a:srgbClr val="FF0000"/>
                </a:solidFill>
                <a:latin typeface="MS PMincho" charset="-128"/>
                <a:ea typeface="MS PMincho" charset="-128"/>
                <a:cs typeface="MS PMincho" charset="-128"/>
              </a:rPr>
              <a:t>）対話内容</a:t>
            </a:r>
            <a:endParaRPr kumimoji="1" lang="en-US" altLang="ja-JP" sz="2000" b="1" dirty="0">
              <a:solidFill>
                <a:srgbClr val="FF0000"/>
              </a:solidFill>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各対話は：平均約</a:t>
            </a:r>
            <a:r>
              <a:rPr kumimoji="1" lang="en-US" altLang="ja-JP" sz="2000" dirty="0">
                <a:latin typeface="MS PMincho" charset="-128"/>
                <a:ea typeface="MS PMincho" charset="-128"/>
                <a:cs typeface="MS PMincho" charset="-128"/>
              </a:rPr>
              <a:t>30</a:t>
            </a:r>
            <a:r>
              <a:rPr kumimoji="1" lang="ja-JP" altLang="en-US" sz="2000" dirty="0">
                <a:latin typeface="MS PMincho" charset="-128"/>
                <a:ea typeface="MS PMincho" charset="-128"/>
                <a:cs typeface="MS PMincho" charset="-128"/>
              </a:rPr>
              <a:t>ターン（</a:t>
            </a:r>
            <a:r>
              <a:rPr kumimoji="1" lang="en-US" altLang="ja-JP" sz="2000" dirty="0">
                <a:latin typeface="MS PMincho" charset="-128"/>
                <a:ea typeface="MS PMincho" charset="-128"/>
                <a:cs typeface="MS PMincho" charset="-128"/>
              </a:rPr>
              <a:t>29.8</a:t>
            </a:r>
            <a:r>
              <a:rPr kumimoji="1" lang="ja-JP" altLang="en-US" sz="2000" dirty="0">
                <a:latin typeface="MS PMincho" charset="-128"/>
                <a:ea typeface="MS PMincho" charset="-128"/>
                <a:cs typeface="MS PMincho" charset="-128"/>
              </a:rPr>
              <a:t>）の多ラウンド対話で、従来の感情／共感対話データセットよりも多いラウンド数を持ちます。各発話には詳細なラベル付けがあり（支援者は毎ターン必ず具体的な支援戦略を選択）。</a:t>
            </a:r>
            <a:endParaRPr kumimoji="1" lang="en-US" altLang="ja-JP" sz="2000" dirty="0">
              <a:latin typeface="MS PMincho" charset="-128"/>
              <a:ea typeface="MS PMincho" charset="-128"/>
              <a:cs typeface="MS PMincho" charset="-128"/>
            </a:endParaRPr>
          </a:p>
          <a:p>
            <a:r>
              <a:rPr kumimoji="1" lang="en-US" altLang="zh-CN" sz="2000" dirty="0">
                <a:latin typeface="MS PMincho" charset="-128"/>
                <a:ea typeface="MS PMincho" charset="-128"/>
                <a:cs typeface="MS PMincho" charset="-128"/>
              </a:rPr>
              <a:t> </a:t>
            </a:r>
            <a:endParaRPr kumimoji="1" lang="zh-CN" altLang="en-US" sz="2000" dirty="0">
              <a:latin typeface="MS PMincho" charset="-128"/>
              <a:ea typeface="MS PMincho" charset="-128"/>
              <a:cs typeface="MS PMincho" charset="-128"/>
            </a:endParaRPr>
          </a:p>
        </p:txBody>
      </p:sp>
      <p:sp>
        <p:nvSpPr>
          <p:cNvPr id="2" name="矩形 1">
            <a:extLst>
              <a:ext uri="{FF2B5EF4-FFF2-40B4-BE49-F238E27FC236}">
                <a16:creationId xmlns:a16="http://schemas.microsoft.com/office/drawing/2014/main" id="{FE88462E-59A9-B65E-2F75-334B127130CC}"/>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3B0AB32B-6F57-311B-CEDB-019C810182DD}"/>
              </a:ext>
            </a:extLst>
          </p:cNvPr>
          <p:cNvSpPr/>
          <p:nvPr/>
        </p:nvSpPr>
        <p:spPr>
          <a:xfrm>
            <a:off x="2108200" y="254000"/>
            <a:ext cx="100838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0B945C3B-EFF2-B63B-B4BF-7599E7F5E097}"/>
              </a:ext>
            </a:extLst>
          </p:cNvPr>
          <p:cNvGrpSpPr/>
          <p:nvPr/>
        </p:nvGrpSpPr>
        <p:grpSpPr>
          <a:xfrm>
            <a:off x="550863" y="82550"/>
            <a:ext cx="3902663" cy="585788"/>
            <a:chOff x="551544" y="82976"/>
            <a:chExt cx="3901213" cy="584775"/>
          </a:xfrm>
        </p:grpSpPr>
        <p:sp>
          <p:nvSpPr>
            <p:cNvPr id="7" name="文本框 4">
              <a:extLst>
                <a:ext uri="{FF2B5EF4-FFF2-40B4-BE49-F238E27FC236}">
                  <a16:creationId xmlns:a16="http://schemas.microsoft.com/office/drawing/2014/main" id="{A99CE888-401A-AD44-36CD-A4B82C7BEE9B}"/>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論文</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7632061B-B11C-9624-7A44-FD3DC897327E}"/>
                </a:ext>
              </a:extLst>
            </p:cNvPr>
            <p:cNvSpPr txBox="1"/>
            <p:nvPr/>
          </p:nvSpPr>
          <p:spPr>
            <a:xfrm>
              <a:off x="551544" y="82976"/>
              <a:ext cx="723631" cy="584775"/>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a:solidFill>
                    <a:srgbClr val="3B3838"/>
                  </a:solidFill>
                  <a:latin typeface="Impact" pitchFamily="34" charset="0"/>
                </a:rPr>
                <a:t>01</a:t>
              </a:r>
              <a:endParaRPr lang="zh-CN" altLang="en-US" sz="3200">
                <a:solidFill>
                  <a:srgbClr val="3B3838"/>
                </a:solidFill>
                <a:latin typeface="Impact" pitchFamily="34" charset="0"/>
              </a:endParaRPr>
            </a:p>
          </p:txBody>
        </p:sp>
      </p:grpSp>
    </p:spTree>
    <p:extLst>
      <p:ext uri="{BB962C8B-B14F-4D97-AF65-F5344CB8AC3E}">
        <p14:creationId xmlns:p14="http://schemas.microsoft.com/office/powerpoint/2010/main" val="320747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A171E-090D-8BC9-5065-72AE168BC1ED}"/>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08A2CB96-8CE5-5177-438C-9BE9D3DFAD8D}"/>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21C3FC97-D214-D790-B9B1-E7934EC1FE6A}"/>
              </a:ext>
            </a:extLst>
          </p:cNvPr>
          <p:cNvSpPr txBox="1"/>
          <p:nvPr/>
        </p:nvSpPr>
        <p:spPr>
          <a:xfrm>
            <a:off x="550863" y="839788"/>
            <a:ext cx="10560205" cy="5632311"/>
          </a:xfrm>
          <a:prstGeom prst="rect">
            <a:avLst/>
          </a:prstGeom>
          <a:noFill/>
        </p:spPr>
        <p:txBody>
          <a:bodyPr wrap="square" rtlCol="0">
            <a:spAutoFit/>
          </a:bodyPr>
          <a:lstStyle/>
          <a:p>
            <a:r>
              <a:rPr kumimoji="1" lang="zh-CN" altLang="en-US" sz="2000" b="1" dirty="0">
                <a:latin typeface="MS PMincho" charset="-128"/>
                <a:ea typeface="MS PMincho" charset="-128"/>
                <a:cs typeface="MS PMincho" charset="-128"/>
              </a:rPr>
              <a:t>対話前：</a:t>
            </a:r>
            <a:endParaRPr kumimoji="1" lang="en-US" altLang="ja-JP" sz="2000" b="1" dirty="0">
              <a:latin typeface="MS PMincho" charset="-128"/>
              <a:ea typeface="MS PMincho" charset="-128"/>
              <a:cs typeface="MS PMincho" charset="-128"/>
            </a:endParaRPr>
          </a:p>
          <a:p>
            <a:r>
              <a:rPr kumimoji="1" lang="ja-JP" altLang="en-US" sz="2000" b="1" dirty="0">
                <a:solidFill>
                  <a:srgbClr val="FF0000"/>
                </a:solidFill>
                <a:latin typeface="MS PMincho" charset="-128"/>
                <a:ea typeface="MS PMincho" charset="-128"/>
                <a:cs typeface="MS PMincho" charset="-128"/>
              </a:rPr>
              <a:t>求助者（</a:t>
            </a:r>
            <a:r>
              <a:rPr kumimoji="1" lang="en-US" altLang="ja-JP" sz="2000" b="1" dirty="0">
                <a:solidFill>
                  <a:srgbClr val="FF0000"/>
                </a:solidFill>
                <a:latin typeface="MS PMincho" charset="-128"/>
                <a:ea typeface="MS PMincho" charset="-128"/>
                <a:cs typeface="MS PMincho" charset="-128"/>
              </a:rPr>
              <a:t>Help-Seeker</a:t>
            </a:r>
            <a:r>
              <a:rPr kumimoji="1" lang="ja-JP" altLang="en-US" sz="2000" b="1" dirty="0">
                <a:solidFill>
                  <a:srgbClr val="FF0000"/>
                </a:solidFill>
                <a:latin typeface="MS PMincho" charset="-128"/>
                <a:ea typeface="MS PMincho" charset="-128"/>
                <a:cs typeface="MS PMincho" charset="-128"/>
              </a:rPr>
              <a:t>）の背景ラベル</a:t>
            </a:r>
            <a:r>
              <a:rPr kumimoji="1" lang="zh-CN" altLang="en-US" sz="2000" b="1" dirty="0">
                <a:solidFill>
                  <a:srgbClr val="FF0000"/>
                </a:solidFill>
                <a:latin typeface="MS PMincho" charset="-128"/>
                <a:ea typeface="MS PMincho" charset="-128"/>
                <a:cs typeface="MS PMincho" charset="-128"/>
              </a:rPr>
              <a:t>：</a:t>
            </a:r>
            <a:endParaRPr kumimoji="1" lang="en-US" altLang="ja-JP" sz="2000" b="1" dirty="0">
              <a:solidFill>
                <a:srgbClr val="FF0000"/>
              </a:solidFill>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・問題タイプ（</a:t>
            </a:r>
            <a:r>
              <a:rPr kumimoji="1" lang="en-US" altLang="ja-JP" sz="2000" dirty="0">
                <a:latin typeface="MS PMincho" charset="-128"/>
                <a:ea typeface="MS PMincho" charset="-128"/>
                <a:cs typeface="MS PMincho" charset="-128"/>
              </a:rPr>
              <a:t>Problem Type</a:t>
            </a:r>
            <a:r>
              <a:rPr kumimoji="1" lang="ja-JP" altLang="en-US" sz="2000" dirty="0">
                <a:latin typeface="MS PMincho" charset="-128"/>
                <a:ea typeface="MS PMincho" charset="-128"/>
                <a:cs typeface="MS PMincho" charset="-128"/>
              </a:rPr>
              <a:t>）：学業ストレス、仕事の危機、失恋、友人関係、うつ・気分の落ち込みなど</a:t>
            </a:r>
            <a:r>
              <a:rPr kumimoji="1" lang="en-US" altLang="ja-JP" sz="2000" dirty="0">
                <a:latin typeface="MS PMincho" charset="-128"/>
                <a:ea typeface="MS PMincho" charset="-128"/>
                <a:cs typeface="MS PMincho" charset="-128"/>
              </a:rPr>
              <a:t>5</a:t>
            </a:r>
            <a:r>
              <a:rPr kumimoji="1" lang="ja-JP" altLang="en-US" sz="2000" dirty="0">
                <a:latin typeface="MS PMincho" charset="-128"/>
                <a:ea typeface="MS PMincho" charset="-128"/>
                <a:cs typeface="MS PMincho" charset="-128"/>
              </a:rPr>
              <a:t>種類以上。</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a:t>
            </a:r>
            <a:r>
              <a:rPr kumimoji="1" lang="ja-JP" altLang="en-US" sz="2000" dirty="0">
                <a:solidFill>
                  <a:srgbClr val="FF0000"/>
                </a:solidFill>
                <a:latin typeface="MS PMincho" charset="-128"/>
                <a:ea typeface="MS PMincho" charset="-128"/>
                <a:cs typeface="MS PMincho" charset="-128"/>
              </a:rPr>
              <a:t>経験タイプ（</a:t>
            </a:r>
            <a:r>
              <a:rPr kumimoji="1" lang="en-US" altLang="ja-JP" sz="2000" dirty="0" err="1">
                <a:solidFill>
                  <a:srgbClr val="FF0000"/>
                </a:solidFill>
                <a:latin typeface="MS PMincho" charset="-128"/>
                <a:ea typeface="MS PMincho" charset="-128"/>
                <a:cs typeface="MS PMincho" charset="-128"/>
              </a:rPr>
              <a:t>experience_type</a:t>
            </a:r>
            <a:r>
              <a:rPr kumimoji="1" lang="ja-JP" altLang="en-US" sz="2000" dirty="0">
                <a:solidFill>
                  <a:srgbClr val="FF0000"/>
                </a:solidFill>
                <a:latin typeface="MS PMincho" charset="-128"/>
                <a:ea typeface="MS PMincho" charset="-128"/>
                <a:cs typeface="MS PMincho" charset="-128"/>
              </a:rPr>
              <a:t>）：</a:t>
            </a:r>
            <a:endParaRPr kumimoji="1" lang="en-US" altLang="ja-JP" sz="2000" dirty="0">
              <a:solidFill>
                <a:srgbClr val="FF0000"/>
              </a:solidFill>
              <a:latin typeface="MS PMincho" charset="-128"/>
              <a:ea typeface="MS PMincho" charset="-128"/>
              <a:cs typeface="MS PMincho" charset="-128"/>
            </a:endParaRPr>
          </a:p>
          <a:p>
            <a:r>
              <a:rPr kumimoji="1" lang="en-US" altLang="ja-JP" sz="2000" dirty="0">
                <a:solidFill>
                  <a:srgbClr val="FF0000"/>
                </a:solidFill>
                <a:latin typeface="MS PMincho" charset="-128"/>
                <a:ea typeface="MS PMincho" charset="-128"/>
                <a:cs typeface="MS PMincho" charset="-128"/>
              </a:rPr>
              <a:t>Previous Experience</a:t>
            </a:r>
            <a:r>
              <a:rPr kumimoji="1" lang="ja-JP" altLang="en-US" sz="2000" dirty="0">
                <a:solidFill>
                  <a:srgbClr val="FF0000"/>
                </a:solidFill>
                <a:latin typeface="MS PMincho" charset="-128"/>
                <a:ea typeface="MS PMincho" charset="-128"/>
                <a:cs typeface="MS PMincho" charset="-128"/>
              </a:rPr>
              <a:t>：同じ悩みを以前にも経験したことがある。</a:t>
            </a:r>
            <a:endParaRPr kumimoji="1" lang="en-US" altLang="ja-JP" sz="2000" dirty="0">
              <a:solidFill>
                <a:srgbClr val="FF0000"/>
              </a:solidFill>
              <a:latin typeface="MS PMincho" charset="-128"/>
              <a:ea typeface="MS PMincho" charset="-128"/>
              <a:cs typeface="MS PMincho" charset="-128"/>
            </a:endParaRPr>
          </a:p>
          <a:p>
            <a:r>
              <a:rPr kumimoji="1" lang="en-US" altLang="ja-JP" sz="2000" dirty="0">
                <a:solidFill>
                  <a:srgbClr val="FF0000"/>
                </a:solidFill>
                <a:latin typeface="MS PMincho" charset="-128"/>
                <a:ea typeface="MS PMincho" charset="-128"/>
                <a:cs typeface="MS PMincho" charset="-128"/>
              </a:rPr>
              <a:t>No Experience</a:t>
            </a:r>
            <a:r>
              <a:rPr kumimoji="1" lang="ja-JP" altLang="en-US" sz="2000" dirty="0">
                <a:solidFill>
                  <a:srgbClr val="FF0000"/>
                </a:solidFill>
                <a:latin typeface="MS PMincho" charset="-128"/>
                <a:ea typeface="MS PMincho" charset="-128"/>
                <a:cs typeface="MS PMincho" charset="-128"/>
              </a:rPr>
              <a:t>：今回が初めての経験。</a:t>
            </a:r>
            <a:endParaRPr kumimoji="1" lang="en-US" altLang="ja-JP" sz="2000" dirty="0">
              <a:solidFill>
                <a:srgbClr val="FF0000"/>
              </a:solidFill>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感情タイプ（</a:t>
            </a:r>
            <a:r>
              <a:rPr kumimoji="1" lang="en-US" altLang="ja-JP" sz="2000" dirty="0">
                <a:latin typeface="MS PMincho" charset="-128"/>
                <a:ea typeface="MS PMincho" charset="-128"/>
                <a:cs typeface="MS PMincho" charset="-128"/>
              </a:rPr>
              <a:t>Emotion Type</a:t>
            </a:r>
            <a:r>
              <a:rPr kumimoji="1" lang="ja-JP" altLang="en-US" sz="2000" dirty="0">
                <a:latin typeface="MS PMincho" charset="-128"/>
                <a:ea typeface="MS PMincho" charset="-128"/>
                <a:cs typeface="MS PMincho" charset="-128"/>
              </a:rPr>
              <a:t>）：不安、抑うつ、悲しみ、怒り、恐怖、恥、嫌悪の</a:t>
            </a:r>
            <a:r>
              <a:rPr kumimoji="1" lang="en-US" altLang="ja-JP" sz="2000" dirty="0">
                <a:latin typeface="MS PMincho" charset="-128"/>
                <a:ea typeface="MS PMincho" charset="-128"/>
                <a:cs typeface="MS PMincho" charset="-128"/>
              </a:rPr>
              <a:t>7</a:t>
            </a:r>
            <a:r>
              <a:rPr kumimoji="1" lang="ja-JP" altLang="en-US" sz="2000" dirty="0">
                <a:latin typeface="MS PMincho" charset="-128"/>
                <a:ea typeface="MS PMincho" charset="-128"/>
                <a:cs typeface="MS PMincho" charset="-128"/>
              </a:rPr>
              <a:t>種類から選択。</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感情の強度（</a:t>
            </a:r>
            <a:r>
              <a:rPr kumimoji="1" lang="en-US" altLang="ja-JP" sz="2000" dirty="0">
                <a:latin typeface="MS PMincho" charset="-128"/>
                <a:ea typeface="MS PMincho" charset="-128"/>
                <a:cs typeface="MS PMincho" charset="-128"/>
              </a:rPr>
              <a:t>Emotion Intensity</a:t>
            </a:r>
            <a:r>
              <a:rPr kumimoji="1" lang="ja-JP"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1</a:t>
            </a:r>
            <a:r>
              <a:rPr kumimoji="1" lang="ja-JP"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5</a:t>
            </a:r>
            <a:r>
              <a:rPr kumimoji="1" lang="ja-JP" altLang="en-US" sz="2000" dirty="0">
                <a:latin typeface="MS PMincho" charset="-128"/>
                <a:ea typeface="MS PMincho" charset="-128"/>
                <a:cs typeface="MS PMincho" charset="-128"/>
              </a:rPr>
              <a:t>段階のスケールで現在の感情の強さを自己評価。</a:t>
            </a:r>
            <a:endParaRPr kumimoji="1" lang="en-US" altLang="ja-JP" sz="2000" dirty="0">
              <a:latin typeface="MS PMincho" charset="-128"/>
              <a:ea typeface="MS PMincho" charset="-128"/>
              <a:cs typeface="MS PMincho" charset="-128"/>
            </a:endParaRPr>
          </a:p>
          <a:p>
            <a:pPr>
              <a:buNone/>
            </a:pPr>
            <a:r>
              <a:rPr kumimoji="1" lang="ja-JP" altLang="en-US" sz="2000" dirty="0">
                <a:solidFill>
                  <a:srgbClr val="FF0000"/>
                </a:solidFill>
                <a:latin typeface="MS PMincho" charset="-128"/>
                <a:ea typeface="MS PMincho" charset="-128"/>
                <a:cs typeface="MS PMincho" charset="-128"/>
              </a:rPr>
              <a:t>背景説明（</a:t>
            </a:r>
            <a:r>
              <a:rPr kumimoji="1" lang="en-US" altLang="ja-JP" sz="2000" dirty="0">
                <a:solidFill>
                  <a:srgbClr val="FF0000"/>
                </a:solidFill>
                <a:latin typeface="MS PMincho" charset="-128"/>
                <a:ea typeface="MS PMincho" charset="-128"/>
                <a:cs typeface="MS PMincho" charset="-128"/>
              </a:rPr>
              <a:t>Personal Description</a:t>
            </a:r>
            <a:r>
              <a:rPr kumimoji="1" lang="ja-JP" altLang="en-US" sz="2000" dirty="0">
                <a:solidFill>
                  <a:srgbClr val="FF0000"/>
                </a:solidFill>
                <a:latin typeface="MS PMincho" charset="-128"/>
                <a:ea typeface="MS PMincho" charset="-128"/>
                <a:cs typeface="MS PMincho" charset="-128"/>
              </a:rPr>
              <a:t>）</a:t>
            </a:r>
            <a:r>
              <a:rPr kumimoji="1" lang="ja-JP" altLang="en-US" sz="2000" dirty="0">
                <a:latin typeface="MS PMincho" charset="-128"/>
                <a:ea typeface="MS PMincho" charset="-128"/>
                <a:cs typeface="MS PMincho" charset="-128"/>
              </a:rPr>
              <a:t>：自由記述形式で、今どんな状況や悩みを抱えているかを具体的に説明。</a:t>
            </a:r>
            <a:endParaRPr kumimoji="1" lang="en-US" altLang="ja-JP" sz="2000" dirty="0">
              <a:latin typeface="MS PMincho" charset="-128"/>
              <a:ea typeface="MS PMincho" charset="-128"/>
              <a:cs typeface="MS PMincho" charset="-128"/>
            </a:endParaRPr>
          </a:p>
          <a:p>
            <a:pPr>
              <a:buNone/>
            </a:pPr>
            <a:r>
              <a:rPr lang="ja-JP" altLang="en-US" sz="2000" b="1" dirty="0">
                <a:latin typeface="MS Mincho" panose="02020609040205080304" pitchFamily="49" charset="-128"/>
                <a:ea typeface="MS Mincho" panose="02020609040205080304" pitchFamily="49" charset="-128"/>
              </a:rPr>
              <a:t>対話中：</a:t>
            </a:r>
          </a:p>
          <a:p>
            <a:r>
              <a:rPr lang="ja-JP" altLang="en-US" sz="2000" dirty="0">
                <a:latin typeface="MS Mincho" panose="02020609040205080304" pitchFamily="49" charset="-128"/>
                <a:ea typeface="MS Mincho" panose="02020609040205080304" pitchFamily="49" charset="-128"/>
              </a:rPr>
              <a:t>支援者は毎発話ごとに「支援戦略（</a:t>
            </a:r>
            <a:r>
              <a:rPr lang="en-US" altLang="ja-JP" sz="2000" dirty="0">
                <a:latin typeface="MS Mincho" panose="02020609040205080304" pitchFamily="49" charset="-128"/>
                <a:ea typeface="MS Mincho" panose="02020609040205080304" pitchFamily="49" charset="-128"/>
              </a:rPr>
              <a:t>Support Strategy</a:t>
            </a:r>
            <a:r>
              <a:rPr lang="ja-JP" altLang="en-US" sz="2000" dirty="0">
                <a:latin typeface="MS Mincho" panose="02020609040205080304" pitchFamily="49" charset="-128"/>
                <a:ea typeface="MS Mincho" panose="02020609040205080304" pitchFamily="49" charset="-128"/>
              </a:rPr>
              <a:t>）」を</a:t>
            </a:r>
            <a:r>
              <a:rPr lang="en-US" altLang="ja-JP" sz="2000" dirty="0">
                <a:latin typeface="MS Mincho" panose="02020609040205080304" pitchFamily="49" charset="-128"/>
                <a:ea typeface="MS Mincho" panose="02020609040205080304" pitchFamily="49" charset="-128"/>
              </a:rPr>
              <a:t>7</a:t>
            </a:r>
            <a:r>
              <a:rPr lang="ja-JP" altLang="en-US" sz="2000" dirty="0">
                <a:latin typeface="MS Mincho" panose="02020609040205080304" pitchFamily="49" charset="-128"/>
                <a:ea typeface="MS Mincho" panose="02020609040205080304" pitchFamily="49" charset="-128"/>
              </a:rPr>
              <a:t>つのうちから選択・記録</a:t>
            </a:r>
          </a:p>
          <a:p>
            <a:r>
              <a:rPr lang="ja-JP" altLang="en-US" sz="2000" dirty="0">
                <a:latin typeface="MS Mincho" panose="02020609040205080304" pitchFamily="49" charset="-128"/>
                <a:ea typeface="MS Mincho" panose="02020609040205080304" pitchFamily="49" charset="-128"/>
              </a:rPr>
              <a:t>求助者は</a:t>
            </a:r>
            <a:r>
              <a:rPr lang="en-US" altLang="ja-JP" sz="2000" dirty="0">
                <a:latin typeface="MS Mincho" panose="02020609040205080304" pitchFamily="49" charset="-128"/>
                <a:ea typeface="MS Mincho" panose="02020609040205080304" pitchFamily="49" charset="-128"/>
              </a:rPr>
              <a:t>2</a:t>
            </a:r>
            <a:r>
              <a:rPr lang="ja-JP" altLang="en-US" sz="2000" dirty="0">
                <a:latin typeface="MS Mincho" panose="02020609040205080304" pitchFamily="49" charset="-128"/>
                <a:ea typeface="MS Mincho" panose="02020609040205080304" pitchFamily="49" charset="-128"/>
              </a:rPr>
              <a:t>ターンごとに、支援者の対応に対して</a:t>
            </a:r>
            <a:r>
              <a:rPr lang="en-US" altLang="ja-JP" sz="2000" dirty="0">
                <a:latin typeface="MS Mincho" panose="02020609040205080304" pitchFamily="49" charset="-128"/>
                <a:ea typeface="MS Mincho" panose="02020609040205080304" pitchFamily="49" charset="-128"/>
              </a:rPr>
              <a:t>5</a:t>
            </a:r>
            <a:r>
              <a:rPr lang="ja-JP" altLang="en-US" sz="2000" dirty="0">
                <a:latin typeface="MS Mincho" panose="02020609040205080304" pitchFamily="49" charset="-128"/>
                <a:ea typeface="MS Mincho" panose="02020609040205080304" pitchFamily="49" charset="-128"/>
              </a:rPr>
              <a:t>段階で評価（フィードバック）。</a:t>
            </a:r>
          </a:p>
          <a:p>
            <a:pPr>
              <a:buNone/>
            </a:pPr>
            <a:r>
              <a:rPr lang="ja-JP" altLang="en-US" sz="2000" b="1" dirty="0">
                <a:latin typeface="MS Mincho" panose="02020609040205080304" pitchFamily="49" charset="-128"/>
                <a:ea typeface="MS Mincho" panose="02020609040205080304" pitchFamily="49" charset="-128"/>
              </a:rPr>
              <a:t>対話後：</a:t>
            </a:r>
          </a:p>
          <a:p>
            <a:r>
              <a:rPr lang="ja-JP" altLang="en-US" sz="2000" dirty="0">
                <a:latin typeface="MS Mincho" panose="02020609040205080304" pitchFamily="49" charset="-128"/>
                <a:ea typeface="MS Mincho" panose="02020609040205080304" pitchFamily="49" charset="-128"/>
              </a:rPr>
              <a:t>求助者は再度、感情強度を記入し、支援者の共感力や話題の関連性を評価。</a:t>
            </a:r>
          </a:p>
          <a:p>
            <a:r>
              <a:rPr lang="ja-JP" altLang="en-US" sz="2000" dirty="0">
                <a:latin typeface="MS Mincho" panose="02020609040205080304" pitchFamily="49" charset="-128"/>
                <a:ea typeface="MS Mincho" panose="02020609040205080304" pitchFamily="49" charset="-128"/>
              </a:rPr>
              <a:t>支援者は求助者の自己開示や説明の詳細さを評価。</a:t>
            </a:r>
          </a:p>
          <a:p>
            <a:endParaRPr kumimoji="1" lang="zh-CN" altLang="en-US" sz="2000" dirty="0">
              <a:latin typeface="MS PMincho" charset="-128"/>
              <a:ea typeface="MS PMincho" charset="-128"/>
              <a:cs typeface="MS PMincho" charset="-128"/>
            </a:endParaRPr>
          </a:p>
        </p:txBody>
      </p:sp>
      <p:sp>
        <p:nvSpPr>
          <p:cNvPr id="2" name="矩形 1">
            <a:extLst>
              <a:ext uri="{FF2B5EF4-FFF2-40B4-BE49-F238E27FC236}">
                <a16:creationId xmlns:a16="http://schemas.microsoft.com/office/drawing/2014/main" id="{FDA912F4-F4F5-E00B-F375-FB29980A1BC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313693A1-8B18-3761-17F5-A99E74A31135}"/>
              </a:ext>
            </a:extLst>
          </p:cNvPr>
          <p:cNvSpPr/>
          <p:nvPr/>
        </p:nvSpPr>
        <p:spPr>
          <a:xfrm>
            <a:off x="2108200" y="254000"/>
            <a:ext cx="100838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B2F8E0A3-65E2-1C88-FBF4-6C81B4C26808}"/>
              </a:ext>
            </a:extLst>
          </p:cNvPr>
          <p:cNvGrpSpPr/>
          <p:nvPr/>
        </p:nvGrpSpPr>
        <p:grpSpPr>
          <a:xfrm>
            <a:off x="550863" y="82550"/>
            <a:ext cx="3902663" cy="585788"/>
            <a:chOff x="551544" y="82976"/>
            <a:chExt cx="3901213" cy="584775"/>
          </a:xfrm>
        </p:grpSpPr>
        <p:sp>
          <p:nvSpPr>
            <p:cNvPr id="7" name="文本框 4">
              <a:extLst>
                <a:ext uri="{FF2B5EF4-FFF2-40B4-BE49-F238E27FC236}">
                  <a16:creationId xmlns:a16="http://schemas.microsoft.com/office/drawing/2014/main" id="{5102D1A9-885D-29E5-9785-59CCEAD0C76C}"/>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論文</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F79D0BF4-406E-716F-1E39-27B38B4BAA8D}"/>
                </a:ext>
              </a:extLst>
            </p:cNvPr>
            <p:cNvSpPr txBox="1"/>
            <p:nvPr/>
          </p:nvSpPr>
          <p:spPr>
            <a:xfrm>
              <a:off x="551544" y="82976"/>
              <a:ext cx="723631" cy="584775"/>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a:solidFill>
                    <a:srgbClr val="3B3838"/>
                  </a:solidFill>
                  <a:latin typeface="Impact" pitchFamily="34" charset="0"/>
                </a:rPr>
                <a:t>01</a:t>
              </a:r>
              <a:endParaRPr lang="zh-CN" altLang="en-US" sz="3200">
                <a:solidFill>
                  <a:srgbClr val="3B3838"/>
                </a:solidFill>
                <a:latin typeface="Impact" pitchFamily="34" charset="0"/>
              </a:endParaRPr>
            </a:p>
          </p:txBody>
        </p:sp>
      </p:grpSp>
    </p:spTree>
    <p:extLst>
      <p:ext uri="{BB962C8B-B14F-4D97-AF65-F5344CB8AC3E}">
        <p14:creationId xmlns:p14="http://schemas.microsoft.com/office/powerpoint/2010/main" val="419143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52FFA-5D45-03D2-39D7-4C75815256A0}"/>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4D10163A-2BBB-49CA-043D-5D9D42AEA733}"/>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3DBE0A9C-78C9-F623-6560-C703F393B2A3}"/>
              </a:ext>
            </a:extLst>
          </p:cNvPr>
          <p:cNvSpPr txBox="1"/>
          <p:nvPr/>
        </p:nvSpPr>
        <p:spPr>
          <a:xfrm>
            <a:off x="550863" y="839788"/>
            <a:ext cx="10560205" cy="5324535"/>
          </a:xfrm>
          <a:prstGeom prst="rect">
            <a:avLst/>
          </a:prstGeom>
          <a:noFill/>
        </p:spPr>
        <p:txBody>
          <a:bodyPr wrap="square" rtlCol="0">
            <a:spAutoFit/>
          </a:bodyPr>
          <a:lstStyle/>
          <a:p>
            <a:r>
              <a:rPr kumimoji="1" lang="en-US" altLang="zh-CN" sz="2000" dirty="0">
                <a:latin typeface="MS PMincho" charset="-128"/>
                <a:ea typeface="MS PMincho" charset="-128"/>
                <a:cs typeface="MS PMincho" charset="-128"/>
              </a:rPr>
              <a:t>iii</a:t>
            </a:r>
            <a:r>
              <a:rPr kumimoji="1" lang="zh-CN" altLang="en-US" sz="2000" dirty="0">
                <a:latin typeface="MS PMincho" charset="-128"/>
                <a:ea typeface="MS PMincho" charset="-128"/>
                <a:cs typeface="MS PMincho" charset="-128"/>
              </a:rPr>
              <a:t>）</a:t>
            </a:r>
            <a:r>
              <a:rPr kumimoji="1" lang="zh-CN" altLang="en-US" sz="2000" b="1" dirty="0">
                <a:latin typeface="MS PMincho" charset="-128"/>
                <a:ea typeface="MS PMincho" charset="-128"/>
                <a:cs typeface="MS PMincho" charset="-128"/>
              </a:rPr>
              <a:t>支援戦略（</a:t>
            </a:r>
            <a:r>
              <a:rPr kumimoji="1" lang="en-US" altLang="zh-CN" sz="2000" b="1" dirty="0">
                <a:latin typeface="MS PMincho" charset="-128"/>
                <a:ea typeface="MS PMincho" charset="-128"/>
                <a:cs typeface="MS PMincho" charset="-128"/>
              </a:rPr>
              <a:t>Support Strategies</a:t>
            </a:r>
            <a:r>
              <a:rPr kumimoji="1" lang="zh-CN" altLang="en-US" sz="2000" b="1" dirty="0">
                <a:latin typeface="MS PMincho" charset="-128"/>
                <a:ea typeface="MS PMincho" charset="-128"/>
                <a:cs typeface="MS PMincho" charset="-128"/>
              </a:rPr>
              <a:t>）</a:t>
            </a:r>
            <a:endParaRPr kumimoji="1" lang="en-US" altLang="zh-CN" sz="2000" b="1" dirty="0">
              <a:latin typeface="MS PMincho" charset="-128"/>
              <a:ea typeface="MS PMincho" charset="-128"/>
              <a:cs typeface="MS PMincho" charset="-128"/>
            </a:endParaRPr>
          </a:p>
          <a:p>
            <a:r>
              <a:rPr kumimoji="1" lang="zh-CN" altLang="en-US" sz="2000" dirty="0">
                <a:latin typeface="MS PMincho" charset="-128"/>
                <a:ea typeface="MS PMincho" charset="-128"/>
                <a:cs typeface="MS PMincho" charset="-128"/>
              </a:rPr>
              <a:t>各支援者発話</a:t>
            </a:r>
            <a:r>
              <a:rPr kumimoji="1" lang="ja-JP" altLang="en-US" sz="2000" dirty="0">
                <a:latin typeface="MS PMincho" charset="-128"/>
                <a:ea typeface="MS PMincho" charset="-128"/>
                <a:cs typeface="MS PMincho" charset="-128"/>
              </a:rPr>
              <a:t>は、</a:t>
            </a:r>
            <a:r>
              <a:rPr kumimoji="1" lang="zh-CN" altLang="en-US" sz="2000" dirty="0">
                <a:latin typeface="MS PMincho" charset="-128"/>
                <a:ea typeface="MS PMincho" charset="-128"/>
                <a:cs typeface="MS PMincho" charset="-128"/>
              </a:rPr>
              <a:t>以下</a:t>
            </a:r>
            <a:r>
              <a:rPr kumimoji="1" lang="en-US" altLang="zh-CN" sz="2000" dirty="0">
                <a:latin typeface="MS PMincho" charset="-128"/>
                <a:ea typeface="MS PMincho" charset="-128"/>
                <a:cs typeface="MS PMincho" charset="-128"/>
              </a:rPr>
              <a:t>7</a:t>
            </a:r>
            <a:r>
              <a:rPr kumimoji="1" lang="zh-CN" altLang="en-US" sz="2000" dirty="0">
                <a:latin typeface="MS PMincho" charset="-128"/>
                <a:ea typeface="MS PMincho" charset="-128"/>
                <a:cs typeface="MS PMincho" charset="-128"/>
              </a:rPr>
              <a:t>種類</a:t>
            </a:r>
            <a:r>
              <a:rPr kumimoji="1" lang="ja-JP" altLang="en-US" sz="2000" dirty="0">
                <a:latin typeface="MS PMincho" charset="-128"/>
                <a:ea typeface="MS PMincho" charset="-128"/>
                <a:cs typeface="MS PMincho" charset="-128"/>
              </a:rPr>
              <a:t>の</a:t>
            </a:r>
            <a:r>
              <a:rPr kumimoji="1" lang="zh-CN" altLang="en-US" sz="2000" dirty="0">
                <a:latin typeface="MS PMincho" charset="-128"/>
                <a:ea typeface="MS PMincho" charset="-128"/>
                <a:cs typeface="MS PMincho" charset="-128"/>
              </a:rPr>
              <a:t>戦略</a:t>
            </a:r>
            <a:r>
              <a:rPr kumimoji="1" lang="ja-JP" altLang="en-US" sz="2000" dirty="0">
                <a:latin typeface="MS PMincho" charset="-128"/>
                <a:ea typeface="MS PMincho" charset="-128"/>
                <a:cs typeface="MS PMincho" charset="-128"/>
              </a:rPr>
              <a:t>のいずれか（</a:t>
            </a:r>
            <a:r>
              <a:rPr kumimoji="1" lang="zh-CN" altLang="en-US" sz="2000" dirty="0">
                <a:latin typeface="MS PMincho" charset="-128"/>
                <a:ea typeface="MS PMincho" charset="-128"/>
                <a:cs typeface="MS PMincho" charset="-128"/>
              </a:rPr>
              <a:t>複数</a:t>
            </a:r>
            <a:r>
              <a:rPr kumimoji="1" lang="ja-JP" altLang="en-US" sz="2000" dirty="0">
                <a:latin typeface="MS PMincho" charset="-128"/>
                <a:ea typeface="MS PMincho" charset="-128"/>
                <a:cs typeface="MS PMincho" charset="-128"/>
              </a:rPr>
              <a:t>も</a:t>
            </a:r>
            <a:r>
              <a:rPr kumimoji="1" lang="zh-CN" altLang="en-US" sz="2000" dirty="0">
                <a:latin typeface="MS PMincho" charset="-128"/>
                <a:ea typeface="MS PMincho" charset="-128"/>
                <a:cs typeface="MS PMincho" charset="-128"/>
              </a:rPr>
              <a:t>可）</a:t>
            </a:r>
            <a:r>
              <a:rPr kumimoji="1" lang="ja-JP" altLang="en-US" sz="2000" dirty="0">
                <a:latin typeface="MS PMincho" charset="-128"/>
                <a:ea typeface="MS PMincho" charset="-128"/>
                <a:cs typeface="MS PMincho" charset="-128"/>
              </a:rPr>
              <a:t>としてラベル</a:t>
            </a:r>
            <a:r>
              <a:rPr kumimoji="1" lang="zh-CN" altLang="en-US" sz="2000" dirty="0">
                <a:latin typeface="MS PMincho" charset="-128"/>
                <a:ea typeface="MS PMincho" charset="-128"/>
                <a:cs typeface="MS PMincho" charset="-128"/>
              </a:rPr>
              <a:t>付</a:t>
            </a:r>
            <a:r>
              <a:rPr kumimoji="1" lang="ja-JP" altLang="en-US" sz="2000" dirty="0">
                <a:latin typeface="MS PMincho" charset="-128"/>
                <a:ea typeface="MS PMincho" charset="-128"/>
                <a:cs typeface="MS PMincho" charset="-128"/>
              </a:rPr>
              <a:t>けされています：</a:t>
            </a:r>
            <a:r>
              <a:rPr kumimoji="1" lang="en-US" altLang="zh-CN" sz="2000" dirty="0">
                <a:latin typeface="MS PMincho" charset="-128"/>
                <a:ea typeface="MS PMincho" charset="-128"/>
                <a:cs typeface="MS PMincho" charset="-128"/>
              </a:rPr>
              <a:t>Question</a:t>
            </a:r>
            <a:r>
              <a:rPr kumimoji="1" lang="zh-CN" altLang="en-US" sz="2000" dirty="0">
                <a:latin typeface="MS PMincho" charset="-128"/>
                <a:ea typeface="MS PMincho" charset="-128"/>
                <a:cs typeface="MS PMincho" charset="-128"/>
              </a:rPr>
              <a:t>（質問・問題</a:t>
            </a:r>
            <a:r>
              <a:rPr kumimoji="1" lang="ja-JP" altLang="en-US" sz="2000" dirty="0">
                <a:latin typeface="MS PMincho" charset="-128"/>
                <a:ea typeface="MS PMincho" charset="-128"/>
                <a:cs typeface="MS PMincho" charset="-128"/>
              </a:rPr>
              <a:t>の</a:t>
            </a:r>
            <a:r>
              <a:rPr kumimoji="1" lang="zh-CN" altLang="en-US" sz="2000" dirty="0">
                <a:latin typeface="MS PMincho" charset="-128"/>
                <a:ea typeface="MS PMincho" charset="-128"/>
                <a:cs typeface="MS PMincho" charset="-128"/>
              </a:rPr>
              <a:t>探索）</a:t>
            </a:r>
            <a:endParaRPr kumimoji="1" lang="en-US" altLang="zh-CN" sz="2000" dirty="0">
              <a:latin typeface="MS PMincho" charset="-128"/>
              <a:ea typeface="MS PMincho" charset="-128"/>
              <a:cs typeface="MS PMincho" charset="-128"/>
            </a:endParaRPr>
          </a:p>
          <a:p>
            <a:r>
              <a:rPr kumimoji="1" lang="en-US" altLang="zh-CN" sz="2000" dirty="0">
                <a:latin typeface="MS PMincho" charset="-128"/>
                <a:ea typeface="MS PMincho" charset="-128"/>
                <a:cs typeface="MS PMincho" charset="-128"/>
              </a:rPr>
              <a:t>Restatement or Paraphrasing</a:t>
            </a:r>
            <a:r>
              <a:rPr kumimoji="1" lang="zh-CN" altLang="en-US" sz="2000" dirty="0">
                <a:latin typeface="MS PMincho" charset="-128"/>
                <a:ea typeface="MS PMincho" charset="-128"/>
                <a:cs typeface="MS PMincho" charset="-128"/>
              </a:rPr>
              <a:t>（言</a:t>
            </a:r>
            <a:r>
              <a:rPr kumimoji="1" lang="ja-JP" altLang="en-US" sz="2000" dirty="0">
                <a:latin typeface="MS PMincho" charset="-128"/>
                <a:ea typeface="MS PMincho" charset="-128"/>
                <a:cs typeface="MS PMincho" charset="-128"/>
              </a:rPr>
              <a:t>い</a:t>
            </a:r>
            <a:r>
              <a:rPr kumimoji="1" lang="zh-CN" altLang="en-US" sz="2000" dirty="0">
                <a:latin typeface="MS PMincho" charset="-128"/>
                <a:ea typeface="MS PMincho" charset="-128"/>
                <a:cs typeface="MS PMincho" charset="-128"/>
              </a:rPr>
              <a:t>換</a:t>
            </a:r>
            <a:r>
              <a:rPr kumimoji="1" lang="ja-JP" altLang="en-US" sz="2000" dirty="0">
                <a:latin typeface="MS PMincho" charset="-128"/>
                <a:ea typeface="MS PMincho" charset="-128"/>
                <a:cs typeface="MS PMincho" charset="-128"/>
              </a:rPr>
              <a:t>え・</a:t>
            </a:r>
            <a:r>
              <a:rPr kumimoji="1" lang="zh-CN" altLang="en-US" sz="2000" dirty="0">
                <a:latin typeface="MS PMincho" charset="-128"/>
                <a:ea typeface="MS PMincho" charset="-128"/>
                <a:cs typeface="MS PMincho" charset="-128"/>
              </a:rPr>
              <a:t>再表現）</a:t>
            </a:r>
            <a:endParaRPr kumimoji="1" lang="en-US" altLang="zh-CN" sz="2000" dirty="0">
              <a:latin typeface="MS PMincho" charset="-128"/>
              <a:ea typeface="MS PMincho" charset="-128"/>
              <a:cs typeface="MS PMincho" charset="-128"/>
            </a:endParaRPr>
          </a:p>
          <a:p>
            <a:r>
              <a:rPr kumimoji="1" lang="en-US" altLang="zh-CN" sz="2000" dirty="0">
                <a:latin typeface="MS PMincho" charset="-128"/>
                <a:ea typeface="MS PMincho" charset="-128"/>
                <a:cs typeface="MS PMincho" charset="-128"/>
              </a:rPr>
              <a:t>Reflection of Feelings</a:t>
            </a:r>
            <a:r>
              <a:rPr kumimoji="1" lang="zh-CN" altLang="en-US" sz="2000" dirty="0">
                <a:latin typeface="MS PMincho" charset="-128"/>
                <a:ea typeface="MS PMincho" charset="-128"/>
                <a:cs typeface="MS PMincho" charset="-128"/>
              </a:rPr>
              <a:t>（感情</a:t>
            </a:r>
            <a:r>
              <a:rPr kumimoji="1" lang="ja-JP" altLang="en-US" sz="2000" dirty="0">
                <a:latin typeface="MS PMincho" charset="-128"/>
                <a:ea typeface="MS PMincho" charset="-128"/>
                <a:cs typeface="MS PMincho" charset="-128"/>
              </a:rPr>
              <a:t>の</a:t>
            </a:r>
            <a:r>
              <a:rPr kumimoji="1" lang="zh-CN" altLang="en-US" sz="2000" dirty="0">
                <a:latin typeface="MS PMincho" charset="-128"/>
                <a:ea typeface="MS PMincho" charset="-128"/>
                <a:cs typeface="MS PMincho" charset="-128"/>
              </a:rPr>
              <a:t>反映）</a:t>
            </a:r>
            <a:endParaRPr kumimoji="1" lang="en-US" altLang="zh-CN" sz="2000" dirty="0">
              <a:latin typeface="MS PMincho" charset="-128"/>
              <a:ea typeface="MS PMincho" charset="-128"/>
              <a:cs typeface="MS PMincho" charset="-128"/>
            </a:endParaRPr>
          </a:p>
          <a:p>
            <a:r>
              <a:rPr kumimoji="1" lang="en-US" altLang="zh-CN" sz="2000" dirty="0">
                <a:latin typeface="MS PMincho" charset="-128"/>
                <a:ea typeface="MS PMincho" charset="-128"/>
                <a:cs typeface="MS PMincho" charset="-128"/>
              </a:rPr>
              <a:t>Self-disclosure</a:t>
            </a:r>
            <a:r>
              <a:rPr kumimoji="1" lang="zh-CN" altLang="en-US" sz="2000" dirty="0">
                <a:latin typeface="MS PMincho" charset="-128"/>
                <a:ea typeface="MS PMincho" charset="-128"/>
                <a:cs typeface="MS PMincho" charset="-128"/>
              </a:rPr>
              <a:t>（自己開示・似</a:t>
            </a:r>
            <a:r>
              <a:rPr kumimoji="1" lang="ja-JP" altLang="en-US" sz="2000" dirty="0">
                <a:latin typeface="MS PMincho" charset="-128"/>
                <a:ea typeface="MS PMincho" charset="-128"/>
                <a:cs typeface="MS PMincho" charset="-128"/>
              </a:rPr>
              <a:t>た</a:t>
            </a:r>
            <a:r>
              <a:rPr kumimoji="1" lang="zh-CN" altLang="en-US" sz="2000" dirty="0">
                <a:latin typeface="MS PMincho" charset="-128"/>
                <a:ea typeface="MS PMincho" charset="-128"/>
                <a:cs typeface="MS PMincho" charset="-128"/>
              </a:rPr>
              <a:t>経験</a:t>
            </a:r>
            <a:r>
              <a:rPr kumimoji="1" lang="ja-JP" altLang="en-US" sz="2000" dirty="0">
                <a:latin typeface="MS PMincho" charset="-128"/>
                <a:ea typeface="MS PMincho" charset="-128"/>
                <a:cs typeface="MS PMincho" charset="-128"/>
              </a:rPr>
              <a:t>の</a:t>
            </a:r>
            <a:r>
              <a:rPr kumimoji="1" lang="zh-CN" altLang="en-US" sz="2000" dirty="0">
                <a:latin typeface="MS PMincho" charset="-128"/>
                <a:ea typeface="MS PMincho" charset="-128"/>
                <a:cs typeface="MS PMincho" charset="-128"/>
              </a:rPr>
              <a:t>共有）</a:t>
            </a:r>
            <a:endParaRPr kumimoji="1" lang="en-US" altLang="zh-CN" sz="2000" dirty="0">
              <a:latin typeface="MS PMincho" charset="-128"/>
              <a:ea typeface="MS PMincho" charset="-128"/>
              <a:cs typeface="MS PMincho" charset="-128"/>
            </a:endParaRPr>
          </a:p>
          <a:p>
            <a:r>
              <a:rPr kumimoji="1" lang="en-US" altLang="zh-CN" sz="2000" dirty="0">
                <a:latin typeface="MS PMincho" charset="-128"/>
                <a:ea typeface="MS PMincho" charset="-128"/>
                <a:cs typeface="MS PMincho" charset="-128"/>
              </a:rPr>
              <a:t>Affirmation and Reassurance</a:t>
            </a:r>
            <a:r>
              <a:rPr kumimoji="1" lang="zh-CN" altLang="en-US" sz="2000" dirty="0">
                <a:latin typeface="MS PMincho" charset="-128"/>
                <a:ea typeface="MS PMincho" charset="-128"/>
                <a:cs typeface="MS PMincho" charset="-128"/>
              </a:rPr>
              <a:t>（肯定・励</a:t>
            </a:r>
            <a:r>
              <a:rPr kumimoji="1" lang="ja-JP" altLang="en-US" sz="2000" dirty="0">
                <a:latin typeface="MS PMincho" charset="-128"/>
                <a:ea typeface="MS PMincho" charset="-128"/>
                <a:cs typeface="MS PMincho" charset="-128"/>
              </a:rPr>
              <a:t>まし）</a:t>
            </a:r>
            <a:endParaRPr kumimoji="1" lang="en-US" altLang="ja-JP" sz="2000" dirty="0">
              <a:latin typeface="MS PMincho" charset="-128"/>
              <a:ea typeface="MS PMincho" charset="-128"/>
              <a:cs typeface="MS PMincho" charset="-128"/>
            </a:endParaRPr>
          </a:p>
          <a:p>
            <a:r>
              <a:rPr kumimoji="1" lang="en-US" altLang="zh-CN" sz="2000" dirty="0">
                <a:latin typeface="MS PMincho" charset="-128"/>
                <a:ea typeface="MS PMincho" charset="-128"/>
                <a:cs typeface="MS PMincho" charset="-128"/>
              </a:rPr>
              <a:t>Providing Suggestions</a:t>
            </a:r>
            <a:r>
              <a:rPr kumimoji="1" lang="zh-CN" altLang="en-US" sz="2000" dirty="0">
                <a:latin typeface="MS PMincho" charset="-128"/>
                <a:ea typeface="MS PMincho" charset="-128"/>
                <a:cs typeface="MS PMincho" charset="-128"/>
              </a:rPr>
              <a:t>（提案）</a:t>
            </a:r>
            <a:endParaRPr kumimoji="1" lang="en-US" altLang="zh-CN" sz="2000" dirty="0">
              <a:latin typeface="MS PMincho" charset="-128"/>
              <a:ea typeface="MS PMincho" charset="-128"/>
              <a:cs typeface="MS PMincho" charset="-128"/>
            </a:endParaRPr>
          </a:p>
          <a:p>
            <a:r>
              <a:rPr kumimoji="1" lang="en-US" altLang="zh-CN" sz="2000" dirty="0">
                <a:latin typeface="MS PMincho" charset="-128"/>
                <a:ea typeface="MS PMincho" charset="-128"/>
                <a:cs typeface="MS PMincho" charset="-128"/>
              </a:rPr>
              <a:t>Information</a:t>
            </a:r>
            <a:r>
              <a:rPr kumimoji="1" lang="zh-CN" altLang="en-US" sz="2000" dirty="0">
                <a:latin typeface="MS PMincho" charset="-128"/>
                <a:ea typeface="MS PMincho" charset="-128"/>
                <a:cs typeface="MS PMincho" charset="-128"/>
              </a:rPr>
              <a:t>（情報提供）</a:t>
            </a:r>
            <a:endParaRPr kumimoji="1" lang="en-US" altLang="zh-CN" sz="2000" dirty="0">
              <a:latin typeface="MS PMincho" charset="-128"/>
              <a:ea typeface="MS PMincho" charset="-128"/>
              <a:cs typeface="MS PMincho" charset="-128"/>
            </a:endParaRPr>
          </a:p>
          <a:p>
            <a:r>
              <a:rPr kumimoji="1" lang="en-US" altLang="zh-CN" sz="2000" dirty="0">
                <a:latin typeface="MS PMincho" charset="-128"/>
                <a:ea typeface="MS PMincho" charset="-128"/>
                <a:cs typeface="MS PMincho" charset="-128"/>
              </a:rPr>
              <a:t>Others </a:t>
            </a:r>
            <a:r>
              <a:rPr kumimoji="1" lang="zh-CN" altLang="en-US" sz="2000" dirty="0">
                <a:latin typeface="MS PMincho" charset="-128"/>
                <a:ea typeface="MS PMincho" charset="-128"/>
                <a:cs typeface="MS PMincho" charset="-128"/>
              </a:rPr>
              <a:t>（</a:t>
            </a:r>
            <a:r>
              <a:rPr kumimoji="1" lang="ja-JP" altLang="en-US" sz="2000" dirty="0">
                <a:latin typeface="MS PMincho" charset="-128"/>
                <a:ea typeface="MS PMincho" charset="-128"/>
                <a:cs typeface="MS PMincho" charset="-128"/>
              </a:rPr>
              <a:t>その</a:t>
            </a:r>
            <a:r>
              <a:rPr kumimoji="1" lang="zh-CN" altLang="en-US" sz="2000" dirty="0">
                <a:latin typeface="MS PMincho" charset="-128"/>
                <a:ea typeface="MS PMincho" charset="-128"/>
                <a:cs typeface="MS PMincho" charset="-128"/>
              </a:rPr>
              <a:t>他）</a:t>
            </a:r>
            <a:endParaRPr kumimoji="1" lang="en-US" altLang="zh-CN" sz="2000" dirty="0">
              <a:latin typeface="MS PMincho" charset="-128"/>
              <a:ea typeface="MS PMincho" charset="-128"/>
              <a:cs typeface="MS PMincho" charset="-128"/>
            </a:endParaRPr>
          </a:p>
          <a:p>
            <a:endParaRPr kumimoji="1" lang="en-US" altLang="zh-CN" sz="2000" dirty="0">
              <a:latin typeface="MS PMincho" charset="-128"/>
              <a:ea typeface="MS PMincho" charset="-128"/>
              <a:cs typeface="MS PMincho" charset="-128"/>
            </a:endParaRPr>
          </a:p>
          <a:p>
            <a:r>
              <a:rPr kumimoji="1" lang="en-US" altLang="ja-JP" sz="2000" dirty="0">
                <a:latin typeface="MS PMincho" charset="-128"/>
                <a:ea typeface="MS PMincho" charset="-128"/>
                <a:cs typeface="MS PMincho" charset="-128"/>
              </a:rPr>
              <a:t>iv)</a:t>
            </a:r>
            <a:r>
              <a:rPr kumimoji="1" lang="ja-JP" altLang="en-US" sz="2000" b="1" dirty="0">
                <a:latin typeface="MS PMincho" charset="-128"/>
                <a:ea typeface="MS PMincho" charset="-128"/>
                <a:cs typeface="MS PMincho" charset="-128"/>
              </a:rPr>
              <a:t>ラベル付与情報</a:t>
            </a:r>
            <a:endParaRPr kumimoji="1" lang="en-US" altLang="ja-JP" sz="2000" b="1" dirty="0">
              <a:latin typeface="MS PMincho" charset="-128"/>
              <a:ea typeface="MS PMincho" charset="-128"/>
              <a:cs typeface="MS PMincho" charset="-128"/>
            </a:endParaRPr>
          </a:p>
          <a:p>
            <a:r>
              <a:rPr kumimoji="1" lang="ja-JP" altLang="en-US" sz="2000" dirty="0">
                <a:solidFill>
                  <a:srgbClr val="FF0000"/>
                </a:solidFill>
                <a:latin typeface="MS PMincho" charset="-128"/>
                <a:ea typeface="MS PMincho" charset="-128"/>
                <a:cs typeface="MS PMincho" charset="-128"/>
              </a:rPr>
              <a:t>各ターンの支援戦略</a:t>
            </a:r>
            <a:r>
              <a:rPr kumimoji="1" lang="zh-CN" altLang="en-US" sz="2000" dirty="0">
                <a:solidFill>
                  <a:srgbClr val="FF0000"/>
                </a:solidFill>
                <a:latin typeface="MS PMincho" charset="-128"/>
                <a:ea typeface="MS PMincho" charset="-128"/>
                <a:cs typeface="MS PMincho" charset="-128"/>
              </a:rPr>
              <a:t>。</a:t>
            </a:r>
            <a:endParaRPr kumimoji="1" lang="en-US" altLang="ja-JP" sz="2000" dirty="0">
              <a:solidFill>
                <a:srgbClr val="FF0000"/>
              </a:solidFill>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求助者の感情タイプ・強度</a:t>
            </a:r>
            <a:r>
              <a:rPr kumimoji="1" lang="ja-JP" altLang="en-US" sz="2000" u="sng" dirty="0">
                <a:latin typeface="MS PMincho" charset="-128"/>
                <a:ea typeface="MS PMincho" charset="-128"/>
                <a:cs typeface="MS PMincho" charset="-128"/>
              </a:rPr>
              <a:t>（前後比較で「支援効果」を定量化可能）</a:t>
            </a:r>
            <a:r>
              <a:rPr kumimoji="1" lang="zh-CN" altLang="en-US" sz="2000" u="sng" dirty="0">
                <a:latin typeface="MS PMincho" charset="-128"/>
                <a:ea typeface="MS PMincho" charset="-128"/>
                <a:cs typeface="MS PMincho" charset="-128"/>
              </a:rPr>
              <a:t>。</a:t>
            </a:r>
            <a:endParaRPr kumimoji="1" lang="en-US" altLang="ja-JP" sz="2000" u="sng"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問題カテゴリ</a:t>
            </a:r>
            <a:r>
              <a:rPr kumimoji="1" lang="zh-CN" altLang="en-US" sz="2000" dirty="0">
                <a:latin typeface="MS PMincho" charset="-128"/>
                <a:ea typeface="MS PMincho" charset="-128"/>
                <a:cs typeface="MS PMincho" charset="-128"/>
              </a:rPr>
              <a:t>。</a:t>
            </a:r>
            <a:endParaRPr kumimoji="1" lang="en-US" altLang="ja-JP" sz="2000" dirty="0">
              <a:latin typeface="MS PMincho" charset="-128"/>
              <a:ea typeface="MS PMincho" charset="-128"/>
              <a:cs typeface="MS PMincho" charset="-128"/>
            </a:endParaRPr>
          </a:p>
          <a:p>
            <a:r>
              <a:rPr kumimoji="1" lang="ja-JP" altLang="en-US" sz="2000" dirty="0">
                <a:solidFill>
                  <a:srgbClr val="FF0000"/>
                </a:solidFill>
                <a:latin typeface="MS PMincho" charset="-128"/>
                <a:ea typeface="MS PMincho" charset="-128"/>
                <a:cs typeface="MS PMincho" charset="-128"/>
              </a:rPr>
              <a:t>求助者と支援者による詳細なフィードバック</a:t>
            </a:r>
            <a:r>
              <a:rPr kumimoji="1" lang="zh-CN" altLang="en-US" sz="2000" dirty="0">
                <a:solidFill>
                  <a:srgbClr val="FF0000"/>
                </a:solidFill>
                <a:latin typeface="MS PMincho" charset="-128"/>
                <a:ea typeface="MS PMincho" charset="-128"/>
                <a:cs typeface="MS PMincho" charset="-128"/>
              </a:rPr>
              <a:t>。</a:t>
            </a:r>
            <a:endParaRPr kumimoji="1" lang="en-US" altLang="ja-JP" sz="2000" dirty="0">
              <a:solidFill>
                <a:srgbClr val="FF0000"/>
              </a:solidFill>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複数の自動・人的品質管理メカニズムでデータの有効性と信頼性を保証</a:t>
            </a:r>
            <a:r>
              <a:rPr kumimoji="1" lang="zh-CN" altLang="en-US" sz="2000" dirty="0">
                <a:latin typeface="MS PMincho" charset="-128"/>
                <a:ea typeface="MS PMincho" charset="-128"/>
                <a:cs typeface="MS PMincho" charset="-128"/>
              </a:rPr>
              <a:t>。</a:t>
            </a:r>
          </a:p>
        </p:txBody>
      </p:sp>
      <p:sp>
        <p:nvSpPr>
          <p:cNvPr id="2" name="矩形 1">
            <a:extLst>
              <a:ext uri="{FF2B5EF4-FFF2-40B4-BE49-F238E27FC236}">
                <a16:creationId xmlns:a16="http://schemas.microsoft.com/office/drawing/2014/main" id="{377FA4DE-C8AE-D63F-DC7F-80886966F64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A4840F25-393B-4BAD-0E40-D1BCC955D6BE}"/>
              </a:ext>
            </a:extLst>
          </p:cNvPr>
          <p:cNvSpPr/>
          <p:nvPr/>
        </p:nvSpPr>
        <p:spPr>
          <a:xfrm>
            <a:off x="2108200" y="254000"/>
            <a:ext cx="100838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AC6AAF27-9DE1-300E-D2C2-3F17C62E5408}"/>
              </a:ext>
            </a:extLst>
          </p:cNvPr>
          <p:cNvGrpSpPr/>
          <p:nvPr/>
        </p:nvGrpSpPr>
        <p:grpSpPr>
          <a:xfrm>
            <a:off x="550863" y="82550"/>
            <a:ext cx="3902663" cy="585788"/>
            <a:chOff x="551544" y="82976"/>
            <a:chExt cx="3901213" cy="584775"/>
          </a:xfrm>
        </p:grpSpPr>
        <p:sp>
          <p:nvSpPr>
            <p:cNvPr id="7" name="文本框 4">
              <a:extLst>
                <a:ext uri="{FF2B5EF4-FFF2-40B4-BE49-F238E27FC236}">
                  <a16:creationId xmlns:a16="http://schemas.microsoft.com/office/drawing/2014/main" id="{A28A411D-A39A-AA22-22A7-34A3F3FEAB16}"/>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論文</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3A19512A-C641-DC67-AFED-24ECFAD3FC45}"/>
                </a:ext>
              </a:extLst>
            </p:cNvPr>
            <p:cNvSpPr txBox="1"/>
            <p:nvPr/>
          </p:nvSpPr>
          <p:spPr>
            <a:xfrm>
              <a:off x="551544" y="82976"/>
              <a:ext cx="723631" cy="584775"/>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a:solidFill>
                    <a:srgbClr val="3B3838"/>
                  </a:solidFill>
                  <a:latin typeface="Impact" pitchFamily="34" charset="0"/>
                </a:rPr>
                <a:t>01</a:t>
              </a:r>
              <a:endParaRPr lang="zh-CN" altLang="en-US" sz="3200">
                <a:solidFill>
                  <a:srgbClr val="3B3838"/>
                </a:solidFill>
                <a:latin typeface="Impact" pitchFamily="34" charset="0"/>
              </a:endParaRPr>
            </a:p>
          </p:txBody>
        </p:sp>
      </p:grpSp>
    </p:spTree>
    <p:extLst>
      <p:ext uri="{BB962C8B-B14F-4D97-AF65-F5344CB8AC3E}">
        <p14:creationId xmlns:p14="http://schemas.microsoft.com/office/powerpoint/2010/main" val="146034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D8F19-0953-B556-235F-BFA3FA0CE6A0}"/>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266EEC20-5AD3-89EE-E696-624159B5E7EA}"/>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11069563-E16F-0375-46A4-B0E160959C69}"/>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pic>
        <p:nvPicPr>
          <p:cNvPr id="10" name="图片 9">
            <a:extLst>
              <a:ext uri="{FF2B5EF4-FFF2-40B4-BE49-F238E27FC236}">
                <a16:creationId xmlns:a16="http://schemas.microsoft.com/office/drawing/2014/main" id="{0D95EAA3-658F-C877-3B9C-D007872FFE61}"/>
              </a:ext>
            </a:extLst>
          </p:cNvPr>
          <p:cNvPicPr>
            <a:picLocks noChangeAspect="1"/>
          </p:cNvPicPr>
          <p:nvPr/>
        </p:nvPicPr>
        <p:blipFill>
          <a:blip r:embed="rId3"/>
          <a:stretch>
            <a:fillRect/>
          </a:stretch>
        </p:blipFill>
        <p:spPr>
          <a:xfrm>
            <a:off x="62778" y="74136"/>
            <a:ext cx="8389202" cy="6548371"/>
          </a:xfrm>
          <a:prstGeom prst="rect">
            <a:avLst/>
          </a:prstGeom>
        </p:spPr>
      </p:pic>
    </p:spTree>
    <p:extLst>
      <p:ext uri="{BB962C8B-B14F-4D97-AF65-F5344CB8AC3E}">
        <p14:creationId xmlns:p14="http://schemas.microsoft.com/office/powerpoint/2010/main" val="232737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2751B-750A-689C-DB74-D9CFBD2EEC7D}"/>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262DBD58-88E1-4579-2AD5-50C09A561B49}"/>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5A93095F-1763-E540-891B-6C221697DC7C}"/>
              </a:ext>
            </a:extLst>
          </p:cNvPr>
          <p:cNvSpPr txBox="1"/>
          <p:nvPr/>
        </p:nvSpPr>
        <p:spPr>
          <a:xfrm>
            <a:off x="550863" y="839788"/>
            <a:ext cx="10560205" cy="3908762"/>
          </a:xfrm>
          <a:prstGeom prst="rect">
            <a:avLst/>
          </a:prstGeom>
          <a:noFill/>
        </p:spPr>
        <p:txBody>
          <a:bodyPr wrap="square" rtlCol="0">
            <a:spAutoFit/>
          </a:bodyPr>
          <a:lstStyle/>
          <a:p>
            <a:r>
              <a:rPr kumimoji="1" lang="en-US" altLang="zh-CN" sz="2400" b="1" dirty="0">
                <a:latin typeface="MS PMincho" charset="-128"/>
                <a:ea typeface="MS PMincho" charset="-128"/>
                <a:cs typeface="MS PMincho" charset="-128"/>
              </a:rPr>
              <a:t>2.</a:t>
            </a:r>
            <a:r>
              <a:rPr kumimoji="1" lang="ja-JP" altLang="en-US" sz="2400" b="1" dirty="0">
                <a:latin typeface="MS PMincho" charset="-128"/>
                <a:ea typeface="MS PMincho" charset="-128"/>
                <a:cs typeface="MS PMincho" charset="-128"/>
              </a:rPr>
              <a:t>研究方向</a:t>
            </a:r>
            <a:endParaRPr kumimoji="1" lang="en-US" altLang="ja-JP" sz="2400" b="1" dirty="0">
              <a:latin typeface="MS PMincho" charset="-128"/>
              <a:ea typeface="MS PMincho" charset="-128"/>
              <a:cs typeface="MS PMincho" charset="-128"/>
            </a:endParaRPr>
          </a:p>
          <a:p>
            <a:endParaRPr kumimoji="1" lang="en-US" altLang="zh-CN" sz="2400" b="1" dirty="0">
              <a:latin typeface="MS PMincho" charset="-128"/>
              <a:ea typeface="MS PMincho" charset="-128"/>
              <a:cs typeface="MS PMincho" charset="-128"/>
            </a:endParaRPr>
          </a:p>
          <a:p>
            <a:r>
              <a:rPr kumimoji="1" lang="en-US" altLang="ja-JP" sz="2000" dirty="0">
                <a:latin typeface="MS PMincho" charset="-128"/>
                <a:ea typeface="MS PMincho" charset="-128"/>
                <a:cs typeface="MS PMincho" charset="-128"/>
              </a:rPr>
              <a:t>1)</a:t>
            </a:r>
            <a:r>
              <a:rPr kumimoji="1" lang="ja-JP" altLang="en-US" sz="2000" dirty="0">
                <a:latin typeface="MS PMincho" charset="-128"/>
                <a:ea typeface="MS PMincho" charset="-128"/>
                <a:cs typeface="MS PMincho" charset="-128"/>
              </a:rPr>
              <a:t>感情支援戦略の予測</a:t>
            </a:r>
            <a:r>
              <a:rPr kumimoji="1" lang="zh-CN" altLang="en-US" sz="2000" dirty="0">
                <a:latin typeface="MS PMincho" charset="-128"/>
                <a:ea typeface="MS PMincho" charset="-128"/>
                <a:cs typeface="MS PMincho" charset="-128"/>
              </a:rPr>
              <a:t>（</a:t>
            </a:r>
            <a:r>
              <a:rPr kumimoji="1" lang="en-US" altLang="zh-CN" sz="2000" dirty="0">
                <a:latin typeface="MS PMincho" charset="-128"/>
                <a:ea typeface="MS PMincho" charset="-128"/>
                <a:cs typeface="MS PMincho" charset="-128"/>
              </a:rPr>
              <a:t>Emotional Support Strategy Prediction</a:t>
            </a:r>
            <a:r>
              <a:rPr kumimoji="1" lang="zh-CN" altLang="en-US" sz="2000" dirty="0">
                <a:latin typeface="MS PMincho" charset="-128"/>
                <a:ea typeface="MS PMincho" charset="-128"/>
                <a:cs typeface="MS PMincho" charset="-128"/>
              </a:rPr>
              <a:t>）</a:t>
            </a:r>
            <a:endParaRPr kumimoji="1" lang="en-US" altLang="zh-CN" sz="2000" dirty="0">
              <a:latin typeface="MS PMincho" charset="-128"/>
              <a:ea typeface="MS PMincho" charset="-128"/>
              <a:cs typeface="MS PMincho" charset="-128"/>
            </a:endParaRPr>
          </a:p>
          <a:p>
            <a:endParaRPr kumimoji="1" lang="en-US" altLang="zh-CN"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論文</a:t>
            </a:r>
            <a:r>
              <a:rPr kumimoji="1" lang="zh-CN" altLang="en-US" sz="2000" dirty="0">
                <a:latin typeface="MS PMincho" charset="-128"/>
                <a:ea typeface="MS PMincho" charset="-128"/>
                <a:cs typeface="MS PMincho" charset="-128"/>
              </a:rPr>
              <a:t>：</a:t>
            </a:r>
            <a:r>
              <a:rPr kumimoji="1" lang="en-US" altLang="ja-JP" sz="2000" dirty="0" err="1">
                <a:latin typeface="MS PMincho" charset="-128"/>
                <a:ea typeface="MS PMincho" charset="-128"/>
                <a:cs typeface="MS PMincho" charset="-128"/>
              </a:rPr>
              <a:t>EmoDynamiX</a:t>
            </a:r>
            <a:r>
              <a:rPr kumimoji="1" lang="en-US" altLang="ja-JP" sz="2000" dirty="0">
                <a:latin typeface="MS PMincho" charset="-128"/>
                <a:ea typeface="MS PMincho" charset="-128"/>
                <a:cs typeface="MS PMincho" charset="-128"/>
              </a:rPr>
              <a:t> : Emotional Support Dialogue Strategy Prediction</a:t>
            </a:r>
          </a:p>
          <a:p>
            <a:r>
              <a:rPr kumimoji="1" lang="en-US" altLang="ja-JP" sz="2000" dirty="0">
                <a:latin typeface="MS PMincho" charset="-128"/>
                <a:ea typeface="MS PMincho" charset="-128"/>
                <a:cs typeface="MS PMincho" charset="-128"/>
              </a:rPr>
              <a:t>by Modelling </a:t>
            </a:r>
            <a:r>
              <a:rPr kumimoji="1" lang="en-US" altLang="ja-JP" sz="2000" dirty="0" err="1">
                <a:latin typeface="MS PMincho" charset="-128"/>
                <a:ea typeface="MS PMincho" charset="-128"/>
                <a:cs typeface="MS PMincho" charset="-128"/>
              </a:rPr>
              <a:t>MiXed</a:t>
            </a:r>
            <a:r>
              <a:rPr kumimoji="1" lang="en-US" altLang="ja-JP" sz="2000" dirty="0">
                <a:latin typeface="MS PMincho" charset="-128"/>
                <a:ea typeface="MS PMincho" charset="-128"/>
                <a:cs typeface="MS PMincho" charset="-128"/>
              </a:rPr>
              <a:t> Emotions and Discourse Dynamics</a:t>
            </a:r>
            <a:r>
              <a:rPr kumimoji="1" lang="zh-CN" altLang="en-US" sz="2000" dirty="0">
                <a:latin typeface="MS PMincho" charset="-128"/>
                <a:ea typeface="MS PMincho" charset="-128"/>
                <a:cs typeface="MS PMincho" charset="-128"/>
              </a:rPr>
              <a:t>（</a:t>
            </a:r>
            <a:r>
              <a:rPr kumimoji="1" lang="en-US" altLang="zh-CN" sz="2000" dirty="0">
                <a:latin typeface="MS PMincho" charset="-128"/>
                <a:ea typeface="MS PMincho" charset="-128"/>
                <a:cs typeface="MS PMincho" charset="-128"/>
              </a:rPr>
              <a:t>Wan et al.,2025</a:t>
            </a:r>
            <a:r>
              <a:rPr kumimoji="1" lang="zh-CN" altLang="en-US" sz="2000" dirty="0">
                <a:latin typeface="MS PMincho" charset="-128"/>
                <a:ea typeface="MS PMincho" charset="-128"/>
                <a:cs typeface="MS PMincho" charset="-128"/>
              </a:rPr>
              <a:t>）</a:t>
            </a:r>
            <a:endParaRPr kumimoji="1" lang="en-US" altLang="zh-CN"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「対話戦略予測」を明示的かつ独立したタスクとして扱い、モデルが暗黙的に決定するのではなく、システムの制御性と説明性を向上させることを目指しています。</a:t>
            </a:r>
            <a:r>
              <a:rPr kumimoji="1" lang="ja-JP" altLang="en-US" sz="2000" u="sng" dirty="0">
                <a:solidFill>
                  <a:srgbClr val="FF0000"/>
                </a:solidFill>
                <a:latin typeface="MS PMincho" charset="-128"/>
                <a:ea typeface="MS PMincho" charset="-128"/>
                <a:cs typeface="MS PMincho" charset="-128"/>
              </a:rPr>
              <a:t>そのために、</a:t>
            </a:r>
            <a:r>
              <a:rPr kumimoji="1" lang="en-US" altLang="ja-JP" sz="2000" u="sng" dirty="0" err="1">
                <a:solidFill>
                  <a:srgbClr val="FF0000"/>
                </a:solidFill>
                <a:latin typeface="MS PMincho" charset="-128"/>
                <a:ea typeface="MS PMincho" charset="-128"/>
                <a:cs typeface="MS PMincho" charset="-128"/>
              </a:rPr>
              <a:t>EmoDynamiX</a:t>
            </a:r>
            <a:r>
              <a:rPr kumimoji="1" lang="ja-JP" altLang="en-US" sz="2000" u="sng" dirty="0">
                <a:solidFill>
                  <a:srgbClr val="FF0000"/>
                </a:solidFill>
                <a:latin typeface="MS PMincho" charset="-128"/>
                <a:ea typeface="MS PMincho" charset="-128"/>
                <a:cs typeface="MS PMincho" charset="-128"/>
              </a:rPr>
              <a:t>というフレームワークを提案し、ユーザーのきめ細かな感情状態とシステムの支援戦略を動的にモデリングしています。</a:t>
            </a:r>
            <a:r>
              <a:rPr kumimoji="1" lang="ja-JP" altLang="en-US" sz="2000" dirty="0">
                <a:latin typeface="MS PMincho" charset="-128"/>
                <a:ea typeface="MS PMincho" charset="-128"/>
                <a:cs typeface="MS PMincho" charset="-128"/>
              </a:rPr>
              <a:t>過去の感情分布や戦略選択、発話構造の情報を統合し、「ダミーノード」を導入することで情報の集約とモデルの性能・説明性をさらに高めています。</a:t>
            </a:r>
            <a:endParaRPr kumimoji="1" lang="en-US" altLang="zh-CN" sz="2000" dirty="0">
              <a:latin typeface="MS PMincho" charset="-128"/>
              <a:ea typeface="MS PMincho" charset="-128"/>
              <a:cs typeface="MS PMincho" charset="-128"/>
            </a:endParaRPr>
          </a:p>
        </p:txBody>
      </p:sp>
      <p:sp>
        <p:nvSpPr>
          <p:cNvPr id="2" name="矩形 1">
            <a:extLst>
              <a:ext uri="{FF2B5EF4-FFF2-40B4-BE49-F238E27FC236}">
                <a16:creationId xmlns:a16="http://schemas.microsoft.com/office/drawing/2014/main" id="{480BC6C3-961C-A158-2D02-568C5B5E5CE1}"/>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203A0C44-1AA0-E77E-3090-FBCBE02C55FA}"/>
              </a:ext>
            </a:extLst>
          </p:cNvPr>
          <p:cNvSpPr/>
          <p:nvPr/>
        </p:nvSpPr>
        <p:spPr>
          <a:xfrm>
            <a:off x="2760132" y="263254"/>
            <a:ext cx="9431867" cy="228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7624700E-9C25-A6F9-6687-7A27C9E5BCD1}"/>
              </a:ext>
            </a:extLst>
          </p:cNvPr>
          <p:cNvGrpSpPr/>
          <p:nvPr/>
        </p:nvGrpSpPr>
        <p:grpSpPr>
          <a:xfrm>
            <a:off x="550863" y="82550"/>
            <a:ext cx="3902663" cy="585788"/>
            <a:chOff x="551544" y="82976"/>
            <a:chExt cx="3901213" cy="584775"/>
          </a:xfrm>
        </p:grpSpPr>
        <p:sp>
          <p:nvSpPr>
            <p:cNvPr id="7" name="文本框 4">
              <a:extLst>
                <a:ext uri="{FF2B5EF4-FFF2-40B4-BE49-F238E27FC236}">
                  <a16:creationId xmlns:a16="http://schemas.microsoft.com/office/drawing/2014/main" id="{D6F95A2C-BA7E-AC07-8131-6B1F05827684}"/>
                </a:ext>
              </a:extLst>
            </p:cNvPr>
            <p:cNvSpPr/>
            <p:nvPr/>
          </p:nvSpPr>
          <p:spPr>
            <a:xfrm>
              <a:off x="1160917" y="118309"/>
              <a:ext cx="3291840" cy="522315"/>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研究方向</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6E5E683E-EF3D-BC35-BCB9-D22602521490}"/>
                </a:ext>
              </a:extLst>
            </p:cNvPr>
            <p:cNvSpPr txBox="1"/>
            <p:nvPr/>
          </p:nvSpPr>
          <p:spPr>
            <a:xfrm>
              <a:off x="551544" y="82976"/>
              <a:ext cx="723631" cy="584775"/>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02</a:t>
              </a:r>
              <a:endParaRPr lang="zh-CN" altLang="en-US" sz="3200" dirty="0">
                <a:solidFill>
                  <a:srgbClr val="3B3838"/>
                </a:solidFill>
                <a:latin typeface="Impact" pitchFamily="34" charset="0"/>
              </a:endParaRPr>
            </a:p>
          </p:txBody>
        </p:sp>
      </p:grpSp>
    </p:spTree>
    <p:extLst>
      <p:ext uri="{BB962C8B-B14F-4D97-AF65-F5344CB8AC3E}">
        <p14:creationId xmlns:p14="http://schemas.microsoft.com/office/powerpoint/2010/main" val="222235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78E61-BF0A-7C9D-67C4-C804C09812DA}"/>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517FBB25-41F2-61F3-EEB1-9D8E67D5F6B1}"/>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32389075-BDF0-232A-4AED-62D87E66172C}"/>
              </a:ext>
            </a:extLst>
          </p:cNvPr>
          <p:cNvSpPr txBox="1"/>
          <p:nvPr/>
        </p:nvSpPr>
        <p:spPr>
          <a:xfrm>
            <a:off x="550863" y="839788"/>
            <a:ext cx="10560205" cy="3785652"/>
          </a:xfrm>
          <a:prstGeom prst="rect">
            <a:avLst/>
          </a:prstGeom>
          <a:noFill/>
        </p:spPr>
        <p:txBody>
          <a:bodyPr wrap="square" rtlCol="0">
            <a:spAutoFit/>
          </a:bodyPr>
          <a:lstStyle/>
          <a:p>
            <a:r>
              <a:rPr kumimoji="1" lang="en-US" altLang="ja-JP" sz="2000" dirty="0">
                <a:latin typeface="MS PMincho" charset="-128"/>
                <a:ea typeface="MS PMincho" charset="-128"/>
                <a:cs typeface="MS PMincho" charset="-128"/>
              </a:rPr>
              <a:t>2)</a:t>
            </a:r>
            <a:r>
              <a:rPr kumimoji="1" lang="ja-JP" altLang="en-US" sz="2000" dirty="0">
                <a:latin typeface="MS PMincho" charset="-128"/>
                <a:ea typeface="MS PMincho" charset="-128"/>
                <a:cs typeface="MS PMincho" charset="-128"/>
              </a:rPr>
              <a:t>感情支援応答の生成</a:t>
            </a:r>
            <a:r>
              <a:rPr kumimoji="1" lang="zh-CN" altLang="en-US" sz="2000" dirty="0">
                <a:latin typeface="MS PMincho" charset="-128"/>
                <a:ea typeface="MS PMincho" charset="-128"/>
                <a:cs typeface="MS PMincho" charset="-128"/>
              </a:rPr>
              <a:t>（</a:t>
            </a:r>
            <a:r>
              <a:rPr kumimoji="1" lang="en-US" altLang="zh-CN" sz="2000" dirty="0">
                <a:latin typeface="MS PMincho" charset="-128"/>
                <a:ea typeface="MS PMincho" charset="-128"/>
                <a:cs typeface="MS PMincho" charset="-128"/>
              </a:rPr>
              <a:t>Emotional Support Response Generation</a:t>
            </a:r>
            <a:r>
              <a:rPr kumimoji="1" lang="zh-CN" altLang="en-US" sz="2000" dirty="0">
                <a:latin typeface="MS PMincho" charset="-128"/>
                <a:ea typeface="MS PMincho" charset="-128"/>
                <a:cs typeface="MS PMincho" charset="-128"/>
              </a:rPr>
              <a:t>）</a:t>
            </a:r>
            <a:endParaRPr kumimoji="1" lang="en-US" altLang="zh-CN" sz="2000" dirty="0">
              <a:latin typeface="MS PMincho" charset="-128"/>
              <a:ea typeface="MS PMincho" charset="-128"/>
              <a:cs typeface="MS PMincho" charset="-128"/>
            </a:endParaRPr>
          </a:p>
          <a:p>
            <a:endParaRPr kumimoji="1" lang="en-US" altLang="zh-CN"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論文</a:t>
            </a:r>
            <a:r>
              <a:rPr kumimoji="1" lang="zh-CN"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Empathetic Response Generation for Distress Support</a:t>
            </a:r>
            <a:r>
              <a:rPr kumimoji="1" lang="zh-CN" altLang="en-US" sz="2000" dirty="0">
                <a:latin typeface="MS PMincho" charset="-128"/>
                <a:ea typeface="MS PMincho" charset="-128"/>
                <a:cs typeface="MS PMincho" charset="-128"/>
              </a:rPr>
              <a:t>（</a:t>
            </a:r>
            <a:r>
              <a:rPr kumimoji="1" lang="en-US" altLang="zh-CN" sz="2000" dirty="0">
                <a:latin typeface="MS PMincho" charset="-128"/>
                <a:ea typeface="MS PMincho" charset="-128"/>
                <a:cs typeface="MS PMincho" charset="-128"/>
              </a:rPr>
              <a:t>Yeh et al.,2023</a:t>
            </a:r>
            <a:r>
              <a:rPr kumimoji="1" lang="zh-CN" altLang="en-US" sz="2000" dirty="0">
                <a:latin typeface="MS PMincho" charset="-128"/>
                <a:ea typeface="MS PMincho" charset="-128"/>
                <a:cs typeface="MS PMincho" charset="-128"/>
              </a:rPr>
              <a:t>）</a:t>
            </a:r>
            <a:endParaRPr kumimoji="1" lang="en-US" altLang="zh-CN"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本論文は、困難な状況下での共感的対話データセット（</a:t>
            </a:r>
            <a:r>
              <a:rPr kumimoji="1" lang="en-US" altLang="ja-JP" sz="2000" dirty="0">
                <a:latin typeface="MS PMincho" charset="-128"/>
                <a:ea typeface="MS PMincho" charset="-128"/>
                <a:cs typeface="MS PMincho" charset="-128"/>
              </a:rPr>
              <a:t>RED</a:t>
            </a:r>
            <a:r>
              <a:rPr kumimoji="1" lang="ja-JP" altLang="en-US" sz="2000" dirty="0">
                <a:latin typeface="MS PMincho" charset="-128"/>
                <a:ea typeface="MS PMincho" charset="-128"/>
                <a:cs typeface="MS PMincho" charset="-128"/>
              </a:rPr>
              <a:t>）を最大規模で構築し、</a:t>
            </a:r>
            <a:r>
              <a:rPr kumimoji="1" lang="ja-JP" altLang="en-US" sz="2000" dirty="0">
                <a:solidFill>
                  <a:srgbClr val="FF0000"/>
                </a:solidFill>
                <a:latin typeface="MS PMincho" charset="-128"/>
                <a:ea typeface="MS PMincho" charset="-128"/>
                <a:cs typeface="MS PMincho" charset="-128"/>
              </a:rPr>
              <a:t>認知的・情動的共感識別メカニズムを組み合わせた生成モデルを提案しています。</a:t>
            </a:r>
            <a:r>
              <a:rPr kumimoji="1" lang="ja-JP" altLang="en-US" sz="2000" dirty="0">
                <a:latin typeface="MS PMincho" charset="-128"/>
                <a:ea typeface="MS PMincho" charset="-128"/>
                <a:cs typeface="MS PMincho" charset="-128"/>
              </a:rPr>
              <a:t>このデータセットを用いて、既存の感情対話モデル（</a:t>
            </a:r>
            <a:r>
              <a:rPr kumimoji="1" lang="en-US" altLang="ja-JP" sz="2000" dirty="0" err="1">
                <a:latin typeface="MS PMincho" charset="-128"/>
                <a:ea typeface="MS PMincho" charset="-128"/>
                <a:cs typeface="MS PMincho" charset="-128"/>
              </a:rPr>
              <a:t>EmoPrepend</a:t>
            </a:r>
            <a:r>
              <a:rPr kumimoji="1" lang="ja-JP" altLang="en-US" sz="2000" dirty="0">
                <a:latin typeface="MS PMincho" charset="-128"/>
                <a:ea typeface="MS PMincho" charset="-128"/>
                <a:cs typeface="MS PMincho" charset="-128"/>
              </a:rPr>
              <a:t>や</a:t>
            </a:r>
            <a:r>
              <a:rPr kumimoji="1" lang="en-US" altLang="ja-JP" sz="2000" dirty="0">
                <a:latin typeface="MS PMincho" charset="-128"/>
                <a:ea typeface="MS PMincho" charset="-128"/>
                <a:cs typeface="MS PMincho" charset="-128"/>
              </a:rPr>
              <a:t>MEED</a:t>
            </a:r>
            <a:r>
              <a:rPr kumimoji="1" lang="ja-JP" altLang="en-US" sz="2000" dirty="0">
                <a:latin typeface="MS PMincho" charset="-128"/>
                <a:ea typeface="MS PMincho" charset="-128"/>
                <a:cs typeface="MS PMincho" charset="-128"/>
              </a:rPr>
              <a:t>）および新たに提案した認知的・情動的共感識別メカニズムを備えたモデル（</a:t>
            </a:r>
            <a:r>
              <a:rPr kumimoji="1" lang="en-US" altLang="ja-JP" sz="2000" dirty="0">
                <a:latin typeface="MS PMincho" charset="-128"/>
                <a:ea typeface="MS PMincho" charset="-128"/>
                <a:cs typeface="MS PMincho" charset="-128"/>
              </a:rPr>
              <a:t>EPIMEED</a:t>
            </a:r>
            <a:r>
              <a:rPr kumimoji="1" lang="ja-JP"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EPIMEED+</a:t>
            </a:r>
            <a:r>
              <a:rPr kumimoji="1" lang="ja-JP" altLang="en-US" sz="2000" dirty="0">
                <a:latin typeface="MS PMincho" charset="-128"/>
                <a:ea typeface="MS PMincho" charset="-128"/>
                <a:cs typeface="MS PMincho" charset="-128"/>
              </a:rPr>
              <a:t>）の</a:t>
            </a:r>
            <a:r>
              <a:rPr kumimoji="1" lang="en-US" altLang="ja-JP" sz="2000" dirty="0">
                <a:solidFill>
                  <a:srgbClr val="FF0000"/>
                </a:solidFill>
                <a:latin typeface="MS PMincho" charset="-128"/>
                <a:ea typeface="MS PMincho" charset="-128"/>
                <a:cs typeface="MS PMincho" charset="-128"/>
              </a:rPr>
              <a:t>4</a:t>
            </a:r>
            <a:r>
              <a:rPr kumimoji="1" lang="ja-JP" altLang="en-US" sz="2000" dirty="0">
                <a:solidFill>
                  <a:srgbClr val="FF0000"/>
                </a:solidFill>
                <a:latin typeface="MS PMincho" charset="-128"/>
                <a:ea typeface="MS PMincho" charset="-128"/>
                <a:cs typeface="MS PMincho" charset="-128"/>
              </a:rPr>
              <a:t>種類の共感応答生成ベースラインモデルを学習させました。</a:t>
            </a:r>
            <a:r>
              <a:rPr kumimoji="1" lang="ja-JP" altLang="en-US" sz="2000" dirty="0">
                <a:latin typeface="MS PMincho" charset="-128"/>
                <a:ea typeface="MS PMincho" charset="-128"/>
                <a:cs typeface="MS PMincho" charset="-128"/>
              </a:rPr>
              <a:t>さらに、心理学の観点から「情動的共感」と「認知的共感」を区別し、</a:t>
            </a:r>
            <a:r>
              <a:rPr kumimoji="1" lang="en-US" altLang="ja-JP" sz="2000" dirty="0">
                <a:latin typeface="MS PMincho" charset="-128"/>
                <a:ea typeface="MS PMincho" charset="-128"/>
                <a:cs typeface="MS PMincho" charset="-128"/>
              </a:rPr>
              <a:t>EPITOME</a:t>
            </a:r>
            <a:r>
              <a:rPr kumimoji="1" lang="ja-JP" altLang="en-US" sz="2000" dirty="0">
                <a:latin typeface="MS PMincho" charset="-128"/>
                <a:ea typeface="MS PMincho" charset="-128"/>
                <a:cs typeface="MS PMincho" charset="-128"/>
              </a:rPr>
              <a:t>ツールを活用して多層的な共感表現を精緻に識別・定量化し、「コミュニケーション埋め込み（</a:t>
            </a:r>
            <a:r>
              <a:rPr kumimoji="1" lang="en-US" altLang="ja-JP" sz="2000" dirty="0">
                <a:latin typeface="MS PMincho" charset="-128"/>
                <a:ea typeface="MS PMincho" charset="-128"/>
                <a:cs typeface="MS PMincho" charset="-128"/>
              </a:rPr>
              <a:t>communication embedding</a:t>
            </a:r>
            <a:r>
              <a:rPr kumimoji="1" lang="ja-JP" altLang="en-US" sz="2000" dirty="0">
                <a:latin typeface="MS PMincho" charset="-128"/>
                <a:ea typeface="MS PMincho" charset="-128"/>
                <a:cs typeface="MS PMincho" charset="-128"/>
              </a:rPr>
              <a:t>）」を生成モデルに導入することで、より豊かな共感的応答を実現しています。</a:t>
            </a:r>
            <a:endParaRPr kumimoji="1" lang="en-US" altLang="zh-CN" sz="2000" dirty="0">
              <a:latin typeface="MS PMincho" charset="-128"/>
              <a:ea typeface="MS PMincho" charset="-128"/>
              <a:cs typeface="MS PMincho" charset="-128"/>
            </a:endParaRPr>
          </a:p>
        </p:txBody>
      </p:sp>
      <p:sp>
        <p:nvSpPr>
          <p:cNvPr id="2" name="矩形 1">
            <a:extLst>
              <a:ext uri="{FF2B5EF4-FFF2-40B4-BE49-F238E27FC236}">
                <a16:creationId xmlns:a16="http://schemas.microsoft.com/office/drawing/2014/main" id="{9B728232-979E-3F79-20A6-719532C1C4C5}"/>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585BAA26-013B-AAD2-F352-6E592EC23E05}"/>
              </a:ext>
            </a:extLst>
          </p:cNvPr>
          <p:cNvSpPr/>
          <p:nvPr/>
        </p:nvSpPr>
        <p:spPr>
          <a:xfrm>
            <a:off x="2760132" y="263254"/>
            <a:ext cx="9431867" cy="228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114D0372-7F60-3215-99E0-43EEB085B9DC}"/>
              </a:ext>
            </a:extLst>
          </p:cNvPr>
          <p:cNvGrpSpPr/>
          <p:nvPr/>
        </p:nvGrpSpPr>
        <p:grpSpPr>
          <a:xfrm>
            <a:off x="550863" y="82550"/>
            <a:ext cx="3902663" cy="585788"/>
            <a:chOff x="551544" y="82976"/>
            <a:chExt cx="3901213" cy="584775"/>
          </a:xfrm>
        </p:grpSpPr>
        <p:sp>
          <p:nvSpPr>
            <p:cNvPr id="7" name="文本框 4">
              <a:extLst>
                <a:ext uri="{FF2B5EF4-FFF2-40B4-BE49-F238E27FC236}">
                  <a16:creationId xmlns:a16="http://schemas.microsoft.com/office/drawing/2014/main" id="{06A2F282-1D3C-3E5F-59A7-E410EE8660C8}"/>
                </a:ext>
              </a:extLst>
            </p:cNvPr>
            <p:cNvSpPr/>
            <p:nvPr/>
          </p:nvSpPr>
          <p:spPr>
            <a:xfrm>
              <a:off x="1160917" y="118309"/>
              <a:ext cx="3291840" cy="522315"/>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研究方向</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A3709A36-8E76-FED6-3A4D-C7DB046AFABC}"/>
                </a:ext>
              </a:extLst>
            </p:cNvPr>
            <p:cNvSpPr txBox="1"/>
            <p:nvPr/>
          </p:nvSpPr>
          <p:spPr>
            <a:xfrm>
              <a:off x="551544" y="82976"/>
              <a:ext cx="723631" cy="584775"/>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02</a:t>
              </a:r>
              <a:endParaRPr lang="zh-CN" altLang="en-US" sz="3200" dirty="0">
                <a:solidFill>
                  <a:srgbClr val="3B3838"/>
                </a:solidFill>
                <a:latin typeface="Impact" pitchFamily="34" charset="0"/>
              </a:endParaRPr>
            </a:p>
          </p:txBody>
        </p:sp>
      </p:grpSp>
    </p:spTree>
    <p:extLst>
      <p:ext uri="{BB962C8B-B14F-4D97-AF65-F5344CB8AC3E}">
        <p14:creationId xmlns:p14="http://schemas.microsoft.com/office/powerpoint/2010/main" val="3515615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kNDYxMmIwNmM5NTY2OTdkODYxNGM2OGY2YmI2OGYifQ=="/>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6747</TotalTime>
  <Words>2140</Words>
  <Application>Microsoft Office PowerPoint</Application>
  <PresentationFormat>宽屏</PresentationFormat>
  <Paragraphs>123</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MS Mincho</vt:lpstr>
      <vt:lpstr>MS PMincho</vt:lpstr>
      <vt:lpstr>Arial</vt:lpstr>
      <vt:lpstr>Calibri</vt:lpstr>
      <vt:lpstr>Century Gothic</vt:lpstr>
      <vt:lpstr>Impact</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YANG JIANHUA</cp:lastModifiedBy>
  <cp:revision>37</cp:revision>
  <cp:lastPrinted>2025-04-22T03:45:16Z</cp:lastPrinted>
  <dcterms:created xsi:type="dcterms:W3CDTF">2024-04-07T08:46:31Z</dcterms:created>
  <dcterms:modified xsi:type="dcterms:W3CDTF">2025-05-19T19:07:14Z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8DF762593A6043CABD6456033320A40C_12</vt:lpwstr>
  </property>
</Properties>
</file>