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301" r:id="rId2"/>
    <p:sldId id="305" r:id="rId3"/>
    <p:sldId id="304" r:id="rId4"/>
    <p:sldId id="315" r:id="rId5"/>
    <p:sldId id="314" r:id="rId6"/>
    <p:sldId id="309" r:id="rId7"/>
    <p:sldId id="307" r:id="rId8"/>
    <p:sldId id="306" r:id="rId9"/>
  </p:sldIdLst>
  <p:sldSz cx="12192000" cy="6858000"/>
  <p:notesSz cx="6858000" cy="9144000"/>
  <p:custDataLst>
    <p:tags r:id="rId12"/>
  </p:custDataLst>
  <p:defaultText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F5597"/>
    <a:srgbClr val="A2A2A2"/>
    <a:srgbClr val="EBE9DC"/>
    <a:srgbClr val="540000"/>
    <a:srgbClr val="AD1C21"/>
    <a:srgbClr val="7B1216"/>
    <a:srgbClr val="BAB7A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59" autoAdjust="0"/>
    <p:restoredTop sz="88682" autoAdjust="0"/>
  </p:normalViewPr>
  <p:slideViewPr>
    <p:cSldViewPr snapToGrid="0" showGuides="1">
      <p:cViewPr varScale="1">
        <p:scale>
          <a:sx n="94" d="100"/>
          <a:sy n="94" d="100"/>
        </p:scale>
        <p:origin x="592" y="60"/>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2025/5/27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83AA3F-A82B-43BF-B18C-5608A05C57EB}" type="datetimeFigureOut">
              <a:rPr lang="zh-CN" altLang="en-US" smtClean="0"/>
              <a:t>2025/5/27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530F0D-1A5A-4EA2-B28F-0EC912CB6BA5}"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3765" rtl="0" eaLnBrk="1" latinLnBrk="0" hangingPunct="1">
      <a:defRPr sz="1200" kern="1200">
        <a:solidFill>
          <a:schemeClr val="tx1"/>
        </a:solidFill>
        <a:latin typeface="+mn-lt"/>
        <a:ea typeface="+mn-ea"/>
        <a:cs typeface="+mn-cs"/>
      </a:defRPr>
    </a:lvl1pPr>
    <a:lvl2pPr marL="457200" algn="l" defTabSz="913765" rtl="0" eaLnBrk="1" latinLnBrk="0" hangingPunct="1">
      <a:defRPr sz="1200" kern="1200">
        <a:solidFill>
          <a:schemeClr val="tx1"/>
        </a:solidFill>
        <a:latin typeface="+mn-lt"/>
        <a:ea typeface="+mn-ea"/>
        <a:cs typeface="+mn-cs"/>
      </a:defRPr>
    </a:lvl2pPr>
    <a:lvl3pPr marL="914400" algn="l" defTabSz="913765" rtl="0" eaLnBrk="1" latinLnBrk="0" hangingPunct="1">
      <a:defRPr sz="1200" kern="1200">
        <a:solidFill>
          <a:schemeClr val="tx1"/>
        </a:solidFill>
        <a:latin typeface="+mn-lt"/>
        <a:ea typeface="+mn-ea"/>
        <a:cs typeface="+mn-cs"/>
      </a:defRPr>
    </a:lvl3pPr>
    <a:lvl4pPr marL="1371600" algn="l" defTabSz="913765" rtl="0" eaLnBrk="1" latinLnBrk="0" hangingPunct="1">
      <a:defRPr sz="1200" kern="1200">
        <a:solidFill>
          <a:schemeClr val="tx1"/>
        </a:solidFill>
        <a:latin typeface="+mn-lt"/>
        <a:ea typeface="+mn-ea"/>
        <a:cs typeface="+mn-cs"/>
      </a:defRPr>
    </a:lvl4pPr>
    <a:lvl5pPr marL="1828800" algn="l" defTabSz="913765" rtl="0" eaLnBrk="1" latinLnBrk="0" hangingPunct="1">
      <a:defRPr sz="1200" kern="1200">
        <a:solidFill>
          <a:schemeClr val="tx1"/>
        </a:solidFill>
        <a:latin typeface="+mn-lt"/>
        <a:ea typeface="+mn-ea"/>
        <a:cs typeface="+mn-cs"/>
      </a:defRPr>
    </a:lvl5pPr>
    <a:lvl6pPr marL="2286000" algn="l" defTabSz="913765" rtl="0" eaLnBrk="1" latinLnBrk="0" hangingPunct="1">
      <a:defRPr sz="1200" kern="1200">
        <a:solidFill>
          <a:schemeClr val="tx1"/>
        </a:solidFill>
        <a:latin typeface="+mn-lt"/>
        <a:ea typeface="+mn-ea"/>
        <a:cs typeface="+mn-cs"/>
      </a:defRPr>
    </a:lvl6pPr>
    <a:lvl7pPr marL="2743200" algn="l" defTabSz="913765" rtl="0" eaLnBrk="1" latinLnBrk="0" hangingPunct="1">
      <a:defRPr sz="1200" kern="1200">
        <a:solidFill>
          <a:schemeClr val="tx1"/>
        </a:solidFill>
        <a:latin typeface="+mn-lt"/>
        <a:ea typeface="+mn-ea"/>
        <a:cs typeface="+mn-cs"/>
      </a:defRPr>
    </a:lvl7pPr>
    <a:lvl8pPr marL="3200400" algn="l" defTabSz="913765" rtl="0" eaLnBrk="1" latinLnBrk="0" hangingPunct="1">
      <a:defRPr sz="1200" kern="1200">
        <a:solidFill>
          <a:schemeClr val="tx1"/>
        </a:solidFill>
        <a:latin typeface="+mn-lt"/>
        <a:ea typeface="+mn-ea"/>
        <a:cs typeface="+mn-cs"/>
      </a:defRPr>
    </a:lvl8pPr>
    <a:lvl9pPr marL="3657600" algn="l" defTabSz="913765"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1</a:t>
            </a:fld>
            <a:endParaRPr lang="zh-CN" altLang="en-US"/>
          </a:p>
        </p:txBody>
      </p:sp>
    </p:spTree>
    <p:extLst>
      <p:ext uri="{BB962C8B-B14F-4D97-AF65-F5344CB8AC3E}">
        <p14:creationId xmlns:p14="http://schemas.microsoft.com/office/powerpoint/2010/main" val="4260464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2</a:t>
            </a:fld>
            <a:endParaRPr lang="zh-CN" altLang="en-US"/>
          </a:p>
        </p:txBody>
      </p:sp>
    </p:spTree>
    <p:extLst>
      <p:ext uri="{BB962C8B-B14F-4D97-AF65-F5344CB8AC3E}">
        <p14:creationId xmlns:p14="http://schemas.microsoft.com/office/powerpoint/2010/main" val="23226604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鬱病リスク</a:t>
            </a:r>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3</a:t>
            </a:fld>
            <a:endParaRPr lang="zh-CN" altLang="en-US"/>
          </a:p>
        </p:txBody>
      </p:sp>
    </p:spTree>
    <p:extLst>
      <p:ext uri="{BB962C8B-B14F-4D97-AF65-F5344CB8AC3E}">
        <p14:creationId xmlns:p14="http://schemas.microsoft.com/office/powerpoint/2010/main" val="12393123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54DA2-3E1D-E3D6-4800-2527CAA4852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4683A7F-92A1-FDCB-44E1-BD3BF263296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EF22BA6-CAF0-7B56-50C7-EE1E0FBB3B03}"/>
              </a:ext>
            </a:extLst>
          </p:cNvPr>
          <p:cNvSpPr>
            <a:spLocks noGrp="1"/>
          </p:cNvSpPr>
          <p:nvPr>
            <p:ph type="body" idx="1"/>
          </p:nvPr>
        </p:nvSpPr>
        <p:spPr/>
        <p:txBody>
          <a:bodyPr/>
          <a:lstStyle/>
          <a:p>
            <a:r>
              <a:rPr lang="ja-JP" altLang="en-US" dirty="0"/>
              <a:t>鬱病リスク</a:t>
            </a:r>
            <a:endParaRPr lang="zh-CN" altLang="en-US" dirty="0"/>
          </a:p>
        </p:txBody>
      </p:sp>
      <p:sp>
        <p:nvSpPr>
          <p:cNvPr id="4" name="灯片编号占位符 3">
            <a:extLst>
              <a:ext uri="{FF2B5EF4-FFF2-40B4-BE49-F238E27FC236}">
                <a16:creationId xmlns:a16="http://schemas.microsoft.com/office/drawing/2014/main" id="{8B3ABA89-2D9B-4F3F-B5A9-E8C7AA6DE86F}"/>
              </a:ext>
            </a:extLst>
          </p:cNvPr>
          <p:cNvSpPr>
            <a:spLocks noGrp="1"/>
          </p:cNvSpPr>
          <p:nvPr>
            <p:ph type="sldNum" sz="quarter" idx="5"/>
          </p:nvPr>
        </p:nvSpPr>
        <p:spPr/>
        <p:txBody>
          <a:bodyPr/>
          <a:lstStyle/>
          <a:p>
            <a:fld id="{CB530F0D-1A5A-4EA2-B28F-0EC912CB6BA5}" type="slidenum">
              <a:rPr lang="zh-CN" altLang="en-US" smtClean="0"/>
              <a:t>4</a:t>
            </a:fld>
            <a:endParaRPr lang="zh-CN" altLang="en-US"/>
          </a:p>
        </p:txBody>
      </p:sp>
    </p:spTree>
    <p:extLst>
      <p:ext uri="{BB962C8B-B14F-4D97-AF65-F5344CB8AC3E}">
        <p14:creationId xmlns:p14="http://schemas.microsoft.com/office/powerpoint/2010/main" val="3832611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DD5AB-31ED-5F1E-194B-376A6E8FFFE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4E1C32A9-4A68-D912-D4D9-13B6023BB18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6D2F597-BDA3-1C89-67BE-7DEB0BB9E872}"/>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4D9EE88-F696-4C33-327F-5BEDF7361E30}"/>
              </a:ext>
            </a:extLst>
          </p:cNvPr>
          <p:cNvSpPr>
            <a:spLocks noGrp="1"/>
          </p:cNvSpPr>
          <p:nvPr>
            <p:ph type="sldNum" sz="quarter" idx="5"/>
          </p:nvPr>
        </p:nvSpPr>
        <p:spPr/>
        <p:txBody>
          <a:bodyPr/>
          <a:lstStyle/>
          <a:p>
            <a:fld id="{CB530F0D-1A5A-4EA2-B28F-0EC912CB6BA5}" type="slidenum">
              <a:rPr lang="zh-CN" altLang="en-US" smtClean="0"/>
              <a:t>5</a:t>
            </a:fld>
            <a:endParaRPr lang="zh-CN" altLang="en-US"/>
          </a:p>
        </p:txBody>
      </p:sp>
    </p:spTree>
    <p:extLst>
      <p:ext uri="{BB962C8B-B14F-4D97-AF65-F5344CB8AC3E}">
        <p14:creationId xmlns:p14="http://schemas.microsoft.com/office/powerpoint/2010/main" val="13615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9DEBC8-0AD5-6782-126F-8E06C672E47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0B2A4BB-AD11-6829-383A-D75016C84A5C}"/>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F147077-C1D2-545D-AFA0-B54455B2517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80D08E3-4254-8FF4-D4D5-C15FD723F6EC}"/>
              </a:ext>
            </a:extLst>
          </p:cNvPr>
          <p:cNvSpPr>
            <a:spLocks noGrp="1"/>
          </p:cNvSpPr>
          <p:nvPr>
            <p:ph type="sldNum" sz="quarter" idx="5"/>
          </p:nvPr>
        </p:nvSpPr>
        <p:spPr/>
        <p:txBody>
          <a:bodyPr/>
          <a:lstStyle/>
          <a:p>
            <a:fld id="{CB530F0D-1A5A-4EA2-B28F-0EC912CB6BA5}" type="slidenum">
              <a:rPr lang="zh-CN" altLang="en-US" smtClean="0"/>
              <a:t>6</a:t>
            </a:fld>
            <a:endParaRPr lang="zh-CN" altLang="en-US"/>
          </a:p>
        </p:txBody>
      </p:sp>
    </p:spTree>
    <p:extLst>
      <p:ext uri="{BB962C8B-B14F-4D97-AF65-F5344CB8AC3E}">
        <p14:creationId xmlns:p14="http://schemas.microsoft.com/office/powerpoint/2010/main" val="2707281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06FEF-F1ED-5A70-E132-E8425560EE5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1D479BD-8847-8785-6574-7C2E259016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58F36D2-3140-702A-1377-0DC85261C376}"/>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343EF04-313A-A5C7-073F-B30E6A41B65C}"/>
              </a:ext>
            </a:extLst>
          </p:cNvPr>
          <p:cNvSpPr>
            <a:spLocks noGrp="1"/>
          </p:cNvSpPr>
          <p:nvPr>
            <p:ph type="sldNum" sz="quarter" idx="5"/>
          </p:nvPr>
        </p:nvSpPr>
        <p:spPr/>
        <p:txBody>
          <a:bodyPr/>
          <a:lstStyle/>
          <a:p>
            <a:fld id="{CB530F0D-1A5A-4EA2-B28F-0EC912CB6BA5}" type="slidenum">
              <a:rPr lang="zh-CN" altLang="en-US" smtClean="0"/>
              <a:t>7</a:t>
            </a:fld>
            <a:endParaRPr lang="zh-CN" altLang="en-US"/>
          </a:p>
        </p:txBody>
      </p:sp>
    </p:spTree>
    <p:extLst>
      <p:ext uri="{BB962C8B-B14F-4D97-AF65-F5344CB8AC3E}">
        <p14:creationId xmlns:p14="http://schemas.microsoft.com/office/powerpoint/2010/main" val="29985736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B530F0D-1A5A-4EA2-B28F-0EC912CB6BA5}" type="slidenum">
              <a:rPr lang="zh-CN" altLang="en-US" smtClean="0"/>
              <a:t>8</a:t>
            </a:fld>
            <a:endParaRPr lang="zh-CN" altLang="en-US"/>
          </a:p>
        </p:txBody>
      </p:sp>
    </p:spTree>
    <p:extLst>
      <p:ext uri="{BB962C8B-B14F-4D97-AF65-F5344CB8AC3E}">
        <p14:creationId xmlns:p14="http://schemas.microsoft.com/office/powerpoint/2010/main" val="4213278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7"/>
            <a:ext cx="9144000" cy="1655763"/>
          </a:xfrm>
        </p:spPr>
        <p:txBody>
          <a:bodyPr/>
          <a:lstStyle>
            <a:lvl1pPr marL="0" indent="0" algn="ctr">
              <a:buNone/>
              <a:defRPr sz="2400"/>
            </a:lvl1pPr>
            <a:lvl2pPr marL="457200" indent="0" algn="ctr">
              <a:buNone/>
              <a:defRPr sz="2000"/>
            </a:lvl2pPr>
            <a:lvl3pPr marL="914400" indent="0" algn="ctr">
              <a:buNone/>
              <a:defRPr sz="19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7"/>
            <a:ext cx="2628900" cy="581183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7"/>
            <a:ext cx="7734300" cy="581183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1"/>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9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9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8"/>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8"/>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2"/>
            <a:ext cx="3932237" cy="3811588"/>
          </a:xfrm>
        </p:spPr>
        <p:txBody>
          <a:bodyPr/>
          <a:lstStyle>
            <a:lvl1pPr marL="0" indent="0">
              <a:buNone/>
              <a:defRPr sz="1600"/>
            </a:lvl1pPr>
            <a:lvl2pPr marL="457200" indent="0">
              <a:buNone/>
              <a:defRPr sz="1500"/>
            </a:lvl2pPr>
            <a:lvl3pPr marL="914400" indent="0">
              <a:buNone/>
              <a:defRPr sz="1200"/>
            </a:lvl3pPr>
            <a:lvl4pPr marL="1371600" indent="0">
              <a:buNone/>
              <a:defRPr sz="1100"/>
            </a:lvl4pPr>
            <a:lvl5pPr marL="1828800" indent="0">
              <a:buNone/>
              <a:defRPr sz="1100"/>
            </a:lvl5pPr>
            <a:lvl6pPr marL="2286000" indent="0">
              <a:buNone/>
              <a:defRPr sz="1100"/>
            </a:lvl6pPr>
            <a:lvl7pPr marL="2743200" indent="0">
              <a:buNone/>
              <a:defRPr sz="1100"/>
            </a:lvl7pPr>
            <a:lvl8pPr marL="3200400" indent="0">
              <a:buNone/>
              <a:defRPr sz="1100"/>
            </a:lvl8pPr>
            <a:lvl9pPr marL="36576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1AB7A37-B852-49AB-B2E2-96296AB21F67}"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888F8D02-9041-4C59-BC62-13DE0E5C6713}"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36" tIns="45718" rIns="91436" bIns="45718"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9"/>
          </a:xfrm>
          <a:prstGeom prst="rect">
            <a:avLst/>
          </a:prstGeom>
        </p:spPr>
        <p:txBody>
          <a:bodyPr vert="horz" lIns="91436" tIns="45718" rIns="91436" bIns="4571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2"/>
            <a:ext cx="2743200" cy="365125"/>
          </a:xfrm>
          <a:prstGeom prst="rect">
            <a:avLst/>
          </a:prstGeom>
        </p:spPr>
        <p:txBody>
          <a:bodyPr vert="horz" lIns="91436" tIns="45718" rIns="91436" bIns="45718" rtlCol="0" anchor="ctr"/>
          <a:lstStyle>
            <a:lvl1pPr algn="l">
              <a:defRPr sz="1200">
                <a:solidFill>
                  <a:schemeClr val="tx1">
                    <a:tint val="75000"/>
                  </a:schemeClr>
                </a:solidFill>
              </a:defRPr>
            </a:lvl1pPr>
          </a:lstStyle>
          <a:p>
            <a:fld id="{71AB7A37-B852-49AB-B2E2-96296AB21F67}" type="datetimeFigureOut">
              <a:rPr lang="zh-CN" altLang="en-US" smtClean="0"/>
              <a:t>2025/5/27</a:t>
            </a:fld>
            <a:endParaRPr lang="zh-CN" altLang="en-US"/>
          </a:p>
        </p:txBody>
      </p:sp>
      <p:sp>
        <p:nvSpPr>
          <p:cNvPr id="5" name="页脚占位符 4"/>
          <p:cNvSpPr>
            <a:spLocks noGrp="1"/>
          </p:cNvSpPr>
          <p:nvPr>
            <p:ph type="ftr" sz="quarter" idx="3"/>
          </p:nvPr>
        </p:nvSpPr>
        <p:spPr>
          <a:xfrm>
            <a:off x="4038600" y="6356352"/>
            <a:ext cx="4114800" cy="365125"/>
          </a:xfrm>
          <a:prstGeom prst="rect">
            <a:avLst/>
          </a:prstGeom>
        </p:spPr>
        <p:txBody>
          <a:bodyPr vert="horz" lIns="91436" tIns="45718" rIns="91436" bIns="45718"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2"/>
            <a:ext cx="2743200" cy="365125"/>
          </a:xfrm>
          <a:prstGeom prst="rect">
            <a:avLst/>
          </a:prstGeom>
        </p:spPr>
        <p:txBody>
          <a:bodyPr vert="horz" lIns="91436" tIns="45718" rIns="91436" bIns="45718" rtlCol="0" anchor="ctr"/>
          <a:lstStyle>
            <a:lvl1pPr algn="r">
              <a:defRPr sz="1200">
                <a:solidFill>
                  <a:schemeClr val="tx1">
                    <a:tint val="75000"/>
                  </a:schemeClr>
                </a:solidFill>
              </a:defRPr>
            </a:lvl1pPr>
          </a:lstStyle>
          <a:p>
            <a:fld id="{888F8D02-9041-4C59-BC62-13DE0E5C6713}"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376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900" kern="1200">
          <a:solidFill>
            <a:schemeClr val="tx1"/>
          </a:solidFill>
          <a:latin typeface="+mn-lt"/>
          <a:ea typeface="+mn-ea"/>
          <a:cs typeface="+mn-cs"/>
        </a:defRPr>
      </a:lvl9pPr>
    </p:bodyStyle>
    <p:otherStyle>
      <a:defPPr>
        <a:defRPr lang="zh-CN"/>
      </a:defPPr>
      <a:lvl1pPr marL="0" algn="l" defTabSz="913765" rtl="0" eaLnBrk="1" latinLnBrk="0" hangingPunct="1">
        <a:defRPr sz="1900" kern="1200">
          <a:solidFill>
            <a:schemeClr val="tx1"/>
          </a:solidFill>
          <a:latin typeface="+mn-lt"/>
          <a:ea typeface="+mn-ea"/>
          <a:cs typeface="+mn-cs"/>
        </a:defRPr>
      </a:lvl1pPr>
      <a:lvl2pPr marL="457200" algn="l" defTabSz="913765" rtl="0" eaLnBrk="1" latinLnBrk="0" hangingPunct="1">
        <a:defRPr sz="1900" kern="1200">
          <a:solidFill>
            <a:schemeClr val="tx1"/>
          </a:solidFill>
          <a:latin typeface="+mn-lt"/>
          <a:ea typeface="+mn-ea"/>
          <a:cs typeface="+mn-cs"/>
        </a:defRPr>
      </a:lvl2pPr>
      <a:lvl3pPr marL="914400" algn="l" defTabSz="913765" rtl="0" eaLnBrk="1" latinLnBrk="0" hangingPunct="1">
        <a:defRPr sz="1900" kern="1200">
          <a:solidFill>
            <a:schemeClr val="tx1"/>
          </a:solidFill>
          <a:latin typeface="+mn-lt"/>
          <a:ea typeface="+mn-ea"/>
          <a:cs typeface="+mn-cs"/>
        </a:defRPr>
      </a:lvl3pPr>
      <a:lvl4pPr marL="1371600" algn="l" defTabSz="913765" rtl="0" eaLnBrk="1" latinLnBrk="0" hangingPunct="1">
        <a:defRPr sz="1900" kern="1200">
          <a:solidFill>
            <a:schemeClr val="tx1"/>
          </a:solidFill>
          <a:latin typeface="+mn-lt"/>
          <a:ea typeface="+mn-ea"/>
          <a:cs typeface="+mn-cs"/>
        </a:defRPr>
      </a:lvl4pPr>
      <a:lvl5pPr marL="1828800" algn="l" defTabSz="913765" rtl="0" eaLnBrk="1" latinLnBrk="0" hangingPunct="1">
        <a:defRPr sz="1900" kern="1200">
          <a:solidFill>
            <a:schemeClr val="tx1"/>
          </a:solidFill>
          <a:latin typeface="+mn-lt"/>
          <a:ea typeface="+mn-ea"/>
          <a:cs typeface="+mn-cs"/>
        </a:defRPr>
      </a:lvl5pPr>
      <a:lvl6pPr marL="2286000" algn="l" defTabSz="913765" rtl="0" eaLnBrk="1" latinLnBrk="0" hangingPunct="1">
        <a:defRPr sz="1900" kern="1200">
          <a:solidFill>
            <a:schemeClr val="tx1"/>
          </a:solidFill>
          <a:latin typeface="+mn-lt"/>
          <a:ea typeface="+mn-ea"/>
          <a:cs typeface="+mn-cs"/>
        </a:defRPr>
      </a:lvl6pPr>
      <a:lvl7pPr marL="2743200" algn="l" defTabSz="913765" rtl="0" eaLnBrk="1" latinLnBrk="0" hangingPunct="1">
        <a:defRPr sz="1900" kern="1200">
          <a:solidFill>
            <a:schemeClr val="tx1"/>
          </a:solidFill>
          <a:latin typeface="+mn-lt"/>
          <a:ea typeface="+mn-ea"/>
          <a:cs typeface="+mn-cs"/>
        </a:defRPr>
      </a:lvl7pPr>
      <a:lvl8pPr marL="3200400" algn="l" defTabSz="913765" rtl="0" eaLnBrk="1" latinLnBrk="0" hangingPunct="1">
        <a:defRPr sz="1900" kern="1200">
          <a:solidFill>
            <a:schemeClr val="tx1"/>
          </a:solidFill>
          <a:latin typeface="+mn-lt"/>
          <a:ea typeface="+mn-ea"/>
          <a:cs typeface="+mn-cs"/>
        </a:defRPr>
      </a:lvl8pPr>
      <a:lvl9pPr marL="3657600" algn="l" defTabSz="9137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6E086-5EFB-B2D1-0B1B-2E90239A05A4}"/>
            </a:ext>
          </a:extLst>
        </p:cNvPr>
        <p:cNvGrpSpPr/>
        <p:nvPr/>
      </p:nvGrpSpPr>
      <p:grpSpPr>
        <a:xfrm>
          <a:off x="0" y="0"/>
          <a:ext cx="0" cy="0"/>
          <a:chOff x="0" y="0"/>
          <a:chExt cx="0" cy="0"/>
        </a:xfrm>
      </p:grpSpPr>
      <p:sp>
        <p:nvSpPr>
          <p:cNvPr id="72" name="矩形 71">
            <a:extLst>
              <a:ext uri="{FF2B5EF4-FFF2-40B4-BE49-F238E27FC236}">
                <a16:creationId xmlns:a16="http://schemas.microsoft.com/office/drawing/2014/main" id="{B5B0FCD7-92C8-4796-BB39-7CC5BF46E13C}"/>
              </a:ext>
            </a:extLst>
          </p:cNvPr>
          <p:cNvSpPr/>
          <p:nvPr/>
        </p:nvSpPr>
        <p:spPr>
          <a:xfrm>
            <a:off x="-8551" y="5623749"/>
            <a:ext cx="12192000" cy="1234251"/>
          </a:xfrm>
          <a:prstGeom prst="rect">
            <a:avLst/>
          </a:prstGeom>
          <a:gradFill>
            <a:gsLst>
              <a:gs pos="0">
                <a:schemeClr val="accent1">
                  <a:lumMod val="5000"/>
                  <a:lumOff val="95000"/>
                  <a:alpha val="0"/>
                </a:schemeClr>
              </a:gs>
              <a:gs pos="78000">
                <a:schemeClr val="accent5"/>
              </a:gs>
            </a:gsLst>
            <a:lin ang="10800000" scaled="0"/>
          </a:gradFill>
          <a:ln>
            <a:noFill/>
          </a:ln>
          <a:effectLst>
            <a:outerShdw blurRad="393700" dist="76200" dir="5820000" sx="99000" sy="99000" algn="t"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grpSp>
        <p:nvGrpSpPr>
          <p:cNvPr id="73" name="组合 60">
            <a:extLst>
              <a:ext uri="{FF2B5EF4-FFF2-40B4-BE49-F238E27FC236}">
                <a16:creationId xmlns:a16="http://schemas.microsoft.com/office/drawing/2014/main" id="{FC1B14BE-737A-ABC4-6712-76656CC30DBB}"/>
              </a:ext>
            </a:extLst>
          </p:cNvPr>
          <p:cNvGrpSpPr/>
          <p:nvPr/>
        </p:nvGrpSpPr>
        <p:grpSpPr>
          <a:xfrm rot="16200000">
            <a:off x="11436485" y="6057840"/>
            <a:ext cx="1271471" cy="363349"/>
            <a:chOff x="6507038" y="462977"/>
            <a:chExt cx="2430800" cy="471379"/>
          </a:xfrm>
        </p:grpSpPr>
        <p:grpSp>
          <p:nvGrpSpPr>
            <p:cNvPr id="74" name="组合 61">
              <a:extLst>
                <a:ext uri="{FF2B5EF4-FFF2-40B4-BE49-F238E27FC236}">
                  <a16:creationId xmlns:a16="http://schemas.microsoft.com/office/drawing/2014/main" id="{266C77F8-4DF0-0436-C74E-52DEA62D9BE2}"/>
                </a:ext>
              </a:extLst>
            </p:cNvPr>
            <p:cNvGrpSpPr/>
            <p:nvPr/>
          </p:nvGrpSpPr>
          <p:grpSpPr>
            <a:xfrm flipV="1">
              <a:off x="6507038" y="462977"/>
              <a:ext cx="1917435" cy="471379"/>
              <a:chOff x="810775" y="1533962"/>
              <a:chExt cx="7782374" cy="1913206"/>
            </a:xfrm>
          </p:grpSpPr>
          <p:sp>
            <p:nvSpPr>
              <p:cNvPr id="76" name="圆角矩形 75">
                <a:extLst>
                  <a:ext uri="{FF2B5EF4-FFF2-40B4-BE49-F238E27FC236}">
                    <a16:creationId xmlns:a16="http://schemas.microsoft.com/office/drawing/2014/main" id="{3FBF3964-39EC-BD8E-6935-A12BC319D436}"/>
                  </a:ext>
                </a:extLst>
              </p:cNvPr>
              <p:cNvSpPr/>
              <p:nvPr/>
            </p:nvSpPr>
            <p:spPr>
              <a:xfrm>
                <a:off x="2848247"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圆角矩形 76">
                <a:extLst>
                  <a:ext uri="{FF2B5EF4-FFF2-40B4-BE49-F238E27FC236}">
                    <a16:creationId xmlns:a16="http://schemas.microsoft.com/office/drawing/2014/main" id="{F680F7AE-2F4F-94A3-82F1-875FEF07D5D3}"/>
                  </a:ext>
                </a:extLst>
              </p:cNvPr>
              <p:cNvSpPr/>
              <p:nvPr/>
            </p:nvSpPr>
            <p:spPr>
              <a:xfrm>
                <a:off x="810775"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8" name="圆角矩形 77">
                <a:extLst>
                  <a:ext uri="{FF2B5EF4-FFF2-40B4-BE49-F238E27FC236}">
                    <a16:creationId xmlns:a16="http://schemas.microsoft.com/office/drawing/2014/main" id="{E49DC71C-5908-818D-1422-CF3B9353FFBB}"/>
                  </a:ext>
                </a:extLst>
              </p:cNvPr>
              <p:cNvSpPr/>
              <p:nvPr/>
            </p:nvSpPr>
            <p:spPr>
              <a:xfrm>
                <a:off x="6848755" y="1533962"/>
                <a:ext cx="1744394" cy="1913206"/>
              </a:xfrm>
              <a:prstGeom prst="roundRect">
                <a:avLst>
                  <a:gd name="adj" fmla="val 5039"/>
                </a:avLst>
              </a:prstGeom>
              <a:solidFill>
                <a:schemeClr val="accent5">
                  <a:lumMod val="60000"/>
                  <a:lumOff val="4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圆角矩形 78">
                <a:extLst>
                  <a:ext uri="{FF2B5EF4-FFF2-40B4-BE49-F238E27FC236}">
                    <a16:creationId xmlns:a16="http://schemas.microsoft.com/office/drawing/2014/main" id="{99AF4F37-03B0-F1AB-D189-9F6629233A2D}"/>
                  </a:ext>
                </a:extLst>
              </p:cNvPr>
              <p:cNvSpPr/>
              <p:nvPr/>
            </p:nvSpPr>
            <p:spPr>
              <a:xfrm>
                <a:off x="4811283" y="1533962"/>
                <a:ext cx="1744394" cy="1913206"/>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5" name="圆角矩形 74">
              <a:extLst>
                <a:ext uri="{FF2B5EF4-FFF2-40B4-BE49-F238E27FC236}">
                  <a16:creationId xmlns:a16="http://schemas.microsoft.com/office/drawing/2014/main" id="{338CFE30-D2A7-9F7A-EB2E-4369F4F44F3B}"/>
                </a:ext>
              </a:extLst>
            </p:cNvPr>
            <p:cNvSpPr/>
            <p:nvPr/>
          </p:nvSpPr>
          <p:spPr>
            <a:xfrm flipV="1">
              <a:off x="8508051" y="462977"/>
              <a:ext cx="429787" cy="471379"/>
            </a:xfrm>
            <a:prstGeom prst="roundRect">
              <a:avLst>
                <a:gd name="adj" fmla="val 5039"/>
              </a:avLst>
            </a:prstGeom>
            <a:solidFill>
              <a:schemeClr val="accent5">
                <a:lumMod val="75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1" name="圆角矩形 80">
            <a:extLst>
              <a:ext uri="{FF2B5EF4-FFF2-40B4-BE49-F238E27FC236}">
                <a16:creationId xmlns:a16="http://schemas.microsoft.com/office/drawing/2014/main" id="{E5D5670C-7BF4-7004-7540-82D36B0B8B4B}"/>
              </a:ext>
            </a:extLst>
          </p:cNvPr>
          <p:cNvSpPr/>
          <p:nvPr/>
        </p:nvSpPr>
        <p:spPr>
          <a:xfrm rot="16200000" flipV="1">
            <a:off x="10447003" y="5586366"/>
            <a:ext cx="1282079" cy="1300156"/>
          </a:xfrm>
          <a:prstGeom prst="roundRect">
            <a:avLst>
              <a:gd name="adj" fmla="val 5039"/>
            </a:avLst>
          </a:prstGeom>
          <a:solidFill>
            <a:schemeClr val="accent5"/>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36" tIns="45718" rIns="91436" bIns="45718" rtlCol="0" anchor="ctr"/>
          <a:lstStyle/>
          <a:p>
            <a:pPr algn="ctr"/>
            <a:endParaRPr lang="zh-CN" altLang="en-US"/>
          </a:p>
        </p:txBody>
      </p:sp>
      <p:sp>
        <p:nvSpPr>
          <p:cNvPr id="82" name="Freeform 96">
            <a:extLst>
              <a:ext uri="{FF2B5EF4-FFF2-40B4-BE49-F238E27FC236}">
                <a16:creationId xmlns:a16="http://schemas.microsoft.com/office/drawing/2014/main" id="{C3FA6D6D-892B-4C10-48D9-4B7640A739C5}"/>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3" name="文本框 2">
            <a:extLst>
              <a:ext uri="{FF2B5EF4-FFF2-40B4-BE49-F238E27FC236}">
                <a16:creationId xmlns:a16="http://schemas.microsoft.com/office/drawing/2014/main" id="{B8A2873C-A2E6-D0DA-0812-354A917A9CE4}"/>
              </a:ext>
            </a:extLst>
          </p:cNvPr>
          <p:cNvSpPr txBox="1"/>
          <p:nvPr/>
        </p:nvSpPr>
        <p:spPr>
          <a:xfrm>
            <a:off x="129208" y="1566154"/>
            <a:ext cx="11933583" cy="1200327"/>
          </a:xfrm>
          <a:prstGeom prst="rect">
            <a:avLst/>
          </a:prstGeom>
          <a:noFill/>
        </p:spPr>
        <p:txBody>
          <a:bodyPr wrap="square" lIns="91438" tIns="45719" rIns="91438" bIns="45719" rtlCol="0">
            <a:spAutoFit/>
          </a:bodyPr>
          <a:lstStyle/>
          <a:p>
            <a:pPr algn="ctr"/>
            <a:r>
              <a:rPr lang="ja-JP" altLang="en-US" sz="2400" b="1" dirty="0">
                <a:ln w="0"/>
                <a:latin typeface="MS PMincho" charset="-128"/>
                <a:ea typeface="MS PMincho" charset="-128"/>
                <a:cs typeface="MS PMincho" charset="-128"/>
              </a:rPr>
              <a:t>ゼミ　</a:t>
            </a:r>
            <a:r>
              <a:rPr lang="en-US" altLang="ja-JP" sz="2400" b="1" dirty="0">
                <a:ln w="0"/>
                <a:latin typeface="MS PMincho" charset="-128"/>
                <a:ea typeface="MS PMincho" charset="-128"/>
                <a:cs typeface="MS PMincho" charset="-128"/>
              </a:rPr>
              <a:t>2025.5.27</a:t>
            </a:r>
            <a:r>
              <a:rPr lang="ja-JP" altLang="en-US" sz="2400" b="1" dirty="0">
                <a:ln w="0"/>
                <a:latin typeface="MS PMincho" charset="-128"/>
                <a:ea typeface="MS PMincho" charset="-128"/>
                <a:cs typeface="MS PMincho" charset="-128"/>
              </a:rPr>
              <a:t>　</a:t>
            </a:r>
            <a:endParaRPr lang="en-US" altLang="ja-JP" sz="2400" b="1" dirty="0">
              <a:ln w="0"/>
              <a:latin typeface="MS PMincho" charset="-128"/>
              <a:ea typeface="MS PMincho" charset="-128"/>
              <a:cs typeface="MS PMincho" charset="-128"/>
            </a:endParaRPr>
          </a:p>
          <a:p>
            <a:pPr algn="ctr"/>
            <a:endParaRPr lang="en-US" altLang="zh-CN" sz="2400" b="1" dirty="0">
              <a:ln w="0"/>
              <a:latin typeface="MS PMincho" charset="-128"/>
              <a:ea typeface="MS PMincho" charset="-128"/>
              <a:cs typeface="MS PMincho" charset="-128"/>
            </a:endParaRPr>
          </a:p>
          <a:p>
            <a:pPr algn="ctr"/>
            <a:r>
              <a:rPr lang="en-US" altLang="ja-JP" sz="2400" b="1" dirty="0">
                <a:ln w="0"/>
                <a:latin typeface="MS PMincho" charset="-128"/>
                <a:ea typeface="MS PMincho" charset="-128"/>
                <a:cs typeface="MS PMincho" charset="-128"/>
              </a:rPr>
              <a:t>YANG</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JIANHUA</a:t>
            </a:r>
            <a:r>
              <a:rPr lang="ja-JP" altLang="en-US" sz="2400" b="1" dirty="0">
                <a:ln w="0"/>
                <a:latin typeface="MS PMincho" charset="-128"/>
                <a:ea typeface="MS PMincho" charset="-128"/>
                <a:cs typeface="MS PMincho" charset="-128"/>
              </a:rPr>
              <a:t>　</a:t>
            </a:r>
            <a:r>
              <a:rPr lang="en-US" altLang="ja-JP" sz="2400" b="1" dirty="0">
                <a:ln w="0"/>
                <a:latin typeface="MS PMincho" charset="-128"/>
                <a:ea typeface="MS PMincho" charset="-128"/>
                <a:cs typeface="MS PMincho" charset="-128"/>
              </a:rPr>
              <a:t>202521748</a:t>
            </a:r>
            <a:endParaRPr lang="zh-CN" altLang="en-US" sz="2400" b="1" dirty="0">
              <a:ln w="0"/>
              <a:latin typeface="MS PMincho" charset="-128"/>
              <a:ea typeface="MS PMincho" charset="-128"/>
              <a:cs typeface="MS PMincho" charset="-128"/>
            </a:endParaRPr>
          </a:p>
        </p:txBody>
      </p:sp>
    </p:spTree>
    <p:extLst>
      <p:ext uri="{BB962C8B-B14F-4D97-AF65-F5344CB8AC3E}">
        <p14:creationId xmlns:p14="http://schemas.microsoft.com/office/powerpoint/2010/main" val="144463467"/>
      </p:ext>
    </p:extLst>
  </p:cSld>
  <p:clrMapOvr>
    <a:masterClrMapping/>
  </p:clrMapOvr>
  <mc:AlternateContent xmlns:mc="http://schemas.openxmlformats.org/markup-compatibility/2006" xmlns:p14="http://schemas.microsoft.com/office/powerpoint/2010/main">
    <mc:Choice Requires="p14">
      <p:transition spd="slow" p14:dur="2000" advTm="4402"/>
    </mc:Choice>
    <mc:Fallback xmlns="">
      <p:transition spd="slow" advTm="44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5BF13-90FF-727F-4E5B-E82208456D28}"/>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04893A8F-F15F-54F2-9B61-701881894962}"/>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DF597420-D5E1-D03D-7A97-E550E4F556C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517B7FC8-2938-154B-AE94-48CBDCBD1097}"/>
              </a:ext>
            </a:extLst>
          </p:cNvPr>
          <p:cNvSpPr txBox="1"/>
          <p:nvPr/>
        </p:nvSpPr>
        <p:spPr>
          <a:xfrm>
            <a:off x="375217" y="593103"/>
            <a:ext cx="10560206" cy="5201424"/>
          </a:xfrm>
          <a:prstGeom prst="rect">
            <a:avLst/>
          </a:prstGeom>
          <a:noFill/>
        </p:spPr>
        <p:txBody>
          <a:bodyPr wrap="square" rtlCol="0">
            <a:spAutoFit/>
          </a:bodyPr>
          <a:lstStyle/>
          <a:p>
            <a:r>
              <a:rPr kumimoji="1" lang="en-US" altLang="ja-JP" sz="2000" dirty="0" err="1">
                <a:latin typeface="MS PMincho" panose="02020600040205080304" pitchFamily="18" charset="-128"/>
                <a:ea typeface="MS PMincho" panose="02020600040205080304" pitchFamily="18" charset="-128"/>
                <a:cs typeface="MS PMincho" charset="-128"/>
              </a:rPr>
              <a:t>EmoDynamiX</a:t>
            </a:r>
            <a:r>
              <a:rPr kumimoji="1" lang="en-US" altLang="ja-JP" sz="2000" dirty="0">
                <a:latin typeface="MS PMincho" panose="02020600040205080304" pitchFamily="18" charset="-128"/>
                <a:ea typeface="MS PMincho" panose="02020600040205080304" pitchFamily="18" charset="-128"/>
                <a:cs typeface="MS PMincho" charset="-128"/>
              </a:rPr>
              <a:t> : Emotional Support Dialogue Strategy Prediction</a:t>
            </a:r>
          </a:p>
          <a:p>
            <a:r>
              <a:rPr kumimoji="1" lang="en-US" altLang="ja-JP" sz="2000" dirty="0">
                <a:latin typeface="MS PMincho" panose="02020600040205080304" pitchFamily="18" charset="-128"/>
                <a:ea typeface="MS PMincho" panose="02020600040205080304" pitchFamily="18" charset="-128"/>
                <a:cs typeface="MS PMincho" charset="-128"/>
              </a:rPr>
              <a:t>by Modelling </a:t>
            </a:r>
            <a:r>
              <a:rPr kumimoji="1" lang="en-US" altLang="ja-JP" sz="2000" dirty="0" err="1">
                <a:latin typeface="MS PMincho" panose="02020600040205080304" pitchFamily="18" charset="-128"/>
                <a:ea typeface="MS PMincho" panose="02020600040205080304" pitchFamily="18" charset="-128"/>
                <a:cs typeface="MS PMincho" charset="-128"/>
              </a:rPr>
              <a:t>MiXed</a:t>
            </a:r>
            <a:r>
              <a:rPr kumimoji="1" lang="en-US" altLang="ja-JP" sz="2000" dirty="0">
                <a:latin typeface="MS PMincho" panose="02020600040205080304" pitchFamily="18" charset="-128"/>
                <a:ea typeface="MS PMincho" panose="02020600040205080304" pitchFamily="18" charset="-128"/>
                <a:cs typeface="MS PMincho" charset="-128"/>
              </a:rPr>
              <a:t> Emotions and Discourse Dynamics</a:t>
            </a:r>
            <a:r>
              <a:rPr kumimoji="1" lang="zh-CN" altLang="en-US" sz="2000" dirty="0">
                <a:latin typeface="MS PMincho" panose="02020600040205080304" pitchFamily="18" charset="-128"/>
                <a:ea typeface="MS PMincho" panose="02020600040205080304" pitchFamily="18" charset="-128"/>
                <a:cs typeface="MS PMincho" charset="-128"/>
              </a:rPr>
              <a:t>（</a:t>
            </a:r>
            <a:r>
              <a:rPr kumimoji="1" lang="en-US" altLang="zh-CN" sz="2000" dirty="0">
                <a:latin typeface="MS PMincho" panose="02020600040205080304" pitchFamily="18" charset="-128"/>
                <a:ea typeface="MS PMincho" panose="02020600040205080304" pitchFamily="18" charset="-128"/>
                <a:cs typeface="MS PMincho" charset="-128"/>
              </a:rPr>
              <a:t>Wan et </a:t>
            </a:r>
            <a:r>
              <a:rPr kumimoji="1" lang="en-US" altLang="zh-CN" sz="2000" dirty="0" err="1">
                <a:latin typeface="MS PMincho" panose="02020600040205080304" pitchFamily="18" charset="-128"/>
                <a:ea typeface="MS PMincho" panose="02020600040205080304" pitchFamily="18" charset="-128"/>
                <a:cs typeface="MS PMincho" charset="-128"/>
              </a:rPr>
              <a:t>al.,NAACL</a:t>
            </a:r>
            <a:r>
              <a:rPr kumimoji="1" lang="en-US" altLang="zh-CN" sz="2000" dirty="0">
                <a:latin typeface="MS PMincho" panose="02020600040205080304" pitchFamily="18" charset="-128"/>
                <a:ea typeface="MS PMincho" panose="02020600040205080304" pitchFamily="18" charset="-128"/>
                <a:cs typeface="MS PMincho" charset="-128"/>
              </a:rPr>
              <a:t> 2025</a:t>
            </a:r>
            <a:r>
              <a:rPr kumimoji="1" lang="zh-CN" altLang="en-US" sz="2000" dirty="0">
                <a:latin typeface="MS PMincho" panose="02020600040205080304" pitchFamily="18" charset="-128"/>
                <a:ea typeface="MS PMincho" panose="02020600040205080304" pitchFamily="18" charset="-128"/>
                <a:cs typeface="MS PMincho" charset="-128"/>
              </a:rPr>
              <a:t>）</a:t>
            </a:r>
            <a:endParaRPr kumimoji="1" lang="en-US" altLang="zh-CN" sz="2000" dirty="0">
              <a:latin typeface="MS PMincho" panose="02020600040205080304" pitchFamily="18" charset="-128"/>
              <a:ea typeface="MS PMincho" panose="02020600040205080304" pitchFamily="18" charset="-128"/>
              <a:cs typeface="MS PMincho" charset="-128"/>
            </a:endParaRPr>
          </a:p>
          <a:p>
            <a:endParaRPr kumimoji="1" lang="en-US" altLang="zh-CN" sz="2000" dirty="0">
              <a:latin typeface="MS PMincho" panose="02020600040205080304" pitchFamily="18" charset="-128"/>
              <a:ea typeface="MS PMincho" panose="02020600040205080304" pitchFamily="18" charset="-128"/>
              <a:cs typeface="MS PMincho" charset="-128"/>
            </a:endParaRPr>
          </a:p>
          <a:p>
            <a:r>
              <a:rPr lang="ja-JP" altLang="en-US" sz="1600" b="1" dirty="0">
                <a:solidFill>
                  <a:srgbClr val="FF0000"/>
                </a:solidFill>
                <a:latin typeface="MS PMincho" panose="02020600040205080304" pitchFamily="18" charset="-128"/>
                <a:ea typeface="MS PMincho" panose="02020600040205080304" pitchFamily="18" charset="-128"/>
              </a:rPr>
              <a:t>背景</a:t>
            </a:r>
            <a:r>
              <a:rPr lang="ja-JP" altLang="en-US" sz="1600" dirty="0">
                <a:latin typeface="MS PMincho" panose="02020600040205080304" pitchFamily="18" charset="-128"/>
                <a:ea typeface="MS PMincho" panose="02020600040205080304" pitchFamily="18" charset="-128"/>
              </a:rPr>
              <a:t>：大規模言語モデル（</a:t>
            </a:r>
            <a:r>
              <a:rPr lang="en-US" altLang="ja-JP" sz="1600" dirty="0">
                <a:latin typeface="MS PMincho" panose="02020600040205080304" pitchFamily="18" charset="-128"/>
                <a:ea typeface="MS PMincho" panose="02020600040205080304" pitchFamily="18" charset="-128"/>
              </a:rPr>
              <a:t>LLM</a:t>
            </a:r>
            <a:r>
              <a:rPr lang="ja-JP" altLang="en-US" sz="1600" dirty="0">
                <a:latin typeface="MS PMincho" panose="02020600040205080304" pitchFamily="18" charset="-128"/>
                <a:ea typeface="MS PMincho" panose="02020600040205080304" pitchFamily="18" charset="-128"/>
              </a:rPr>
              <a:t>）が暗黙的な戦略決定において「戦略バイアス」を示しやすく、透明性にも欠けるため、実際の応用効果が制限されるということです。研究の目的は、</a:t>
            </a:r>
            <a:r>
              <a:rPr lang="en-US" altLang="ja-JP" sz="1600" dirty="0">
                <a:latin typeface="MS PMincho" panose="02020600040205080304" pitchFamily="18" charset="-128"/>
                <a:ea typeface="MS PMincho" panose="02020600040205080304" pitchFamily="18" charset="-128"/>
              </a:rPr>
              <a:t>LLM</a:t>
            </a:r>
            <a:r>
              <a:rPr lang="ja-JP" altLang="en-US" sz="1600" dirty="0">
                <a:latin typeface="MS PMincho" panose="02020600040205080304" pitchFamily="18" charset="-128"/>
                <a:ea typeface="MS PMincho" panose="02020600040205080304" pitchFamily="18" charset="-128"/>
              </a:rPr>
              <a:t>による対話戦略選択の透明性とバイアスの問題を解決することです。</a:t>
            </a:r>
            <a:endParaRPr lang="en-US" altLang="ja-JP" sz="1600" dirty="0">
              <a:latin typeface="MS PMincho" panose="02020600040205080304" pitchFamily="18" charset="-128"/>
              <a:ea typeface="MS PMincho" panose="02020600040205080304" pitchFamily="18" charset="-128"/>
            </a:endParaRPr>
          </a:p>
          <a:p>
            <a:endParaRPr lang="en-US" altLang="ja-JP" sz="1600" dirty="0">
              <a:latin typeface="MS PMincho" panose="02020600040205080304" pitchFamily="18" charset="-128"/>
              <a:ea typeface="MS PMincho" panose="02020600040205080304" pitchFamily="18" charset="-128"/>
            </a:endParaRPr>
          </a:p>
          <a:p>
            <a:r>
              <a:rPr lang="ja-JP" altLang="en-US" sz="1600" b="1" dirty="0">
                <a:solidFill>
                  <a:srgbClr val="FF0000"/>
                </a:solidFill>
                <a:latin typeface="MS PMincho" panose="02020600040205080304" pitchFamily="18" charset="-128"/>
                <a:ea typeface="MS PMincho" panose="02020600040205080304" pitchFamily="18" charset="-128"/>
              </a:rPr>
              <a:t>手法</a:t>
            </a:r>
            <a:r>
              <a:rPr lang="ja-JP" altLang="en-US" sz="1600" dirty="0">
                <a:latin typeface="MS PMincho" panose="02020600040205080304" pitchFamily="18" charset="-128"/>
                <a:ea typeface="MS PMincho" panose="02020600040205080304" pitchFamily="18" charset="-128"/>
              </a:rPr>
              <a:t>：この研究は、データセットに付与された感情ラベルを直接に利用するのではなく、</a:t>
            </a:r>
            <a:r>
              <a:rPr lang="en-US" altLang="ja-JP" sz="1600" dirty="0">
                <a:latin typeface="MS PMincho" panose="02020600040205080304" pitchFamily="18" charset="-128"/>
                <a:ea typeface="MS PMincho" panose="02020600040205080304" pitchFamily="18" charset="-128"/>
              </a:rPr>
              <a:t>pre-trained</a:t>
            </a:r>
            <a:r>
              <a:rPr lang="ja-JP" altLang="en-US" sz="1600" dirty="0">
                <a:latin typeface="MS PMincho" panose="02020600040205080304" pitchFamily="18" charset="-128"/>
                <a:ea typeface="MS PMincho" panose="02020600040205080304" pitchFamily="18" charset="-128"/>
              </a:rPr>
              <a:t>済みの</a:t>
            </a:r>
            <a:r>
              <a:rPr lang="en-US" altLang="ja-JP" sz="1600" dirty="0">
                <a:solidFill>
                  <a:srgbClr val="FF0000"/>
                </a:solidFill>
                <a:latin typeface="MS PMincho" panose="02020600040205080304" pitchFamily="18" charset="-128"/>
                <a:ea typeface="MS PMincho" panose="02020600040205080304" pitchFamily="18" charset="-128"/>
              </a:rPr>
              <a:t>ERC</a:t>
            </a:r>
            <a:r>
              <a:rPr lang="zh-CN" altLang="en-US" sz="1600" dirty="0">
                <a:solidFill>
                  <a:srgbClr val="FF0000"/>
                </a:solidFill>
                <a:latin typeface="MS PMincho" panose="02020600040205080304" pitchFamily="18" charset="-128"/>
                <a:ea typeface="MS PMincho" panose="02020600040205080304" pitchFamily="18" charset="-128"/>
              </a:rPr>
              <a:t>（</a:t>
            </a:r>
            <a:r>
              <a:rPr lang="en-US" altLang="zh-CN" sz="1600" dirty="0">
                <a:solidFill>
                  <a:srgbClr val="FF0000"/>
                </a:solidFill>
                <a:latin typeface="MS PMincho" panose="02020600040205080304" pitchFamily="18" charset="-128"/>
                <a:ea typeface="MS PMincho" panose="02020600040205080304" pitchFamily="18" charset="-128"/>
              </a:rPr>
              <a:t>Emotion Recognition in Conversations</a:t>
            </a:r>
            <a:r>
              <a:rPr lang="zh-CN" altLang="en-US" sz="1600" dirty="0">
                <a:solidFill>
                  <a:srgbClr val="FF0000"/>
                </a:solidFill>
                <a:latin typeface="MS PMincho" panose="02020600040205080304" pitchFamily="18" charset="-128"/>
                <a:ea typeface="MS PMincho" panose="02020600040205080304" pitchFamily="18" charset="-128"/>
              </a:rPr>
              <a:t>）</a:t>
            </a:r>
            <a:r>
              <a:rPr lang="ja-JP" altLang="en-US" sz="1600" dirty="0">
                <a:latin typeface="MS PMincho" panose="02020600040205080304" pitchFamily="18" charset="-128"/>
                <a:ea typeface="MS PMincho" panose="02020600040205080304" pitchFamily="18" charset="-128"/>
              </a:rPr>
              <a:t>モデルを用いて、</a:t>
            </a:r>
            <a:r>
              <a:rPr lang="en-US" altLang="ja-JP" sz="1600" dirty="0">
                <a:latin typeface="MS PMincho" panose="02020600040205080304" pitchFamily="18" charset="-128"/>
                <a:ea typeface="MS PMincho" panose="02020600040205080304" pitchFamily="18" charset="-128"/>
              </a:rPr>
              <a:t>Seeker</a:t>
            </a:r>
            <a:r>
              <a:rPr lang="ja-JP" altLang="en-US" sz="1600" dirty="0">
                <a:latin typeface="MS PMincho" panose="02020600040205080304" pitchFamily="18" charset="-128"/>
                <a:ea typeface="MS PMincho" panose="02020600040205080304" pitchFamily="18" charset="-128"/>
              </a:rPr>
              <a:t>の会話ごとに</a:t>
            </a:r>
            <a:r>
              <a:rPr lang="en-US" altLang="ja-JP" sz="1600" dirty="0">
                <a:latin typeface="MS PMincho" panose="02020600040205080304" pitchFamily="18" charset="-128"/>
                <a:ea typeface="MS PMincho" panose="02020600040205080304" pitchFamily="18" charset="-128"/>
              </a:rPr>
              <a:t>7</a:t>
            </a:r>
            <a:r>
              <a:rPr lang="ja-JP" altLang="en-US" sz="1600" dirty="0">
                <a:latin typeface="MS PMincho" panose="02020600040205080304" pitchFamily="18" charset="-128"/>
                <a:ea typeface="MS PMincho" panose="02020600040205080304" pitchFamily="18" charset="-128"/>
              </a:rPr>
              <a:t>種類の感情分布をエンコードしています。論文は、対話内のユーザー感情状態ノード、</a:t>
            </a:r>
            <a:r>
              <a:rPr lang="en-US" altLang="ja-JP" sz="1600" dirty="0">
                <a:latin typeface="MS PMincho" panose="02020600040205080304" pitchFamily="18" charset="-128"/>
                <a:ea typeface="MS PMincho" panose="02020600040205080304" pitchFamily="18" charset="-128"/>
              </a:rPr>
              <a:t>supporter</a:t>
            </a:r>
            <a:r>
              <a:rPr lang="ja-JP" altLang="en-US" sz="1600" dirty="0">
                <a:latin typeface="MS PMincho" panose="02020600040205080304" pitchFamily="18" charset="-128"/>
                <a:ea typeface="MS PMincho" panose="02020600040205080304" pitchFamily="18" charset="-128"/>
              </a:rPr>
              <a:t>の戦略ノード、予測ターゲットノードを統合した</a:t>
            </a:r>
            <a:r>
              <a:rPr lang="ja-JP" altLang="en-US" sz="1600" dirty="0">
                <a:solidFill>
                  <a:srgbClr val="FF0000"/>
                </a:solidFill>
                <a:latin typeface="MS PMincho" panose="02020600040205080304" pitchFamily="18" charset="-128"/>
                <a:ea typeface="MS PMincho" panose="02020600040205080304" pitchFamily="18" charset="-128"/>
              </a:rPr>
              <a:t>異種グラフ（</a:t>
            </a:r>
            <a:r>
              <a:rPr lang="en-US" altLang="ja-JP" sz="1600" dirty="0">
                <a:solidFill>
                  <a:srgbClr val="FF0000"/>
                </a:solidFill>
                <a:latin typeface="MS PMincho" panose="02020600040205080304" pitchFamily="18" charset="-128"/>
                <a:ea typeface="MS PMincho" panose="02020600040205080304" pitchFamily="18" charset="-128"/>
              </a:rPr>
              <a:t>heterogeneous graph</a:t>
            </a:r>
            <a:r>
              <a:rPr lang="ja-JP" altLang="en-US" sz="1600" dirty="0">
                <a:solidFill>
                  <a:srgbClr val="FF0000"/>
                </a:solidFill>
                <a:latin typeface="MS PMincho" panose="02020600040205080304" pitchFamily="18" charset="-128"/>
                <a:ea typeface="MS PMincho" panose="02020600040205080304" pitchFamily="18" charset="-128"/>
              </a:rPr>
              <a:t>）</a:t>
            </a:r>
            <a:r>
              <a:rPr lang="ja-JP" altLang="en-US" sz="1600" dirty="0">
                <a:latin typeface="MS PMincho" panose="02020600040205080304" pitchFamily="18" charset="-128"/>
                <a:ea typeface="MS PMincho" panose="02020600040205080304" pitchFamily="18" charset="-128"/>
              </a:rPr>
              <a:t>を構築し、</a:t>
            </a:r>
            <a:r>
              <a:rPr lang="en-US" altLang="ja-JP" sz="1600" dirty="0">
                <a:latin typeface="MS PMincho" panose="02020600040205080304" pitchFamily="18" charset="-128"/>
                <a:ea typeface="MS PMincho" panose="02020600040205080304" pitchFamily="18" charset="-128"/>
              </a:rPr>
              <a:t>dummy</a:t>
            </a:r>
            <a:r>
              <a:rPr lang="ja-JP" altLang="en-US" sz="1600" dirty="0">
                <a:latin typeface="MS PMincho" panose="02020600040205080304" pitchFamily="18" charset="-128"/>
                <a:ea typeface="MS PMincho" panose="02020600040205080304" pitchFamily="18" charset="-128"/>
              </a:rPr>
              <a:t>ノードを使ってグローバル情報の集約を実現しています。エッジは発話間の依存関係や情報フローを表現しています。全ノードの集約特徴は最終的に</a:t>
            </a:r>
            <a:r>
              <a:rPr lang="en-US" altLang="ja-JP" sz="1600" dirty="0">
                <a:latin typeface="MS PMincho" panose="02020600040205080304" pitchFamily="18" charset="-128"/>
                <a:ea typeface="MS PMincho" panose="02020600040205080304" pitchFamily="18" charset="-128"/>
              </a:rPr>
              <a:t>MLP</a:t>
            </a:r>
            <a:r>
              <a:rPr lang="ja-JP" altLang="en-US" sz="1600" dirty="0">
                <a:latin typeface="MS PMincho" panose="02020600040205080304" pitchFamily="18" charset="-128"/>
                <a:ea typeface="MS PMincho" panose="02020600040205080304" pitchFamily="18" charset="-128"/>
              </a:rPr>
              <a:t>に入力され、次の支援戦略を予測します。</a:t>
            </a:r>
            <a:endParaRPr lang="en-US" altLang="ja-JP" sz="1600" dirty="0">
              <a:latin typeface="MS PMincho" panose="02020600040205080304" pitchFamily="18" charset="-128"/>
              <a:ea typeface="MS PMincho" panose="02020600040205080304" pitchFamily="18" charset="-128"/>
            </a:endParaRPr>
          </a:p>
          <a:p>
            <a:endParaRPr lang="en-US" altLang="ja-JP" sz="1600" dirty="0">
              <a:latin typeface="MS PMincho" panose="02020600040205080304" pitchFamily="18" charset="-128"/>
              <a:ea typeface="MS PMincho" panose="02020600040205080304" pitchFamily="18" charset="-128"/>
            </a:endParaRPr>
          </a:p>
          <a:p>
            <a:r>
              <a:rPr lang="ja-JP" altLang="en-US" sz="1600" b="1" dirty="0">
                <a:solidFill>
                  <a:srgbClr val="FF0000"/>
                </a:solidFill>
                <a:latin typeface="MS PMincho" panose="02020600040205080304" pitchFamily="18" charset="-128"/>
                <a:ea typeface="MS PMincho" panose="02020600040205080304" pitchFamily="18" charset="-128"/>
              </a:rPr>
              <a:t>結果の評価</a:t>
            </a:r>
            <a:r>
              <a:rPr lang="ja-JP" altLang="en-US" sz="1600" dirty="0">
                <a:latin typeface="MS PMincho" panose="02020600040205080304" pitchFamily="18" charset="-128"/>
                <a:ea typeface="MS PMincho" panose="02020600040205080304" pitchFamily="18" charset="-128"/>
              </a:rPr>
              <a:t>：論文では、</a:t>
            </a:r>
            <a:r>
              <a:rPr lang="en-US" altLang="ja-JP" sz="1600" dirty="0">
                <a:latin typeface="MS PMincho" panose="02020600040205080304" pitchFamily="18" charset="-128"/>
                <a:ea typeface="MS PMincho" panose="02020600040205080304" pitchFamily="18" charset="-128"/>
              </a:rPr>
              <a:t>2</a:t>
            </a:r>
            <a:r>
              <a:rPr lang="ja-JP" altLang="en-US" sz="1600" dirty="0">
                <a:latin typeface="MS PMincho" panose="02020600040205080304" pitchFamily="18" charset="-128"/>
                <a:ea typeface="MS PMincho" panose="02020600040205080304" pitchFamily="18" charset="-128"/>
              </a:rPr>
              <a:t>つの</a:t>
            </a:r>
            <a:r>
              <a:rPr lang="en-US" altLang="ja-JP" sz="1600" dirty="0">
                <a:latin typeface="MS PMincho" panose="02020600040205080304" pitchFamily="18" charset="-128"/>
                <a:ea typeface="MS PMincho" panose="02020600040205080304" pitchFamily="18" charset="-128"/>
              </a:rPr>
              <a:t>ESC(Emotion Support Conversation)</a:t>
            </a:r>
            <a:r>
              <a:rPr lang="ja-JP" altLang="en-US" sz="1600" dirty="0">
                <a:latin typeface="MS PMincho" panose="02020600040205080304" pitchFamily="18" charset="-128"/>
                <a:ea typeface="MS PMincho" panose="02020600040205080304" pitchFamily="18" charset="-128"/>
              </a:rPr>
              <a:t>データセット（</a:t>
            </a:r>
            <a:r>
              <a:rPr lang="en-US" altLang="ja-JP" sz="1600" dirty="0" err="1">
                <a:latin typeface="MS PMincho" panose="02020600040205080304" pitchFamily="18" charset="-128"/>
                <a:ea typeface="MS PMincho" panose="02020600040205080304" pitchFamily="18" charset="-128"/>
              </a:rPr>
              <a:t>ESConv</a:t>
            </a:r>
            <a:r>
              <a:rPr lang="ja-JP" altLang="en-US" sz="1600" dirty="0">
                <a:latin typeface="MS PMincho" panose="02020600040205080304" pitchFamily="18" charset="-128"/>
                <a:ea typeface="MS PMincho" panose="02020600040205080304" pitchFamily="18" charset="-128"/>
              </a:rPr>
              <a:t>など）で比較実験を実施しています。</a:t>
            </a:r>
            <a:r>
              <a:rPr lang="en-US" altLang="ja-JP" sz="1600" dirty="0">
                <a:latin typeface="MS PMincho" panose="02020600040205080304" pitchFamily="18" charset="-128"/>
                <a:ea typeface="MS PMincho" panose="02020600040205080304" pitchFamily="18" charset="-128"/>
              </a:rPr>
              <a:t>F1</a:t>
            </a:r>
            <a:r>
              <a:rPr lang="ja-JP" altLang="en-US" sz="1600" dirty="0">
                <a:latin typeface="MS PMincho" panose="02020600040205080304" pitchFamily="18" charset="-128"/>
                <a:ea typeface="MS PMincho" panose="02020600040205080304" pitchFamily="18" charset="-128"/>
              </a:rPr>
              <a:t>スコアやバイアス測定といった指標を用いて、本手法が現行の</a:t>
            </a:r>
            <a:r>
              <a:rPr lang="en-US" altLang="ja-JP" sz="1600" dirty="0">
                <a:latin typeface="MS PMincho" panose="02020600040205080304" pitchFamily="18" charset="-128"/>
                <a:ea typeface="MS PMincho" panose="02020600040205080304" pitchFamily="18" charset="-128"/>
              </a:rPr>
              <a:t>SOTA</a:t>
            </a:r>
            <a:r>
              <a:rPr lang="ja-JP" altLang="en-US" sz="1600" dirty="0">
                <a:latin typeface="MS PMincho" panose="02020600040205080304" pitchFamily="18" charset="-128"/>
                <a:ea typeface="MS PMincho" panose="02020600040205080304" pitchFamily="18" charset="-128"/>
              </a:rPr>
              <a:t>よりも優れていることを示していました。また、</a:t>
            </a:r>
            <a:r>
              <a:rPr lang="en-US" altLang="ja-JP" sz="1600" dirty="0">
                <a:latin typeface="MS PMincho" panose="02020600040205080304" pitchFamily="18" charset="-128"/>
                <a:ea typeface="MS PMincho" panose="02020600040205080304" pitchFamily="18" charset="-128"/>
              </a:rPr>
              <a:t>ERC</a:t>
            </a:r>
            <a:r>
              <a:rPr lang="ja-JP" altLang="en-US" sz="1600" dirty="0">
                <a:latin typeface="MS PMincho" panose="02020600040205080304" pitchFamily="18" charset="-128"/>
                <a:ea typeface="MS PMincho" panose="02020600040205080304" pitchFamily="18" charset="-128"/>
              </a:rPr>
              <a:t>分布や</a:t>
            </a:r>
            <a:r>
              <a:rPr lang="en-US" altLang="ja-JP" sz="1600" dirty="0">
                <a:latin typeface="MS PMincho" panose="02020600040205080304" pitchFamily="18" charset="-128"/>
                <a:ea typeface="MS PMincho" panose="02020600040205080304" pitchFamily="18" charset="-128"/>
              </a:rPr>
              <a:t>dummy</a:t>
            </a:r>
            <a:r>
              <a:rPr lang="ja-JP" altLang="en-US" sz="1600" dirty="0">
                <a:latin typeface="MS PMincho" panose="02020600040205080304" pitchFamily="18" charset="-128"/>
                <a:ea typeface="MS PMincho" panose="02020600040205080304" pitchFamily="18" charset="-128"/>
              </a:rPr>
              <a:t>ノードを除去するなどのアブレーション実験（</a:t>
            </a:r>
            <a:r>
              <a:rPr lang="en-US" altLang="ja-JP" sz="1600" dirty="0">
                <a:latin typeface="MS PMincho" panose="02020600040205080304" pitchFamily="18" charset="-128"/>
                <a:ea typeface="MS PMincho" panose="02020600040205080304" pitchFamily="18" charset="-128"/>
              </a:rPr>
              <a:t>Ablation experiments</a:t>
            </a:r>
            <a:r>
              <a:rPr lang="ja-JP" altLang="en-US" sz="1600" dirty="0">
                <a:latin typeface="MS PMincho" panose="02020600040205080304" pitchFamily="18" charset="-128"/>
                <a:ea typeface="MS PMincho" panose="02020600040205080304" pitchFamily="18" charset="-128"/>
              </a:rPr>
              <a:t>）を行い、各構成要素の貢献度を分析しました。</a:t>
            </a:r>
            <a:endParaRPr lang="en-US" altLang="ja-JP" sz="1600" dirty="0">
              <a:latin typeface="MS PMincho" panose="02020600040205080304" pitchFamily="18" charset="-128"/>
              <a:ea typeface="MS PMincho" panose="02020600040205080304" pitchFamily="18" charset="-128"/>
            </a:endParaRPr>
          </a:p>
          <a:p>
            <a:endParaRPr lang="en-US" altLang="zh-CN" sz="1600" dirty="0">
              <a:latin typeface="MS PMincho" panose="02020600040205080304" pitchFamily="18" charset="-128"/>
              <a:ea typeface="MS PMincho" panose="02020600040205080304" pitchFamily="18" charset="-128"/>
            </a:endParaRPr>
          </a:p>
          <a:p>
            <a:r>
              <a:rPr lang="ja-JP" altLang="en-US" sz="1600" b="1" dirty="0">
                <a:solidFill>
                  <a:srgbClr val="FF0000"/>
                </a:solidFill>
                <a:latin typeface="MS PMincho" panose="02020600040205080304" pitchFamily="18" charset="-128"/>
                <a:ea typeface="MS PMincho" panose="02020600040205080304" pitchFamily="18" charset="-128"/>
              </a:rPr>
              <a:t>展望</a:t>
            </a:r>
            <a:r>
              <a:rPr lang="ja-JP" altLang="en-US" sz="1600" dirty="0">
                <a:latin typeface="MS PMincho" panose="02020600040205080304" pitchFamily="18" charset="-128"/>
                <a:ea typeface="MS PMincho" panose="02020600040205080304" pitchFamily="18" charset="-128"/>
              </a:rPr>
              <a:t>：著者らは、本モジュールが</a:t>
            </a:r>
            <a:r>
              <a:rPr lang="en-US" altLang="ja-JP" sz="1600" dirty="0">
                <a:latin typeface="MS PMincho" panose="02020600040205080304" pitchFamily="18" charset="-128"/>
                <a:ea typeface="MS PMincho" panose="02020600040205080304" pitchFamily="18" charset="-128"/>
              </a:rPr>
              <a:t>plug-and-play</a:t>
            </a:r>
            <a:r>
              <a:rPr lang="ja-JP" altLang="en-US" sz="1600" dirty="0">
                <a:latin typeface="MS PMincho" panose="02020600040205080304" pitchFamily="18" charset="-128"/>
                <a:ea typeface="MS PMincho" panose="02020600040205080304" pitchFamily="18" charset="-128"/>
              </a:rPr>
              <a:t>方法でさまざまな</a:t>
            </a:r>
            <a:r>
              <a:rPr lang="en-US" altLang="ja-JP" sz="1600" dirty="0">
                <a:latin typeface="MS PMincho" panose="02020600040205080304" pitchFamily="18" charset="-128"/>
                <a:ea typeface="MS PMincho" panose="02020600040205080304" pitchFamily="18" charset="-128"/>
              </a:rPr>
              <a:t>LLM</a:t>
            </a:r>
            <a:r>
              <a:rPr lang="ja-JP" altLang="en-US" sz="1600" dirty="0">
                <a:latin typeface="MS PMincho" panose="02020600040205080304" pitchFamily="18" charset="-128"/>
                <a:ea typeface="MS PMincho" panose="02020600040205080304" pitchFamily="18" charset="-128"/>
              </a:rPr>
              <a:t>や生成システムに組み込めることを強調しており、今後の強化学習やより複雑な対話計画手法の基盤となることを示しています。ただし、現時点では戦略カテゴリの予測のみに注目を当てており、完全な対話応答の生成には対応していないという制約があります。</a:t>
            </a:r>
            <a:endParaRPr lang="zh-CN" altLang="en-US" sz="1600" dirty="0">
              <a:latin typeface="MS PMincho" panose="02020600040205080304" pitchFamily="18" charset="-128"/>
              <a:ea typeface="MS PMincho" panose="02020600040205080304" pitchFamily="18" charset="-128"/>
            </a:endParaRPr>
          </a:p>
        </p:txBody>
      </p:sp>
      <p:sp>
        <p:nvSpPr>
          <p:cNvPr id="9" name="矩形 1">
            <a:extLst>
              <a:ext uri="{FF2B5EF4-FFF2-40B4-BE49-F238E27FC236}">
                <a16:creationId xmlns:a16="http://schemas.microsoft.com/office/drawing/2014/main" id="{34C32938-C4EC-2A4F-140F-474D8FC3729B}"/>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10" name="矩形 2">
            <a:extLst>
              <a:ext uri="{FF2B5EF4-FFF2-40B4-BE49-F238E27FC236}">
                <a16:creationId xmlns:a16="http://schemas.microsoft.com/office/drawing/2014/main" id="{3DCED262-CBB2-B2F7-F0B5-8F9D7E87A28D}"/>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11" name="组合 3">
            <a:extLst>
              <a:ext uri="{FF2B5EF4-FFF2-40B4-BE49-F238E27FC236}">
                <a16:creationId xmlns:a16="http://schemas.microsoft.com/office/drawing/2014/main" id="{1E68037C-F388-DD5F-AD64-5FE4C7E5B0B3}"/>
              </a:ext>
            </a:extLst>
          </p:cNvPr>
          <p:cNvGrpSpPr/>
          <p:nvPr/>
        </p:nvGrpSpPr>
        <p:grpSpPr>
          <a:xfrm>
            <a:off x="550863" y="82550"/>
            <a:ext cx="3902663" cy="584775"/>
            <a:chOff x="551544" y="82976"/>
            <a:chExt cx="3901213" cy="583764"/>
          </a:xfrm>
        </p:grpSpPr>
        <p:sp>
          <p:nvSpPr>
            <p:cNvPr id="12" name="文本框 4">
              <a:extLst>
                <a:ext uri="{FF2B5EF4-FFF2-40B4-BE49-F238E27FC236}">
                  <a16:creationId xmlns:a16="http://schemas.microsoft.com/office/drawing/2014/main" id="{3452F526-DB67-10E7-6A8E-89C238B7CE18}"/>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論文</a:t>
              </a:r>
              <a:endParaRPr lang="zh-CN" altLang="en-US" dirty="0">
                <a:solidFill>
                  <a:srgbClr val="044875"/>
                </a:solidFill>
                <a:latin typeface="MS Mincho" charset="-128"/>
                <a:ea typeface="MS Mincho" charset="-128"/>
                <a:cs typeface="MS Mincho" charset="-128"/>
              </a:endParaRPr>
            </a:p>
          </p:txBody>
        </p:sp>
        <p:sp>
          <p:nvSpPr>
            <p:cNvPr id="13" name="文本框 5">
              <a:extLst>
                <a:ext uri="{FF2B5EF4-FFF2-40B4-BE49-F238E27FC236}">
                  <a16:creationId xmlns:a16="http://schemas.microsoft.com/office/drawing/2014/main" id="{70BFA08E-10C6-84E5-89D4-F53C717CE96B}"/>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a:t>
              </a:r>
              <a:r>
                <a:rPr lang="en-US" altLang="ja-JP" sz="3200" dirty="0">
                  <a:solidFill>
                    <a:srgbClr val="3B3838"/>
                  </a:solidFill>
                  <a:latin typeface="Impact" pitchFamily="34" charset="0"/>
                </a:rPr>
                <a:t>1</a:t>
              </a:r>
              <a:endParaRPr lang="zh-CN" altLang="en-US" sz="3200" dirty="0">
                <a:solidFill>
                  <a:srgbClr val="3B3838"/>
                </a:solidFill>
                <a:latin typeface="Impact" pitchFamily="34" charset="0"/>
              </a:endParaRPr>
            </a:p>
          </p:txBody>
        </p:sp>
      </p:grpSp>
    </p:spTree>
    <p:extLst>
      <p:ext uri="{BB962C8B-B14F-4D97-AF65-F5344CB8AC3E}">
        <p14:creationId xmlns:p14="http://schemas.microsoft.com/office/powerpoint/2010/main" val="28435534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5D8F19-0953-B556-235F-BFA3FA0CE6A0}"/>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266EEC20-5AD3-89EE-E696-624159B5E7EA}"/>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11069563-E16F-0375-46A4-B0E160959C69}"/>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pic>
        <p:nvPicPr>
          <p:cNvPr id="3" name="图片 2">
            <a:extLst>
              <a:ext uri="{FF2B5EF4-FFF2-40B4-BE49-F238E27FC236}">
                <a16:creationId xmlns:a16="http://schemas.microsoft.com/office/drawing/2014/main" id="{F7677848-8A3D-71E3-26FE-A59B4370ABE4}"/>
              </a:ext>
            </a:extLst>
          </p:cNvPr>
          <p:cNvPicPr>
            <a:picLocks noChangeAspect="1"/>
          </p:cNvPicPr>
          <p:nvPr/>
        </p:nvPicPr>
        <p:blipFill>
          <a:blip r:embed="rId3"/>
          <a:stretch>
            <a:fillRect/>
          </a:stretch>
        </p:blipFill>
        <p:spPr>
          <a:xfrm>
            <a:off x="0" y="632276"/>
            <a:ext cx="12192000" cy="5240190"/>
          </a:xfrm>
          <a:prstGeom prst="rect">
            <a:avLst/>
          </a:prstGeom>
        </p:spPr>
      </p:pic>
      <p:sp>
        <p:nvSpPr>
          <p:cNvPr id="5" name="文本框 4">
            <a:extLst>
              <a:ext uri="{FF2B5EF4-FFF2-40B4-BE49-F238E27FC236}">
                <a16:creationId xmlns:a16="http://schemas.microsoft.com/office/drawing/2014/main" id="{C7E9AA55-D80C-0D1E-067B-D44AB193F7DD}"/>
              </a:ext>
            </a:extLst>
          </p:cNvPr>
          <p:cNvSpPr txBox="1"/>
          <p:nvPr/>
        </p:nvSpPr>
        <p:spPr>
          <a:xfrm>
            <a:off x="4792493" y="5718577"/>
            <a:ext cx="2042809" cy="584775"/>
          </a:xfrm>
          <a:prstGeom prst="rect">
            <a:avLst/>
          </a:prstGeom>
          <a:noFill/>
        </p:spPr>
        <p:txBody>
          <a:bodyPr wrap="square" rtlCol="0">
            <a:spAutoFit/>
          </a:bodyPr>
          <a:lstStyle/>
          <a:p>
            <a:r>
              <a:rPr lang="en-US" altLang="zh-CN" sz="1600" dirty="0" err="1">
                <a:latin typeface="MS PMincho" panose="02020600040205080304" pitchFamily="18" charset="-128"/>
                <a:ea typeface="MS PMincho" panose="02020600040205080304" pitchFamily="18" charset="-128"/>
              </a:rPr>
              <a:t>Elab</a:t>
            </a:r>
            <a:r>
              <a:rPr lang="en-US" altLang="zh-CN" sz="1600" dirty="0">
                <a:latin typeface="MS PMincho" panose="02020600040205080304" pitchFamily="18" charset="-128"/>
                <a:ea typeface="MS PMincho" panose="02020600040205080304" pitchFamily="18" charset="-128"/>
              </a:rPr>
              <a:t>.=Elaboration</a:t>
            </a:r>
            <a:r>
              <a:rPr lang="zh-CN" altLang="en-US" sz="1600" dirty="0">
                <a:latin typeface="MS PMincho" panose="02020600040205080304" pitchFamily="18" charset="-128"/>
                <a:ea typeface="MS PMincho" panose="02020600040205080304" pitchFamily="18" charset="-128"/>
              </a:rPr>
              <a:t>詳細説明</a:t>
            </a:r>
          </a:p>
        </p:txBody>
      </p:sp>
      <p:sp>
        <p:nvSpPr>
          <p:cNvPr id="6" name="文本框 5">
            <a:extLst>
              <a:ext uri="{FF2B5EF4-FFF2-40B4-BE49-F238E27FC236}">
                <a16:creationId xmlns:a16="http://schemas.microsoft.com/office/drawing/2014/main" id="{5714C94A-700D-50B0-4D7E-645008CF1830}"/>
              </a:ext>
            </a:extLst>
          </p:cNvPr>
          <p:cNvSpPr txBox="1"/>
          <p:nvPr/>
        </p:nvSpPr>
        <p:spPr>
          <a:xfrm>
            <a:off x="6673174" y="5718576"/>
            <a:ext cx="2944238" cy="584775"/>
          </a:xfrm>
          <a:prstGeom prst="rect">
            <a:avLst/>
          </a:prstGeom>
          <a:noFill/>
        </p:spPr>
        <p:txBody>
          <a:bodyPr wrap="square" rtlCol="0">
            <a:spAutoFit/>
          </a:bodyPr>
          <a:lstStyle/>
          <a:p>
            <a:r>
              <a:rPr lang="en-US" altLang="zh-CN" sz="1600" dirty="0">
                <a:latin typeface="MS PMincho" panose="02020600040205080304" pitchFamily="18" charset="-128"/>
                <a:ea typeface="MS PMincho" panose="02020600040205080304" pitchFamily="18" charset="-128"/>
              </a:rPr>
              <a:t>RGAT=Relational Graph Attention Network</a:t>
            </a:r>
            <a:endParaRPr lang="zh-CN" altLang="en-US" sz="1600"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23273788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FA65BC-74DC-A30B-CD29-315278708CFC}"/>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47E68FFD-761F-7E5B-9A85-B5211B0F971D}"/>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B9B7C913-0ADF-C8C7-2A9C-975006E4A29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2" name="文本框 1">
            <a:extLst>
              <a:ext uri="{FF2B5EF4-FFF2-40B4-BE49-F238E27FC236}">
                <a16:creationId xmlns:a16="http://schemas.microsoft.com/office/drawing/2014/main" id="{44C3F4A1-7707-BAC8-00AB-7C9BA29C51F9}"/>
              </a:ext>
            </a:extLst>
          </p:cNvPr>
          <p:cNvSpPr txBox="1"/>
          <p:nvPr/>
        </p:nvSpPr>
        <p:spPr>
          <a:xfrm>
            <a:off x="468351" y="863109"/>
            <a:ext cx="11005676" cy="5078313"/>
          </a:xfrm>
          <a:prstGeom prst="rect">
            <a:avLst/>
          </a:prstGeom>
          <a:noFill/>
        </p:spPr>
        <p:txBody>
          <a:bodyPr wrap="square" rtlCol="0">
            <a:spAutoFit/>
          </a:bodyPr>
          <a:lstStyle/>
          <a:p>
            <a:r>
              <a:rPr lang="ja-JP" altLang="en-US" sz="1800" dirty="0">
                <a:latin typeface="MS PMincho" panose="02020600040205080304" pitchFamily="18" charset="-128"/>
                <a:ea typeface="MS PMincho" panose="02020600040205080304" pitchFamily="18" charset="-128"/>
              </a:rPr>
              <a:t>まず左端にはユーザー（求助者）とサポーター（支援者）の対話履歴があり、それぞれの発話が</a:t>
            </a:r>
            <a:r>
              <a:rPr lang="en-US" altLang="ja-JP" sz="1800" dirty="0">
                <a:latin typeface="MS PMincho" panose="02020600040205080304" pitchFamily="18" charset="-128"/>
                <a:ea typeface="MS PMincho" panose="02020600040205080304" pitchFamily="18" charset="-128"/>
              </a:rPr>
              <a:t>u1</a:t>
            </a:r>
            <a:r>
              <a:rPr lang="ja-JP" altLang="en-US" sz="1800" dirty="0">
                <a:latin typeface="MS PMincho" panose="02020600040205080304" pitchFamily="18" charset="-128"/>
                <a:ea typeface="MS PMincho" panose="02020600040205080304" pitchFamily="18" charset="-128"/>
              </a:rPr>
              <a:t>、</a:t>
            </a:r>
            <a:r>
              <a:rPr lang="en-US" altLang="ja-JP" sz="1800" dirty="0">
                <a:latin typeface="MS PMincho" panose="02020600040205080304" pitchFamily="18" charset="-128"/>
                <a:ea typeface="MS PMincho" panose="02020600040205080304" pitchFamily="18" charset="-128"/>
              </a:rPr>
              <a:t>u2</a:t>
            </a:r>
            <a:r>
              <a:rPr lang="ja-JP" altLang="en-US" sz="1800" dirty="0">
                <a:latin typeface="MS PMincho" panose="02020600040205080304" pitchFamily="18" charset="-128"/>
                <a:ea typeface="MS PMincho" panose="02020600040205080304" pitchFamily="18" charset="-128"/>
              </a:rPr>
              <a:t>、</a:t>
            </a:r>
            <a:r>
              <a:rPr lang="en-US" altLang="ja-JP" sz="1800" dirty="0">
                <a:latin typeface="MS PMincho" panose="02020600040205080304" pitchFamily="18" charset="-128"/>
                <a:ea typeface="MS PMincho" panose="02020600040205080304" pitchFamily="18" charset="-128"/>
              </a:rPr>
              <a:t>u3</a:t>
            </a:r>
            <a:r>
              <a:rPr lang="ja-JP" altLang="en-US" sz="1800" dirty="0">
                <a:latin typeface="MS PMincho" panose="02020600040205080304" pitchFamily="18" charset="-128"/>
                <a:ea typeface="MS PMincho" panose="02020600040205080304" pitchFamily="18" charset="-128"/>
              </a:rPr>
              <a:t>、</a:t>
            </a:r>
            <a:r>
              <a:rPr lang="en-US" altLang="ja-JP" sz="1800" dirty="0">
                <a:latin typeface="MS PMincho" panose="02020600040205080304" pitchFamily="18" charset="-128"/>
                <a:ea typeface="MS PMincho" panose="02020600040205080304" pitchFamily="18" charset="-128"/>
              </a:rPr>
              <a:t>u4</a:t>
            </a:r>
            <a:r>
              <a:rPr lang="ja-JP" altLang="en-US" sz="1800" dirty="0">
                <a:latin typeface="MS PMincho" panose="02020600040205080304" pitchFamily="18" charset="-128"/>
                <a:ea typeface="MS PMincho" panose="02020600040205080304" pitchFamily="18" charset="-128"/>
              </a:rPr>
              <a:t>、</a:t>
            </a:r>
            <a:r>
              <a:rPr lang="en-US" altLang="ja-JP" sz="1800" dirty="0">
                <a:latin typeface="MS PMincho" panose="02020600040205080304" pitchFamily="18" charset="-128"/>
                <a:ea typeface="MS PMincho" panose="02020600040205080304" pitchFamily="18" charset="-128"/>
              </a:rPr>
              <a:t>u5</a:t>
            </a:r>
            <a:r>
              <a:rPr lang="ja-JP" altLang="en-US" sz="1800" dirty="0">
                <a:latin typeface="MS PMincho" panose="02020600040205080304" pitchFamily="18" charset="-128"/>
                <a:ea typeface="MS PMincho" panose="02020600040205080304" pitchFamily="18" charset="-128"/>
              </a:rPr>
              <a:t>のように番号で表されています。サポーターが発言するたびに、その発話には「</a:t>
            </a:r>
            <a:r>
              <a:rPr lang="en-US" altLang="ja-JP" sz="1800" dirty="0">
                <a:latin typeface="MS PMincho" panose="02020600040205080304" pitchFamily="18" charset="-128"/>
                <a:ea typeface="MS PMincho" panose="02020600040205080304" pitchFamily="18" charset="-128"/>
              </a:rPr>
              <a:t>Question</a:t>
            </a:r>
            <a:r>
              <a:rPr lang="ja-JP" altLang="en-US" sz="1800" dirty="0">
                <a:latin typeface="MS PMincho" panose="02020600040205080304" pitchFamily="18" charset="-128"/>
                <a:ea typeface="MS PMincho" panose="02020600040205080304" pitchFamily="18" charset="-128"/>
              </a:rPr>
              <a:t>」や「</a:t>
            </a:r>
            <a:r>
              <a:rPr lang="en-US" altLang="ja-JP" sz="1800" dirty="0">
                <a:latin typeface="MS PMincho" panose="02020600040205080304" pitchFamily="18" charset="-128"/>
                <a:ea typeface="MS PMincho" panose="02020600040205080304" pitchFamily="18" charset="-128"/>
              </a:rPr>
              <a:t>Self-disclosure</a:t>
            </a:r>
            <a:r>
              <a:rPr lang="ja-JP" altLang="en-US" sz="1800" dirty="0">
                <a:latin typeface="MS PMincho" panose="02020600040205080304" pitchFamily="18" charset="-128"/>
                <a:ea typeface="MS PMincho" panose="02020600040205080304" pitchFamily="18" charset="-128"/>
              </a:rPr>
              <a:t>」などの戦略ラベルが付与されており、これらのラベルは</a:t>
            </a:r>
            <a:r>
              <a:rPr lang="en-US" altLang="ja-JP" sz="1800" dirty="0">
                <a:latin typeface="MS PMincho" panose="02020600040205080304" pitchFamily="18" charset="-128"/>
                <a:ea typeface="MS PMincho" panose="02020600040205080304" pitchFamily="18" charset="-128"/>
              </a:rPr>
              <a:t>one-hot</a:t>
            </a:r>
            <a:r>
              <a:rPr lang="ja-JP" altLang="en-US" sz="1800" dirty="0">
                <a:latin typeface="MS PMincho" panose="02020600040205080304" pitchFamily="18" charset="-128"/>
                <a:ea typeface="MS PMincho" panose="02020600040205080304" pitchFamily="18" charset="-128"/>
              </a:rPr>
              <a:t>ベクトルとして抽出された後、</a:t>
            </a:r>
            <a:r>
              <a:rPr lang="en-US" altLang="ja-JP" sz="1800" dirty="0">
                <a:latin typeface="MS PMincho" panose="02020600040205080304" pitchFamily="18" charset="-128"/>
                <a:ea typeface="MS PMincho" panose="02020600040205080304" pitchFamily="18" charset="-128"/>
              </a:rPr>
              <a:t>Strategy Embedding</a:t>
            </a:r>
            <a:r>
              <a:rPr lang="ja-JP" altLang="en-US" sz="1800" dirty="0">
                <a:latin typeface="MS PMincho" panose="02020600040205080304" pitchFamily="18" charset="-128"/>
                <a:ea typeface="MS PMincho" panose="02020600040205080304" pitchFamily="18" charset="-128"/>
              </a:rPr>
              <a:t>（戦略埋め込み）に変換されて異種グラフに入力されます。</a:t>
            </a:r>
            <a:endParaRPr lang="en-US" altLang="ja-JP" sz="1800" dirty="0">
              <a:latin typeface="MS PMincho" panose="02020600040205080304" pitchFamily="18" charset="-128"/>
              <a:ea typeface="MS PMincho" panose="02020600040205080304" pitchFamily="18" charset="-128"/>
            </a:endParaRPr>
          </a:p>
          <a:p>
            <a:r>
              <a:rPr lang="ja-JP" altLang="en-US" sz="1800" dirty="0">
                <a:latin typeface="MS PMincho" panose="02020600040205080304" pitchFamily="18" charset="-128"/>
                <a:ea typeface="MS PMincho" panose="02020600040205080304" pitchFamily="18" charset="-128"/>
              </a:rPr>
              <a:t>一方、ユーザーの発話（たとえば</a:t>
            </a:r>
            <a:r>
              <a:rPr lang="en-US" altLang="ja-JP" sz="1800" dirty="0">
                <a:latin typeface="MS PMincho" panose="02020600040205080304" pitchFamily="18" charset="-128"/>
                <a:ea typeface="MS PMincho" panose="02020600040205080304" pitchFamily="18" charset="-128"/>
              </a:rPr>
              <a:t>u2, u3, u5</a:t>
            </a:r>
            <a:r>
              <a:rPr lang="ja-JP" altLang="en-US" sz="1800" dirty="0">
                <a:latin typeface="MS PMincho" panose="02020600040205080304" pitchFamily="18" charset="-128"/>
                <a:ea typeface="MS PMincho" panose="02020600040205080304" pitchFamily="18" charset="-128"/>
              </a:rPr>
              <a:t>）については、</a:t>
            </a:r>
            <a:r>
              <a:rPr lang="en-US" altLang="ja-JP" sz="1800" dirty="0">
                <a:latin typeface="MS PMincho" panose="02020600040205080304" pitchFamily="18" charset="-128"/>
                <a:ea typeface="MS PMincho" panose="02020600040205080304" pitchFamily="18" charset="-128"/>
              </a:rPr>
              <a:t>Sequential ERC</a:t>
            </a:r>
            <a:r>
              <a:rPr lang="ja-JP" altLang="en-US" sz="1800" dirty="0">
                <a:latin typeface="MS PMincho" panose="02020600040205080304" pitchFamily="18" charset="-128"/>
                <a:ea typeface="MS PMincho" panose="02020600040205080304" pitchFamily="18" charset="-128"/>
              </a:rPr>
              <a:t>（会話感情認識モデル）が適用され、それぞれの発話ごとに感情分布（七つの感情の割合）が推定されます。この感情分布は</a:t>
            </a:r>
            <a:r>
              <a:rPr lang="en-US" altLang="ja-JP" sz="1800" dirty="0">
                <a:latin typeface="MS PMincho" panose="02020600040205080304" pitchFamily="18" charset="-128"/>
                <a:ea typeface="MS PMincho" panose="02020600040205080304" pitchFamily="18" charset="-128"/>
              </a:rPr>
              <a:t>Emotion Code Book</a:t>
            </a:r>
            <a:r>
              <a:rPr lang="ja-JP" altLang="en-US" sz="1800" dirty="0">
                <a:latin typeface="MS PMincho" panose="02020600040205080304" pitchFamily="18" charset="-128"/>
                <a:ea typeface="MS PMincho" panose="02020600040205080304" pitchFamily="18" charset="-128"/>
              </a:rPr>
              <a:t>でさらに埋め込み表現へと変換され、感情ノードとして異種グラフに加わります。さらに、</a:t>
            </a:r>
            <a:r>
              <a:rPr lang="en-US" altLang="ja-JP" sz="1800" dirty="0">
                <a:latin typeface="MS PMincho" panose="02020600040205080304" pitchFamily="18" charset="-128"/>
                <a:ea typeface="MS PMincho" panose="02020600040205080304" pitchFamily="18" charset="-128"/>
              </a:rPr>
              <a:t>Discourse Parser</a:t>
            </a:r>
            <a:r>
              <a:rPr lang="ja-JP" altLang="en-US" sz="1800" dirty="0">
                <a:latin typeface="MS PMincho" panose="02020600040205080304" pitchFamily="18" charset="-128"/>
                <a:ea typeface="MS PMincho" panose="02020600040205080304" pitchFamily="18" charset="-128"/>
              </a:rPr>
              <a:t>（談話解析器）が対話の全体構造を解析し、発話間の依存関係（例えば</a:t>
            </a:r>
            <a:r>
              <a:rPr lang="en-US" altLang="ja-JP" sz="1800" dirty="0">
                <a:latin typeface="MS PMincho" panose="02020600040205080304" pitchFamily="18" charset="-128"/>
                <a:ea typeface="MS PMincho" panose="02020600040205080304" pitchFamily="18" charset="-128"/>
              </a:rPr>
              <a:t>Elaboration</a:t>
            </a:r>
            <a:r>
              <a:rPr lang="ja-JP" altLang="en-US" sz="1800" dirty="0">
                <a:latin typeface="MS PMincho" panose="02020600040205080304" pitchFamily="18" charset="-128"/>
                <a:ea typeface="MS PMincho" panose="02020600040205080304" pitchFamily="18" charset="-128"/>
              </a:rPr>
              <a:t>など）を検出します。こうして得られた戦略ノード、感情ノード、ターゲットノード（これから予測したい戦略ノード）は中央の異種グラフ（</a:t>
            </a:r>
            <a:r>
              <a:rPr lang="en-US" altLang="ja-JP" sz="1800" dirty="0">
                <a:latin typeface="MS PMincho" panose="02020600040205080304" pitchFamily="18" charset="-128"/>
                <a:ea typeface="MS PMincho" panose="02020600040205080304" pitchFamily="18" charset="-128"/>
              </a:rPr>
              <a:t>Heterogeneous Graph</a:t>
            </a:r>
            <a:r>
              <a:rPr lang="ja-JP" altLang="en-US" sz="1800" dirty="0">
                <a:latin typeface="MS PMincho" panose="02020600040205080304" pitchFamily="18" charset="-128"/>
                <a:ea typeface="MS PMincho" panose="02020600040205080304" pitchFamily="18" charset="-128"/>
              </a:rPr>
              <a:t>）としてまとめられ、ノード間は三種類のエッジ</a:t>
            </a:r>
            <a:r>
              <a:rPr lang="en-US" altLang="ja-JP" sz="1800" dirty="0">
                <a:latin typeface="MS PMincho" panose="02020600040205080304" pitchFamily="18" charset="-128"/>
                <a:ea typeface="MS PMincho" panose="02020600040205080304" pitchFamily="18" charset="-128"/>
              </a:rPr>
              <a:t>――</a:t>
            </a:r>
            <a:r>
              <a:rPr lang="ja-JP" altLang="en-US" sz="1800" dirty="0">
                <a:latin typeface="MS PMincho" panose="02020600040205080304" pitchFamily="18" charset="-128"/>
                <a:ea typeface="MS PMincho" panose="02020600040205080304" pitchFamily="18" charset="-128"/>
              </a:rPr>
              <a:t>緑色の</a:t>
            </a:r>
            <a:r>
              <a:rPr lang="en-US" altLang="ja-JP" sz="1800" dirty="0">
                <a:latin typeface="MS PMincho" panose="02020600040205080304" pitchFamily="18" charset="-128"/>
                <a:ea typeface="MS PMincho" panose="02020600040205080304" pitchFamily="18" charset="-128"/>
              </a:rPr>
              <a:t>Discourse Dependencies</a:t>
            </a:r>
            <a:r>
              <a:rPr lang="ja-JP" altLang="en-US" sz="1800" dirty="0">
                <a:latin typeface="MS PMincho" panose="02020600040205080304" pitchFamily="18" charset="-128"/>
                <a:ea typeface="MS PMincho" panose="02020600040205080304" pitchFamily="18" charset="-128"/>
              </a:rPr>
              <a:t>（談話依存関係）、オレンジ色の</a:t>
            </a:r>
            <a:r>
              <a:rPr lang="en-US" altLang="ja-JP" sz="1800" dirty="0">
                <a:latin typeface="MS PMincho" panose="02020600040205080304" pitchFamily="18" charset="-128"/>
                <a:ea typeface="MS PMincho" panose="02020600040205080304" pitchFamily="18" charset="-128"/>
              </a:rPr>
              <a:t>Inter-Connection</a:t>
            </a:r>
            <a:r>
              <a:rPr lang="ja-JP" altLang="en-US" sz="1800" dirty="0">
                <a:latin typeface="MS PMincho" panose="02020600040205080304" pitchFamily="18" charset="-128"/>
                <a:ea typeface="MS PMincho" panose="02020600040205080304" pitchFamily="18" charset="-128"/>
              </a:rPr>
              <a:t>（ノード間接続）、黄色の</a:t>
            </a:r>
            <a:r>
              <a:rPr lang="en-US" altLang="ja-JP" sz="1800" dirty="0">
                <a:latin typeface="MS PMincho" panose="02020600040205080304" pitchFamily="18" charset="-128"/>
                <a:ea typeface="MS PMincho" panose="02020600040205080304" pitchFamily="18" charset="-128"/>
              </a:rPr>
              <a:t>Self-Connection</a:t>
            </a:r>
            <a:r>
              <a:rPr lang="ja-JP" altLang="en-US" sz="1800" dirty="0">
                <a:latin typeface="MS PMincho" panose="02020600040205080304" pitchFamily="18" charset="-128"/>
                <a:ea typeface="MS PMincho" panose="02020600040205080304" pitchFamily="18" charset="-128"/>
              </a:rPr>
              <a:t>（自己接続）</a:t>
            </a:r>
            <a:r>
              <a:rPr lang="en-US" altLang="ja-JP" sz="1800" dirty="0">
                <a:latin typeface="MS PMincho" panose="02020600040205080304" pitchFamily="18" charset="-128"/>
                <a:ea typeface="MS PMincho" panose="02020600040205080304" pitchFamily="18" charset="-128"/>
              </a:rPr>
              <a:t>――</a:t>
            </a:r>
            <a:r>
              <a:rPr lang="ja-JP" altLang="en-US" sz="1800" dirty="0">
                <a:latin typeface="MS PMincho" panose="02020600040205080304" pitchFamily="18" charset="-128"/>
                <a:ea typeface="MS PMincho" panose="02020600040205080304" pitchFamily="18" charset="-128"/>
              </a:rPr>
              <a:t>で結ばれます。このグラフには全体の情報を集約する</a:t>
            </a:r>
            <a:r>
              <a:rPr lang="en-US" altLang="ja-JP" sz="1800" dirty="0">
                <a:latin typeface="MS PMincho" panose="02020600040205080304" pitchFamily="18" charset="-128"/>
                <a:ea typeface="MS PMincho" panose="02020600040205080304" pitchFamily="18" charset="-128"/>
              </a:rPr>
              <a:t>Dummy Node</a:t>
            </a:r>
            <a:r>
              <a:rPr lang="ja-JP" altLang="en-US" sz="1800" dirty="0">
                <a:latin typeface="MS PMincho" panose="02020600040205080304" pitchFamily="18" charset="-128"/>
                <a:ea typeface="MS PMincho" panose="02020600040205080304" pitchFamily="18" charset="-128"/>
              </a:rPr>
              <a:t>（ダミーノード）も設けられており、</a:t>
            </a:r>
            <a:r>
              <a:rPr lang="en-US" altLang="ja-JP" sz="1800" dirty="0">
                <a:latin typeface="MS PMincho" panose="02020600040205080304" pitchFamily="18" charset="-128"/>
                <a:ea typeface="MS PMincho" panose="02020600040205080304" pitchFamily="18" charset="-128"/>
              </a:rPr>
              <a:t>RGAT</a:t>
            </a:r>
            <a:r>
              <a:rPr lang="ja-JP" altLang="en-US" sz="1800" dirty="0">
                <a:latin typeface="MS PMincho" panose="02020600040205080304" pitchFamily="18" charset="-128"/>
                <a:ea typeface="MS PMincho" panose="02020600040205080304" pitchFamily="18" charset="-128"/>
              </a:rPr>
              <a:t>（</a:t>
            </a:r>
            <a:r>
              <a:rPr lang="en-US" altLang="ja-JP" sz="1800" dirty="0">
                <a:latin typeface="MS PMincho" panose="02020600040205080304" pitchFamily="18" charset="-128"/>
                <a:ea typeface="MS PMincho" panose="02020600040205080304" pitchFamily="18" charset="-128"/>
              </a:rPr>
              <a:t>Relational Graph Attention Network</a:t>
            </a:r>
            <a:r>
              <a:rPr lang="ja-JP" altLang="en-US" sz="1800" dirty="0">
                <a:latin typeface="MS PMincho" panose="02020600040205080304" pitchFamily="18" charset="-128"/>
                <a:ea typeface="MS PMincho" panose="02020600040205080304" pitchFamily="18" charset="-128"/>
              </a:rPr>
              <a:t>）によるメッセージパッシングによって、多様な関係性を持つノード同士の情報が反映され、最終的な</a:t>
            </a:r>
            <a:r>
              <a:rPr lang="en-US" altLang="ja-JP" sz="1800" dirty="0">
                <a:latin typeface="MS PMincho" panose="02020600040205080304" pitchFamily="18" charset="-128"/>
                <a:ea typeface="MS PMincho" panose="02020600040205080304" pitchFamily="18" charset="-128"/>
              </a:rPr>
              <a:t>Dummy Node</a:t>
            </a:r>
            <a:r>
              <a:rPr lang="ja-JP" altLang="en-US" sz="1800" dirty="0">
                <a:latin typeface="MS PMincho" panose="02020600040205080304" pitchFamily="18" charset="-128"/>
                <a:ea typeface="MS PMincho" panose="02020600040205080304" pitchFamily="18" charset="-128"/>
              </a:rPr>
              <a:t>埋め込みが得られます。</a:t>
            </a:r>
            <a:endParaRPr lang="en-US" altLang="ja-JP" sz="1800" dirty="0">
              <a:latin typeface="MS PMincho" panose="02020600040205080304" pitchFamily="18" charset="-128"/>
              <a:ea typeface="MS PMincho" panose="02020600040205080304" pitchFamily="18" charset="-128"/>
            </a:endParaRPr>
          </a:p>
          <a:p>
            <a:r>
              <a:rPr lang="en-US" altLang="ja-JP" sz="1800" dirty="0" err="1">
                <a:latin typeface="MS PMincho" panose="02020600040205080304" pitchFamily="18" charset="-128"/>
                <a:ea typeface="MS PMincho" panose="02020600040205080304" pitchFamily="18" charset="-128"/>
              </a:rPr>
              <a:t>RoBERTa</a:t>
            </a:r>
            <a:r>
              <a:rPr lang="ja-JP" altLang="en-US" sz="1800" dirty="0">
                <a:latin typeface="MS PMincho" panose="02020600040205080304" pitchFamily="18" charset="-128"/>
                <a:ea typeface="MS PMincho" panose="02020600040205080304" pitchFamily="18" charset="-128"/>
              </a:rPr>
              <a:t>で抽出した文脈</a:t>
            </a:r>
            <a:r>
              <a:rPr lang="ja-JP" altLang="en-US" sz="1800" dirty="0">
                <a:solidFill>
                  <a:srgbClr val="FF0000"/>
                </a:solidFill>
                <a:latin typeface="MS PMincho" panose="02020600040205080304" pitchFamily="18" charset="-128"/>
                <a:ea typeface="MS PMincho" panose="02020600040205080304" pitchFamily="18" charset="-128"/>
              </a:rPr>
              <a:t>エンベディング</a:t>
            </a:r>
            <a:r>
              <a:rPr lang="ja-JP" altLang="en-US" sz="1800" dirty="0">
                <a:latin typeface="MS PMincho" panose="02020600040205080304" pitchFamily="18" charset="-128"/>
                <a:ea typeface="MS PMincho" panose="02020600040205080304" pitchFamily="18" charset="-128"/>
              </a:rPr>
              <a:t>（</a:t>
            </a:r>
            <a:r>
              <a:rPr lang="en-US" altLang="ja-JP" sz="1800" dirty="0">
                <a:latin typeface="MS PMincho" panose="02020600040205080304" pitchFamily="18" charset="-128"/>
                <a:ea typeface="MS PMincho" panose="02020600040205080304" pitchFamily="18" charset="-128"/>
              </a:rPr>
              <a:t>Semantic Context Embedding</a:t>
            </a:r>
            <a:r>
              <a:rPr lang="ja-JP" altLang="en-US" sz="1800" dirty="0">
                <a:latin typeface="MS PMincho" panose="02020600040205080304" pitchFamily="18" charset="-128"/>
                <a:ea typeface="MS PMincho" panose="02020600040205080304" pitchFamily="18" charset="-128"/>
              </a:rPr>
              <a:t>）と</a:t>
            </a:r>
            <a:r>
              <a:rPr lang="en-US" altLang="ja-JP" sz="1800" dirty="0">
                <a:latin typeface="MS PMincho" panose="02020600040205080304" pitchFamily="18" charset="-128"/>
                <a:ea typeface="MS PMincho" panose="02020600040205080304" pitchFamily="18" charset="-128"/>
              </a:rPr>
              <a:t>Dummy Node</a:t>
            </a:r>
            <a:r>
              <a:rPr lang="ja-JP" altLang="en-US" sz="1800" dirty="0">
                <a:latin typeface="MS PMincho" panose="02020600040205080304" pitchFamily="18" charset="-128"/>
                <a:ea typeface="MS PMincho" panose="02020600040205080304" pitchFamily="18" charset="-128"/>
              </a:rPr>
              <a:t>のグラフ埋め込みが結合され、その特徴が</a:t>
            </a:r>
            <a:r>
              <a:rPr lang="en-US" altLang="ja-JP" sz="1800" dirty="0">
                <a:latin typeface="MS PMincho" panose="02020600040205080304" pitchFamily="18" charset="-128"/>
                <a:ea typeface="MS PMincho" panose="02020600040205080304" pitchFamily="18" charset="-128"/>
              </a:rPr>
              <a:t>MLP</a:t>
            </a:r>
            <a:r>
              <a:rPr lang="ja-JP" altLang="en-US" sz="1800" dirty="0">
                <a:latin typeface="MS PMincho" panose="02020600040205080304" pitchFamily="18" charset="-128"/>
                <a:ea typeface="MS PMincho" panose="02020600040205080304" pitchFamily="18" charset="-128"/>
              </a:rPr>
              <a:t>（多層パーセプトロン）に入力されて、次のステップで取るべき最適な支援戦略（</a:t>
            </a:r>
            <a:r>
              <a:rPr lang="en-US" altLang="ja-JP" sz="1800" dirty="0">
                <a:latin typeface="MS PMincho" panose="02020600040205080304" pitchFamily="18" charset="-128"/>
                <a:ea typeface="MS PMincho" panose="02020600040205080304" pitchFamily="18" charset="-128"/>
              </a:rPr>
              <a:t>Next-strategy Distribution</a:t>
            </a:r>
            <a:r>
              <a:rPr lang="ja-JP" altLang="en-US" sz="1800" dirty="0">
                <a:latin typeface="MS PMincho" panose="02020600040205080304" pitchFamily="18" charset="-128"/>
                <a:ea typeface="MS PMincho" panose="02020600040205080304" pitchFamily="18" charset="-128"/>
              </a:rPr>
              <a:t>）の分布が出力されます。このようにして、本モデルは対話履歴・感情の推移・談話構造・過去の戦略など様々な情報を一元的に統合し、高度な戦略予測を実現しています。</a:t>
            </a:r>
            <a:endParaRPr lang="zh-CN" altLang="en-US" sz="1800"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41121302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D68E7-B625-83C2-236F-1E0CC3B4BF6C}"/>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7C3B3B47-2E06-A9C7-52DC-7977F1A9F10C}"/>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4A62D4E9-81EA-FDF8-835C-C7AD8C0BBF4A}"/>
              </a:ext>
            </a:extLst>
          </p:cNvPr>
          <p:cNvSpPr txBox="1"/>
          <p:nvPr/>
        </p:nvSpPr>
        <p:spPr>
          <a:xfrm>
            <a:off x="550863" y="839788"/>
            <a:ext cx="10560205" cy="1015663"/>
          </a:xfrm>
          <a:prstGeom prst="rect">
            <a:avLst/>
          </a:prstGeom>
          <a:noFill/>
        </p:spPr>
        <p:txBody>
          <a:bodyPr wrap="square" rtlCol="0">
            <a:spAutoFit/>
          </a:bodyPr>
          <a:lstStyle/>
          <a:p>
            <a:r>
              <a:rPr kumimoji="1" lang="ja-JP" altLang="en-US" sz="2000" dirty="0">
                <a:latin typeface="MS PMincho" panose="02020600040205080304" pitchFamily="18" charset="-128"/>
                <a:ea typeface="MS PMincho" panose="02020600040205080304" pitchFamily="18" charset="-128"/>
                <a:cs typeface="MS PMincho" charset="-128"/>
              </a:rPr>
              <a:t>研究タイトル：</a:t>
            </a:r>
            <a:endParaRPr kumimoji="1" lang="en-US" altLang="ja-JP" sz="2000" dirty="0">
              <a:latin typeface="MS PMincho" panose="02020600040205080304" pitchFamily="18" charset="-128"/>
              <a:ea typeface="MS PMincho" panose="02020600040205080304" pitchFamily="18" charset="-128"/>
              <a:cs typeface="MS PMincho" charset="-128"/>
            </a:endParaRPr>
          </a:p>
          <a:p>
            <a:pPr algn="ctr"/>
            <a:r>
              <a:rPr kumimoji="1" lang="ja-JP" altLang="en-US" sz="2000" dirty="0">
                <a:latin typeface="MS PMincho" panose="02020600040205080304" pitchFamily="18" charset="-128"/>
                <a:ea typeface="MS PMincho" panose="02020600040205080304" pitchFamily="18" charset="-128"/>
                <a:cs typeface="MS PMincho" charset="-128"/>
              </a:rPr>
              <a:t>ユーザー状況ラベルに基づく感情支援戦略予測</a:t>
            </a:r>
            <a:endParaRPr kumimoji="1" lang="en-US" altLang="ja-JP" sz="2000" dirty="0">
              <a:latin typeface="MS PMincho" panose="02020600040205080304" pitchFamily="18" charset="-128"/>
              <a:ea typeface="MS PMincho" panose="02020600040205080304" pitchFamily="18" charset="-128"/>
              <a:cs typeface="MS PMincho" charset="-128"/>
            </a:endParaRPr>
          </a:p>
          <a:p>
            <a:pPr algn="ctr"/>
            <a:r>
              <a:rPr kumimoji="1" lang="en-US" altLang="zh-CN" sz="2000" dirty="0">
                <a:latin typeface="MS PMincho" panose="02020600040205080304" pitchFamily="18" charset="-128"/>
                <a:ea typeface="MS PMincho" panose="02020600040205080304" pitchFamily="18" charset="-128"/>
                <a:cs typeface="MS PMincho" charset="-128"/>
              </a:rPr>
              <a:t>                  Emotional Support Strategy Prediction Conditioned on Contextual Tags</a:t>
            </a:r>
          </a:p>
        </p:txBody>
      </p:sp>
      <p:sp>
        <p:nvSpPr>
          <p:cNvPr id="2" name="矩形 1">
            <a:extLst>
              <a:ext uri="{FF2B5EF4-FFF2-40B4-BE49-F238E27FC236}">
                <a16:creationId xmlns:a16="http://schemas.microsoft.com/office/drawing/2014/main" id="{1EB33A8A-1091-D529-4444-265D4D7FD65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041D0AEF-BE66-3508-B13C-25F7E121A553}"/>
              </a:ext>
            </a:extLst>
          </p:cNvPr>
          <p:cNvSpPr/>
          <p:nvPr/>
        </p:nvSpPr>
        <p:spPr>
          <a:xfrm>
            <a:off x="2760132" y="263254"/>
            <a:ext cx="9431867" cy="228871"/>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6055C3A4-92A1-A22F-FD6B-91C463A749D7}"/>
              </a:ext>
            </a:extLst>
          </p:cNvPr>
          <p:cNvGrpSpPr/>
          <p:nvPr/>
        </p:nvGrpSpPr>
        <p:grpSpPr>
          <a:xfrm>
            <a:off x="550863" y="82550"/>
            <a:ext cx="3902663" cy="584775"/>
            <a:chOff x="551544" y="82976"/>
            <a:chExt cx="3901213" cy="583764"/>
          </a:xfrm>
        </p:grpSpPr>
        <p:sp>
          <p:nvSpPr>
            <p:cNvPr id="7" name="文本框 4">
              <a:extLst>
                <a:ext uri="{FF2B5EF4-FFF2-40B4-BE49-F238E27FC236}">
                  <a16:creationId xmlns:a16="http://schemas.microsoft.com/office/drawing/2014/main" id="{5459AD27-FB11-3D7B-4065-61546EAFDBE7}"/>
                </a:ext>
              </a:extLst>
            </p:cNvPr>
            <p:cNvSpPr/>
            <p:nvPr/>
          </p:nvSpPr>
          <p:spPr>
            <a:xfrm>
              <a:off x="1160917" y="118309"/>
              <a:ext cx="3291840" cy="522315"/>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研究方向</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B68DFAF5-DEA6-1F38-02F6-8B384DA15C39}"/>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a:t>
              </a:r>
              <a:r>
                <a:rPr lang="en-US" altLang="ja-JP" sz="3200" spc="0" dirty="0">
                  <a:solidFill>
                    <a:srgbClr val="3B3838"/>
                  </a:solidFill>
                  <a:latin typeface="Impact" pitchFamily="34" charset="0"/>
                </a:rPr>
                <a:t>2</a:t>
              </a:r>
              <a:endParaRPr lang="zh-CN" altLang="en-US" sz="3200" dirty="0">
                <a:solidFill>
                  <a:srgbClr val="3B3838"/>
                </a:solidFill>
                <a:latin typeface="Impact" pitchFamily="34" charset="0"/>
              </a:endParaRPr>
            </a:p>
          </p:txBody>
        </p:sp>
      </p:grpSp>
      <p:sp>
        <p:nvSpPr>
          <p:cNvPr id="3" name="文本框 2">
            <a:extLst>
              <a:ext uri="{FF2B5EF4-FFF2-40B4-BE49-F238E27FC236}">
                <a16:creationId xmlns:a16="http://schemas.microsoft.com/office/drawing/2014/main" id="{8DE76CDA-ED6D-8D4B-B7C9-298642DCB596}"/>
              </a:ext>
            </a:extLst>
          </p:cNvPr>
          <p:cNvSpPr txBox="1"/>
          <p:nvPr/>
        </p:nvSpPr>
        <p:spPr>
          <a:xfrm>
            <a:off x="609600" y="2010383"/>
            <a:ext cx="10758791" cy="1846659"/>
          </a:xfrm>
          <a:prstGeom prst="rect">
            <a:avLst/>
          </a:prstGeom>
          <a:noFill/>
        </p:spPr>
        <p:txBody>
          <a:bodyPr wrap="square" rtlCol="0">
            <a:spAutoFit/>
          </a:bodyPr>
          <a:lstStyle/>
          <a:p>
            <a:r>
              <a:rPr lang="ja-JP" altLang="en-US" dirty="0">
                <a:latin typeface="MS PMincho" panose="02020600040205080304" pitchFamily="18" charset="-128"/>
                <a:ea typeface="MS PMincho" panose="02020600040205080304" pitchFamily="18" charset="-128"/>
              </a:rPr>
              <a:t>内容概要：</a:t>
            </a:r>
            <a:endParaRPr lang="en-US" altLang="ja-JP" dirty="0">
              <a:latin typeface="MS PMincho" panose="02020600040205080304" pitchFamily="18" charset="-128"/>
              <a:ea typeface="MS PMincho" panose="02020600040205080304" pitchFamily="18" charset="-128"/>
            </a:endParaRPr>
          </a:p>
          <a:p>
            <a:endParaRPr lang="en-US" altLang="ja-JP" dirty="0">
              <a:latin typeface="MS PMincho" panose="02020600040205080304" pitchFamily="18" charset="-128"/>
              <a:ea typeface="MS PMincho" panose="02020600040205080304" pitchFamily="18" charset="-128"/>
            </a:endParaRPr>
          </a:p>
          <a:p>
            <a:r>
              <a:rPr lang="ja-JP" altLang="en-US" dirty="0">
                <a:latin typeface="MS PMincho" panose="02020600040205080304" pitchFamily="18" charset="-128"/>
                <a:ea typeface="MS PMincho" panose="02020600040205080304" pitchFamily="18" charset="-128"/>
              </a:rPr>
              <a:t>本研究は、弱いラベルにおける感情支援戦略予測を目的としています。具体的には、感情支援対話データセット</a:t>
            </a:r>
            <a:r>
              <a:rPr lang="en-US" altLang="ja-JP" dirty="0" err="1">
                <a:latin typeface="MS PMincho" panose="02020600040205080304" pitchFamily="18" charset="-128"/>
                <a:ea typeface="MS PMincho" panose="02020600040205080304" pitchFamily="18" charset="-128"/>
              </a:rPr>
              <a:t>ESConv</a:t>
            </a:r>
            <a:r>
              <a:rPr lang="en-US" altLang="ja-JP" dirty="0">
                <a:latin typeface="MS PMincho" panose="02020600040205080304" pitchFamily="18" charset="-128"/>
                <a:ea typeface="MS PMincho" panose="02020600040205080304" pitchFamily="18" charset="-128"/>
              </a:rPr>
              <a:t>(</a:t>
            </a:r>
            <a:r>
              <a:rPr lang="da-DK" altLang="ja-JP" dirty="0">
                <a:latin typeface="MS PMincho" panose="02020600040205080304" pitchFamily="18" charset="-128"/>
                <a:ea typeface="MS PMincho" panose="02020600040205080304" pitchFamily="18" charset="-128"/>
              </a:rPr>
              <a:t>Liu et al., ACL 2021</a:t>
            </a:r>
            <a:r>
              <a:rPr lang="en-US" altLang="ja-JP" dirty="0">
                <a:latin typeface="MS PMincho" panose="02020600040205080304" pitchFamily="18" charset="-128"/>
                <a:ea typeface="MS PMincho" panose="02020600040205080304" pitchFamily="18" charset="-128"/>
              </a:rPr>
              <a:t>)</a:t>
            </a:r>
            <a:r>
              <a:rPr lang="ja-JP" altLang="en-US" dirty="0">
                <a:latin typeface="MS PMincho" panose="02020600040205080304" pitchFamily="18" charset="-128"/>
                <a:ea typeface="MS PMincho" panose="02020600040205080304" pitchFamily="18" charset="-128"/>
              </a:rPr>
              <a:t>に付与された経験タイプ、感情タイプ、問題タイプなどの状況ラベルと対話内容、過去の戦略履歴を統合し、</a:t>
            </a:r>
            <a:r>
              <a:rPr lang="ja-JP" altLang="en-US" dirty="0">
                <a:solidFill>
                  <a:srgbClr val="FF0000"/>
                </a:solidFill>
                <a:latin typeface="MS PMincho" panose="02020600040205080304" pitchFamily="18" charset="-128"/>
                <a:ea typeface="MS PMincho" panose="02020600040205080304" pitchFamily="18" charset="-128"/>
              </a:rPr>
              <a:t>明示的な戦略予測モジュール</a:t>
            </a:r>
            <a:r>
              <a:rPr lang="ja-JP" altLang="en-US" dirty="0">
                <a:latin typeface="MS PMincho" panose="02020600040205080304" pitchFamily="18" charset="-128"/>
                <a:ea typeface="MS PMincho" panose="02020600040205080304" pitchFamily="18" charset="-128"/>
              </a:rPr>
              <a:t>（例えば</a:t>
            </a:r>
            <a:r>
              <a:rPr lang="en-US" altLang="ja-JP" dirty="0">
                <a:latin typeface="MS PMincho" panose="02020600040205080304" pitchFamily="18" charset="-128"/>
                <a:ea typeface="MS PMincho" panose="02020600040205080304" pitchFamily="18" charset="-128"/>
              </a:rPr>
              <a:t>MLP</a:t>
            </a:r>
            <a:r>
              <a:rPr lang="ja-JP" altLang="en-US" dirty="0">
                <a:latin typeface="MS PMincho" panose="02020600040205080304" pitchFamily="18" charset="-128"/>
                <a:ea typeface="MS PMincho" panose="02020600040205080304" pitchFamily="18" charset="-128"/>
              </a:rPr>
              <a:t>分類器）によって次に取るべき支援戦略を出力します。</a:t>
            </a:r>
            <a:endParaRPr lang="zh-CN" altLang="en-US"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1468637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A171E-090D-8BC9-5065-72AE168BC1ED}"/>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08A2CB96-8CE5-5177-438C-9BE9D3DFAD8D}"/>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2" name="矩形 1">
            <a:extLst>
              <a:ext uri="{FF2B5EF4-FFF2-40B4-BE49-F238E27FC236}">
                <a16:creationId xmlns:a16="http://schemas.microsoft.com/office/drawing/2014/main" id="{FDA912F4-F4F5-E00B-F375-FB29980A1BCF}"/>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313693A1-8B18-3761-17F5-A99E74A31135}"/>
              </a:ext>
            </a:extLst>
          </p:cNvPr>
          <p:cNvSpPr/>
          <p:nvPr/>
        </p:nvSpPr>
        <p:spPr>
          <a:xfrm>
            <a:off x="3467948" y="254000"/>
            <a:ext cx="8724052"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B2F8E0A3-65E2-1C88-FBF4-6C81B4C26808}"/>
              </a:ext>
            </a:extLst>
          </p:cNvPr>
          <p:cNvGrpSpPr/>
          <p:nvPr/>
        </p:nvGrpSpPr>
        <p:grpSpPr>
          <a:xfrm>
            <a:off x="550863" y="82550"/>
            <a:ext cx="3902663" cy="584775"/>
            <a:chOff x="551544" y="82976"/>
            <a:chExt cx="3901213" cy="583764"/>
          </a:xfrm>
        </p:grpSpPr>
        <p:sp>
          <p:nvSpPr>
            <p:cNvPr id="7" name="文本框 4">
              <a:extLst>
                <a:ext uri="{FF2B5EF4-FFF2-40B4-BE49-F238E27FC236}">
                  <a16:creationId xmlns:a16="http://schemas.microsoft.com/office/drawing/2014/main" id="{5102D1A9-885D-29E5-9785-59CCEAD0C76C}"/>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データセット</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F79D0BF4-406E-716F-1E39-27B38B4BAA8D}"/>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a:t>
              </a:r>
              <a:r>
                <a:rPr lang="en-US" altLang="ja-JP" sz="3200" dirty="0">
                  <a:solidFill>
                    <a:srgbClr val="3B3838"/>
                  </a:solidFill>
                  <a:latin typeface="Impact" pitchFamily="34" charset="0"/>
                </a:rPr>
                <a:t>3</a:t>
              </a:r>
              <a:endParaRPr lang="zh-CN" altLang="en-US" sz="3200" dirty="0">
                <a:solidFill>
                  <a:srgbClr val="3B3838"/>
                </a:solidFill>
                <a:latin typeface="Impact" pitchFamily="34" charset="0"/>
              </a:endParaRPr>
            </a:p>
          </p:txBody>
        </p:sp>
      </p:grpSp>
      <p:pic>
        <p:nvPicPr>
          <p:cNvPr id="11" name="图片 10">
            <a:extLst>
              <a:ext uri="{FF2B5EF4-FFF2-40B4-BE49-F238E27FC236}">
                <a16:creationId xmlns:a16="http://schemas.microsoft.com/office/drawing/2014/main" id="{4CFAAEE1-360E-E645-E10A-D51431D0735D}"/>
              </a:ext>
            </a:extLst>
          </p:cNvPr>
          <p:cNvPicPr>
            <a:picLocks noChangeAspect="1"/>
          </p:cNvPicPr>
          <p:nvPr/>
        </p:nvPicPr>
        <p:blipFill>
          <a:blip r:embed="rId3"/>
          <a:stretch>
            <a:fillRect/>
          </a:stretch>
        </p:blipFill>
        <p:spPr>
          <a:xfrm>
            <a:off x="4860423" y="668338"/>
            <a:ext cx="3400213" cy="5682407"/>
          </a:xfrm>
          <a:prstGeom prst="rect">
            <a:avLst/>
          </a:prstGeom>
        </p:spPr>
      </p:pic>
      <p:pic>
        <p:nvPicPr>
          <p:cNvPr id="13" name="图片 12">
            <a:extLst>
              <a:ext uri="{FF2B5EF4-FFF2-40B4-BE49-F238E27FC236}">
                <a16:creationId xmlns:a16="http://schemas.microsoft.com/office/drawing/2014/main" id="{8164A766-6DD6-1F14-1AD0-557545E8A119}"/>
              </a:ext>
            </a:extLst>
          </p:cNvPr>
          <p:cNvPicPr>
            <a:picLocks noChangeAspect="1"/>
          </p:cNvPicPr>
          <p:nvPr/>
        </p:nvPicPr>
        <p:blipFill>
          <a:blip r:embed="rId4"/>
          <a:stretch>
            <a:fillRect/>
          </a:stretch>
        </p:blipFill>
        <p:spPr>
          <a:xfrm>
            <a:off x="6618" y="539538"/>
            <a:ext cx="4670319" cy="2498078"/>
          </a:xfrm>
          <a:prstGeom prst="rect">
            <a:avLst/>
          </a:prstGeom>
        </p:spPr>
      </p:pic>
      <p:pic>
        <p:nvPicPr>
          <p:cNvPr id="15" name="图片 14">
            <a:extLst>
              <a:ext uri="{FF2B5EF4-FFF2-40B4-BE49-F238E27FC236}">
                <a16:creationId xmlns:a16="http://schemas.microsoft.com/office/drawing/2014/main" id="{29FE45FF-B73D-E108-114C-CEEACA74B7F7}"/>
              </a:ext>
            </a:extLst>
          </p:cNvPr>
          <p:cNvPicPr>
            <a:picLocks noChangeAspect="1"/>
          </p:cNvPicPr>
          <p:nvPr/>
        </p:nvPicPr>
        <p:blipFill>
          <a:blip r:embed="rId5"/>
          <a:stretch>
            <a:fillRect/>
          </a:stretch>
        </p:blipFill>
        <p:spPr>
          <a:xfrm>
            <a:off x="8260636" y="642070"/>
            <a:ext cx="3563987" cy="5841411"/>
          </a:xfrm>
          <a:prstGeom prst="rect">
            <a:avLst/>
          </a:prstGeom>
        </p:spPr>
      </p:pic>
      <p:sp>
        <p:nvSpPr>
          <p:cNvPr id="16" name="文本框 15">
            <a:extLst>
              <a:ext uri="{FF2B5EF4-FFF2-40B4-BE49-F238E27FC236}">
                <a16:creationId xmlns:a16="http://schemas.microsoft.com/office/drawing/2014/main" id="{7C98C619-D044-343C-34C1-2B7BB2FAD33C}"/>
              </a:ext>
            </a:extLst>
          </p:cNvPr>
          <p:cNvSpPr txBox="1"/>
          <p:nvPr/>
        </p:nvSpPr>
        <p:spPr>
          <a:xfrm>
            <a:off x="304800" y="3459210"/>
            <a:ext cx="4104640" cy="2800767"/>
          </a:xfrm>
          <a:prstGeom prst="rect">
            <a:avLst/>
          </a:prstGeom>
          <a:noFill/>
        </p:spPr>
        <p:txBody>
          <a:bodyPr wrap="square" rtlCol="0">
            <a:spAutoFit/>
          </a:bodyPr>
          <a:lstStyle/>
          <a:p>
            <a:r>
              <a:rPr lang="zh-CN" altLang="en-US" sz="1600" dirty="0">
                <a:latin typeface="MS PMincho" panose="02020600040205080304" pitchFamily="18" charset="-128"/>
                <a:ea typeface="MS PMincho" panose="02020600040205080304" pitchFamily="18" charset="-128"/>
              </a:rPr>
              <a:t>本研究</a:t>
            </a:r>
            <a:r>
              <a:rPr lang="ja-JP" altLang="en-US" sz="1600" dirty="0">
                <a:latin typeface="MS PMincho" panose="02020600040205080304" pitchFamily="18" charset="-128"/>
                <a:ea typeface="MS PMincho" panose="02020600040205080304" pitchFamily="18" charset="-128"/>
              </a:rPr>
              <a:t>は</a:t>
            </a:r>
            <a:r>
              <a:rPr lang="en-US" altLang="ja-JP" sz="1600" dirty="0" err="1">
                <a:latin typeface="MS PMincho" panose="02020600040205080304" pitchFamily="18" charset="-128"/>
                <a:ea typeface="MS PMincho" panose="02020600040205080304" pitchFamily="18" charset="-128"/>
              </a:rPr>
              <a:t>ESConv</a:t>
            </a:r>
            <a:r>
              <a:rPr lang="ja-JP" altLang="en-US" sz="1600" dirty="0">
                <a:latin typeface="MS PMincho" panose="02020600040205080304" pitchFamily="18" charset="-128"/>
                <a:ea typeface="MS PMincho" panose="02020600040205080304" pitchFamily="18" charset="-128"/>
              </a:rPr>
              <a:t>データセット（</a:t>
            </a:r>
            <a:r>
              <a:rPr lang="en-US" altLang="ja-JP" sz="1600" dirty="0">
                <a:latin typeface="MS PMincho" panose="02020600040205080304" pitchFamily="18" charset="-128"/>
                <a:ea typeface="MS PMincho" panose="02020600040205080304" pitchFamily="18" charset="-128"/>
              </a:rPr>
              <a:t>Liu</a:t>
            </a:r>
            <a:r>
              <a:rPr lang="ja-JP" altLang="en-US" sz="1600" dirty="0">
                <a:latin typeface="MS PMincho" panose="02020600040205080304" pitchFamily="18" charset="-128"/>
                <a:ea typeface="MS PMincho" panose="02020600040205080304" pitchFamily="18" charset="-128"/>
              </a:rPr>
              <a:t>ら、</a:t>
            </a:r>
            <a:r>
              <a:rPr lang="en-US" altLang="ja-JP" sz="1600" dirty="0">
                <a:latin typeface="MS PMincho" panose="02020600040205080304" pitchFamily="18" charset="-128"/>
                <a:ea typeface="MS PMincho" panose="02020600040205080304" pitchFamily="18" charset="-128"/>
              </a:rPr>
              <a:t>ACL 2021</a:t>
            </a:r>
            <a:r>
              <a:rPr lang="ja-JP" altLang="en-US" sz="1600" dirty="0">
                <a:latin typeface="MS PMincho" panose="02020600040205080304" pitchFamily="18" charset="-128"/>
                <a:ea typeface="MS PMincho" panose="02020600040205080304" pitchFamily="18" charset="-128"/>
              </a:rPr>
              <a:t>）を使用しようとします。このデータセットには合計</a:t>
            </a:r>
            <a:r>
              <a:rPr lang="en-US" altLang="ja-JP" sz="1600" dirty="0">
                <a:latin typeface="MS PMincho" panose="02020600040205080304" pitchFamily="18" charset="-128"/>
                <a:ea typeface="MS PMincho" panose="02020600040205080304" pitchFamily="18" charset="-128"/>
              </a:rPr>
              <a:t>1,053</a:t>
            </a:r>
            <a:r>
              <a:rPr lang="ja-JP" altLang="en-US" sz="1600" dirty="0">
                <a:latin typeface="MS PMincho" panose="02020600040205080304" pitchFamily="18" charset="-128"/>
                <a:ea typeface="MS PMincho" panose="02020600040205080304" pitchFamily="18" charset="-128"/>
              </a:rPr>
              <a:t>件の対話と</a:t>
            </a:r>
            <a:r>
              <a:rPr lang="en-US" altLang="ja-JP" sz="1600" dirty="0">
                <a:latin typeface="MS PMincho" panose="02020600040205080304" pitchFamily="18" charset="-128"/>
                <a:ea typeface="MS PMincho" panose="02020600040205080304" pitchFamily="18" charset="-128"/>
              </a:rPr>
              <a:t>3</a:t>
            </a:r>
            <a:r>
              <a:rPr lang="ja-JP" altLang="en-US" sz="1600" dirty="0">
                <a:latin typeface="MS PMincho" panose="02020600040205080304" pitchFamily="18" charset="-128"/>
                <a:ea typeface="MS PMincho" panose="02020600040205080304" pitchFamily="18" charset="-128"/>
              </a:rPr>
              <a:t>万件を超える発話が含まれており、</a:t>
            </a:r>
            <a:r>
              <a:rPr lang="en-US" altLang="ja-JP" sz="1600" dirty="0">
                <a:latin typeface="MS PMincho" panose="02020600040205080304" pitchFamily="18" charset="-128"/>
                <a:ea typeface="MS PMincho" panose="02020600040205080304" pitchFamily="18" charset="-128"/>
              </a:rPr>
              <a:t>8</a:t>
            </a:r>
            <a:r>
              <a:rPr lang="ja-JP" altLang="en-US" sz="1600" dirty="0">
                <a:latin typeface="MS PMincho" panose="02020600040205080304" pitchFamily="18" charset="-128"/>
                <a:ea typeface="MS PMincho" panose="02020600040205080304" pitchFamily="18" charset="-128"/>
              </a:rPr>
              <a:t>種類の支援戦略、</a:t>
            </a:r>
            <a:r>
              <a:rPr lang="en-US" altLang="ja-JP" sz="1600" dirty="0">
                <a:latin typeface="MS PMincho" panose="02020600040205080304" pitchFamily="18" charset="-128"/>
                <a:ea typeface="MS PMincho" panose="02020600040205080304" pitchFamily="18" charset="-128"/>
              </a:rPr>
              <a:t>7</a:t>
            </a:r>
            <a:r>
              <a:rPr lang="ja-JP" altLang="en-US" sz="1600" dirty="0">
                <a:latin typeface="MS PMincho" panose="02020600040205080304" pitchFamily="18" charset="-128"/>
                <a:ea typeface="MS PMincho" panose="02020600040205080304" pitchFamily="18" charset="-128"/>
              </a:rPr>
              <a:t>種類の感情ラベル、</a:t>
            </a:r>
            <a:r>
              <a:rPr lang="en-US" altLang="ja-JP" sz="1600" dirty="0">
                <a:latin typeface="MS PMincho" panose="02020600040205080304" pitchFamily="18" charset="-128"/>
                <a:ea typeface="MS PMincho" panose="02020600040205080304" pitchFamily="18" charset="-128"/>
              </a:rPr>
              <a:t>5</a:t>
            </a:r>
            <a:r>
              <a:rPr lang="ja-JP" altLang="en-US" sz="1600" dirty="0">
                <a:latin typeface="MS PMincho" panose="02020600040205080304" pitchFamily="18" charset="-128"/>
                <a:ea typeface="MS PMincho" panose="02020600040205080304" pitchFamily="18" charset="-128"/>
              </a:rPr>
              <a:t>種類の問題タイプなど、さまざまな情報があります。各対話には、事前アンケート（</a:t>
            </a:r>
            <a:r>
              <a:rPr lang="en-US" altLang="ja-JP" sz="1600" dirty="0">
                <a:latin typeface="MS PMincho" panose="02020600040205080304" pitchFamily="18" charset="-128"/>
                <a:ea typeface="MS PMincho" panose="02020600040205080304" pitchFamily="18" charset="-128"/>
              </a:rPr>
              <a:t>pre-chat survey</a:t>
            </a:r>
            <a:r>
              <a:rPr lang="ja-JP" altLang="en-US" sz="1600" dirty="0">
                <a:latin typeface="MS PMincho" panose="02020600040205080304" pitchFamily="18" charset="-128"/>
                <a:ea typeface="MS PMincho" panose="02020600040205080304" pitchFamily="18" charset="-128"/>
              </a:rPr>
              <a:t>）、サポーターの戦略、リアルタイムのフィードバック、事後アンケート（</a:t>
            </a:r>
            <a:r>
              <a:rPr lang="en-US" altLang="ja-JP" sz="1600" dirty="0">
                <a:latin typeface="MS PMincho" panose="02020600040205080304" pitchFamily="18" charset="-128"/>
                <a:ea typeface="MS PMincho" panose="02020600040205080304" pitchFamily="18" charset="-128"/>
              </a:rPr>
              <a:t>post-chat survey</a:t>
            </a:r>
            <a:r>
              <a:rPr lang="ja-JP" altLang="en-US" sz="1600" dirty="0">
                <a:latin typeface="MS PMincho" panose="02020600040205080304" pitchFamily="18" charset="-128"/>
                <a:ea typeface="MS PMincho" panose="02020600040205080304" pitchFamily="18" charset="-128"/>
              </a:rPr>
              <a:t>）といった構造化ラベルが含まれており、条件付きモデリングや分析を行う上で非常に便利です。</a:t>
            </a:r>
            <a:endParaRPr lang="zh-CN" altLang="en-US" sz="1600" dirty="0">
              <a:latin typeface="MS PMincho" panose="02020600040205080304" pitchFamily="18" charset="-128"/>
              <a:ea typeface="MS PMincho" panose="02020600040205080304" pitchFamily="18" charset="-128"/>
            </a:endParaRPr>
          </a:p>
        </p:txBody>
      </p:sp>
    </p:spTree>
    <p:extLst>
      <p:ext uri="{BB962C8B-B14F-4D97-AF65-F5344CB8AC3E}">
        <p14:creationId xmlns:p14="http://schemas.microsoft.com/office/powerpoint/2010/main" val="4191436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30681-5537-2E2E-2F88-92DCD2773CE6}"/>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CABC0D3C-632A-1717-EF1B-CF0CF2D90CF9}"/>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637B7184-9AC7-B976-296B-8307F85BCCF0}"/>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 name="文本框 2">
            <a:extLst>
              <a:ext uri="{FF2B5EF4-FFF2-40B4-BE49-F238E27FC236}">
                <a16:creationId xmlns:a16="http://schemas.microsoft.com/office/drawing/2014/main" id="{E255ED02-3FBE-6362-4ADC-24B97CCB25D6}"/>
              </a:ext>
            </a:extLst>
          </p:cNvPr>
          <p:cNvSpPr txBox="1"/>
          <p:nvPr/>
        </p:nvSpPr>
        <p:spPr>
          <a:xfrm>
            <a:off x="468351" y="804394"/>
            <a:ext cx="10560206" cy="5016758"/>
          </a:xfrm>
          <a:prstGeom prst="rect">
            <a:avLst/>
          </a:prstGeom>
          <a:noFill/>
        </p:spPr>
        <p:txBody>
          <a:bodyPr wrap="square" rtlCol="0">
            <a:spAutoFit/>
          </a:bodyPr>
          <a:lstStyle/>
          <a:p>
            <a:r>
              <a:rPr lang="ja-JP" altLang="en-US" sz="2000" b="1" dirty="0">
                <a:solidFill>
                  <a:srgbClr val="FF0000"/>
                </a:solidFill>
                <a:latin typeface="MS PMincho" panose="02020600040205080304" pitchFamily="18" charset="-128"/>
                <a:ea typeface="MS PMincho" panose="02020600040205080304" pitchFamily="18" charset="-128"/>
              </a:rPr>
              <a:t>考え：</a:t>
            </a:r>
            <a:endParaRPr lang="en-US" altLang="ja-JP" sz="2000" b="1" dirty="0">
              <a:solidFill>
                <a:srgbClr val="FF0000"/>
              </a:solidFill>
              <a:latin typeface="MS PMincho" panose="02020600040205080304" pitchFamily="18" charset="-128"/>
              <a:ea typeface="MS PMincho" panose="02020600040205080304" pitchFamily="18" charset="-128"/>
            </a:endParaRPr>
          </a:p>
          <a:p>
            <a:r>
              <a:rPr lang="ja-JP" altLang="en-US" sz="2000" dirty="0">
                <a:latin typeface="MS PMincho" panose="02020600040205080304" pitchFamily="18" charset="-128"/>
                <a:ea typeface="MS PMincho" panose="02020600040205080304" pitchFamily="18" charset="-128"/>
              </a:rPr>
              <a:t>現時点での私の考えとしては、本論文のアプローチを参考にしつつ、</a:t>
            </a:r>
            <a:r>
              <a:rPr lang="ja-JP" altLang="en-US" sz="2000">
                <a:latin typeface="MS PMincho" panose="02020600040205080304" pitchFamily="18" charset="-128"/>
                <a:ea typeface="MS PMincho" panose="02020600040205080304" pitchFamily="18" charset="-128"/>
              </a:rPr>
              <a:t>明示的な戦</a:t>
            </a:r>
            <a:r>
              <a:rPr lang="ja-JP" altLang="en-US" sz="2000" dirty="0">
                <a:latin typeface="MS PMincho" panose="02020600040205080304" pitchFamily="18" charset="-128"/>
                <a:ea typeface="MS PMincho" panose="02020600040205080304" pitchFamily="18" charset="-128"/>
              </a:rPr>
              <a:t>略予測モジュールを構築することです。具体的には、</a:t>
            </a:r>
            <a:r>
              <a:rPr lang="en-US" altLang="ja-JP" sz="2000" dirty="0" err="1">
                <a:latin typeface="MS PMincho" panose="02020600040205080304" pitchFamily="18" charset="-128"/>
                <a:ea typeface="MS PMincho" panose="02020600040205080304" pitchFamily="18" charset="-128"/>
              </a:rPr>
              <a:t>experience_type</a:t>
            </a:r>
            <a:r>
              <a:rPr lang="ja-JP" altLang="en-US" sz="2000" dirty="0">
                <a:latin typeface="MS PMincho" panose="02020600040205080304" pitchFamily="18" charset="-128"/>
                <a:ea typeface="MS PMincho" panose="02020600040205080304" pitchFamily="18" charset="-128"/>
              </a:rPr>
              <a:t>、</a:t>
            </a:r>
            <a:r>
              <a:rPr lang="en-US" altLang="ja-JP" sz="2000" dirty="0" err="1">
                <a:latin typeface="MS PMincho" panose="02020600040205080304" pitchFamily="18" charset="-128"/>
                <a:ea typeface="MS PMincho" panose="02020600040205080304" pitchFamily="18" charset="-128"/>
              </a:rPr>
              <a:t>problem_type</a:t>
            </a:r>
            <a:r>
              <a:rPr lang="ja-JP" altLang="en-US" sz="2000" dirty="0">
                <a:latin typeface="MS PMincho" panose="02020600040205080304" pitchFamily="18" charset="-128"/>
                <a:ea typeface="MS PMincho" panose="02020600040205080304" pitchFamily="18" charset="-128"/>
              </a:rPr>
              <a:t>、</a:t>
            </a:r>
            <a:r>
              <a:rPr lang="en-US" altLang="ja-JP" sz="2000" dirty="0" err="1">
                <a:latin typeface="MS PMincho" panose="02020600040205080304" pitchFamily="18" charset="-128"/>
                <a:ea typeface="MS PMincho" panose="02020600040205080304" pitchFamily="18" charset="-128"/>
              </a:rPr>
              <a:t>emotion_type</a:t>
            </a:r>
            <a:r>
              <a:rPr lang="ja-JP" altLang="en-US" sz="2000" dirty="0">
                <a:latin typeface="MS PMincho" panose="02020600040205080304" pitchFamily="18" charset="-128"/>
                <a:ea typeface="MS PMincho" panose="02020600040205080304" pitchFamily="18" charset="-128"/>
              </a:rPr>
              <a:t>などの弱いラベルと対話内容、戦略タイプを効果的に組み合わせてモデリングし、弱ラベル条件下での支援戦略予測を実現したいと考えています。</a:t>
            </a:r>
            <a:endParaRPr lang="en-US" altLang="ja-JP" sz="2000" b="1" dirty="0">
              <a:solidFill>
                <a:srgbClr val="FF0000"/>
              </a:solidFill>
              <a:latin typeface="MS PMincho" panose="02020600040205080304" pitchFamily="18" charset="-128"/>
              <a:ea typeface="MS PMincho" panose="02020600040205080304" pitchFamily="18" charset="-128"/>
            </a:endParaRPr>
          </a:p>
          <a:p>
            <a:endParaRPr lang="en-US" altLang="ja-JP" sz="2000" b="1" dirty="0">
              <a:solidFill>
                <a:srgbClr val="FF0000"/>
              </a:solidFill>
              <a:latin typeface="MS PMincho" panose="02020600040205080304" pitchFamily="18" charset="-128"/>
              <a:ea typeface="MS PMincho" panose="02020600040205080304" pitchFamily="18" charset="-128"/>
            </a:endParaRPr>
          </a:p>
          <a:p>
            <a:r>
              <a:rPr lang="ja-JP" altLang="en-US" sz="2000" b="1" dirty="0">
                <a:solidFill>
                  <a:srgbClr val="FF0000"/>
                </a:solidFill>
                <a:latin typeface="MS PMincho" panose="02020600040205080304" pitchFamily="18" charset="-128"/>
                <a:ea typeface="MS PMincho" panose="02020600040205080304" pitchFamily="18" charset="-128"/>
              </a:rPr>
              <a:t>課題：</a:t>
            </a:r>
            <a:endParaRPr lang="en-US" altLang="ja-JP" sz="2000" b="1" dirty="0">
              <a:solidFill>
                <a:srgbClr val="FF0000"/>
              </a:solidFill>
              <a:latin typeface="MS PMincho" panose="02020600040205080304" pitchFamily="18" charset="-128"/>
              <a:ea typeface="MS PMincho" panose="02020600040205080304" pitchFamily="18" charset="-128"/>
            </a:endParaRPr>
          </a:p>
          <a:p>
            <a:r>
              <a:rPr kumimoji="1" lang="en-US" altLang="ja-JP" sz="2000" dirty="0" err="1">
                <a:latin typeface="MS PMincho" panose="02020600040205080304" pitchFamily="18" charset="-128"/>
                <a:ea typeface="MS PMincho" panose="02020600040205080304" pitchFamily="18" charset="-128"/>
                <a:cs typeface="MS PMincho" charset="-128"/>
              </a:rPr>
              <a:t>EmoDynamiX</a:t>
            </a:r>
            <a:r>
              <a:rPr kumimoji="1" lang="en-US" altLang="ja-JP" sz="2000" dirty="0">
                <a:latin typeface="MS PMincho" panose="02020600040205080304" pitchFamily="18" charset="-128"/>
                <a:ea typeface="MS PMincho" panose="02020600040205080304" pitchFamily="18" charset="-128"/>
                <a:cs typeface="MS PMincho" charset="-128"/>
              </a:rPr>
              <a:t> : Emotional Support Dialogue Strategy Prediction</a:t>
            </a:r>
            <a:r>
              <a:rPr kumimoji="1" lang="ja-JP" altLang="en-US" sz="2000" dirty="0">
                <a:latin typeface="MS PMincho" panose="02020600040205080304" pitchFamily="18" charset="-128"/>
                <a:ea typeface="MS PMincho" panose="02020600040205080304" pitchFamily="18" charset="-128"/>
                <a:cs typeface="MS PMincho" charset="-128"/>
              </a:rPr>
              <a:t>　</a:t>
            </a:r>
            <a:endParaRPr kumimoji="1" lang="en-US" altLang="ja-JP" sz="2000" dirty="0">
              <a:latin typeface="MS PMincho" panose="02020600040205080304" pitchFamily="18" charset="-128"/>
              <a:ea typeface="MS PMincho" panose="02020600040205080304" pitchFamily="18" charset="-128"/>
              <a:cs typeface="MS PMincho" charset="-128"/>
            </a:endParaRPr>
          </a:p>
          <a:p>
            <a:r>
              <a:rPr kumimoji="1" lang="en-US" altLang="ja-JP" sz="2000" dirty="0">
                <a:latin typeface="MS PMincho" panose="02020600040205080304" pitchFamily="18" charset="-128"/>
                <a:ea typeface="MS PMincho" panose="02020600040205080304" pitchFamily="18" charset="-128"/>
                <a:cs typeface="MS PMincho" charset="-128"/>
              </a:rPr>
              <a:t>by Modelling </a:t>
            </a:r>
            <a:r>
              <a:rPr kumimoji="1" lang="en-US" altLang="ja-JP" sz="2000" dirty="0" err="1">
                <a:latin typeface="MS PMincho" panose="02020600040205080304" pitchFamily="18" charset="-128"/>
                <a:ea typeface="MS PMincho" panose="02020600040205080304" pitchFamily="18" charset="-128"/>
                <a:cs typeface="MS PMincho" charset="-128"/>
              </a:rPr>
              <a:t>MiXed</a:t>
            </a:r>
            <a:r>
              <a:rPr kumimoji="1" lang="en-US" altLang="ja-JP" sz="2000" dirty="0">
                <a:latin typeface="MS PMincho" panose="02020600040205080304" pitchFamily="18" charset="-128"/>
                <a:ea typeface="MS PMincho" panose="02020600040205080304" pitchFamily="18" charset="-128"/>
                <a:cs typeface="MS PMincho" charset="-128"/>
              </a:rPr>
              <a:t> Emotions and Discourse Dynamics</a:t>
            </a:r>
            <a:r>
              <a:rPr lang="ja-JP" altLang="en-US" sz="2000" dirty="0">
                <a:latin typeface="MS PMincho" panose="02020600040205080304" pitchFamily="18" charset="-128"/>
                <a:ea typeface="MS PMincho" panose="02020600040205080304" pitchFamily="18" charset="-128"/>
              </a:rPr>
              <a:t>では、事前学習済みの感情分布モデルを用いて会話ごとに自動的に分類を行っていますが、</a:t>
            </a:r>
            <a:r>
              <a:rPr lang="en-US" altLang="ja-JP" sz="2000" dirty="0" err="1">
                <a:latin typeface="MS PMincho" panose="02020600040205080304" pitchFamily="18" charset="-128"/>
                <a:ea typeface="MS PMincho" panose="02020600040205080304" pitchFamily="18" charset="-128"/>
              </a:rPr>
              <a:t>ESConv</a:t>
            </a:r>
            <a:r>
              <a:rPr lang="ja-JP" altLang="en-US" sz="2000" dirty="0">
                <a:latin typeface="MS PMincho" panose="02020600040205080304" pitchFamily="18" charset="-128"/>
                <a:ea typeface="MS PMincho" panose="02020600040205080304" pitchFamily="18" charset="-128"/>
              </a:rPr>
              <a:t>データセットでは、与えられているラベル（</a:t>
            </a:r>
            <a:r>
              <a:rPr lang="en-US" altLang="ja-JP" sz="2000" dirty="0" err="1">
                <a:latin typeface="MS PMincho" panose="02020600040205080304" pitchFamily="18" charset="-128"/>
                <a:ea typeface="MS PMincho" panose="02020600040205080304" pitchFamily="18" charset="-128"/>
              </a:rPr>
              <a:t>experience_type</a:t>
            </a:r>
            <a:r>
              <a:rPr lang="ja-JP" altLang="en-US" sz="2000" dirty="0">
                <a:latin typeface="MS PMincho" panose="02020600040205080304" pitchFamily="18" charset="-128"/>
                <a:ea typeface="MS PMincho" panose="02020600040205080304" pitchFamily="18" charset="-128"/>
              </a:rPr>
              <a:t>、</a:t>
            </a:r>
            <a:r>
              <a:rPr lang="en-US" altLang="ja-JP" sz="2000" dirty="0" err="1">
                <a:latin typeface="MS PMincho" panose="02020600040205080304" pitchFamily="18" charset="-128"/>
                <a:ea typeface="MS PMincho" panose="02020600040205080304" pitchFamily="18" charset="-128"/>
              </a:rPr>
              <a:t>problem_</a:t>
            </a:r>
            <a:r>
              <a:rPr lang="en-US" altLang="ja-JP" sz="2000" dirty="0" err="1">
                <a:latin typeface="MS PGothic" panose="020B0600070205080204" pitchFamily="34" charset="-128"/>
                <a:ea typeface="MS PGothic" panose="020B0600070205080204" pitchFamily="34" charset="-128"/>
              </a:rPr>
              <a:t>type</a:t>
            </a:r>
            <a:r>
              <a:rPr lang="ja-JP" altLang="en-US" sz="2000" dirty="0">
                <a:latin typeface="MS PMincho" panose="02020600040205080304" pitchFamily="18" charset="-128"/>
                <a:ea typeface="MS PMincho" panose="02020600040205080304" pitchFamily="18" charset="-128"/>
              </a:rPr>
              <a:t>、</a:t>
            </a:r>
            <a:r>
              <a:rPr lang="en-US" altLang="ja-JP" sz="2000" dirty="0" err="1">
                <a:latin typeface="MS PMincho" panose="02020600040205080304" pitchFamily="18" charset="-128"/>
                <a:ea typeface="MS PMincho" panose="02020600040205080304" pitchFamily="18" charset="-128"/>
              </a:rPr>
              <a:t>emotion_type</a:t>
            </a:r>
            <a:r>
              <a:rPr lang="ja-JP" altLang="en-US" sz="2000" dirty="0">
                <a:latin typeface="MS PMincho" panose="02020600040205080304" pitchFamily="18" charset="-128"/>
                <a:ea typeface="MS PMincho" panose="02020600040205080304" pitchFamily="18" charset="-128"/>
              </a:rPr>
              <a:t>など）は、各会話や各ターンごとの細粒度なラベルではなく、対話全体やセッション単位で付与されています。そのため、ラベルの種類が少なく、データ数が多いことに加え、</a:t>
            </a:r>
            <a:r>
              <a:rPr lang="en-US" altLang="ja-JP" sz="2000" dirty="0">
                <a:latin typeface="MS PMincho" panose="02020600040205080304" pitchFamily="18" charset="-128"/>
                <a:ea typeface="MS PMincho" panose="02020600040205080304" pitchFamily="18" charset="-128"/>
              </a:rPr>
              <a:t>1</a:t>
            </a:r>
            <a:r>
              <a:rPr lang="ja-JP" altLang="en-US" sz="2000" dirty="0">
                <a:latin typeface="MS PMincho" panose="02020600040205080304" pitchFamily="18" charset="-128"/>
                <a:ea typeface="MS PMincho" panose="02020600040205080304" pitchFamily="18" charset="-128"/>
              </a:rPr>
              <a:t>つのラベルが複数の異なる</a:t>
            </a:r>
            <a:r>
              <a:rPr lang="en-US" altLang="ja-JP" sz="2000" dirty="0">
                <a:latin typeface="MS PMincho" panose="02020600040205080304" pitchFamily="18" charset="-128"/>
                <a:ea typeface="MS PMincho" panose="02020600040205080304" pitchFamily="18" charset="-128"/>
              </a:rPr>
              <a:t>supporter</a:t>
            </a:r>
            <a:r>
              <a:rPr lang="ja-JP" altLang="en-US" sz="2000" dirty="0">
                <a:latin typeface="MS PMincho" panose="02020600040205080304" pitchFamily="18" charset="-128"/>
                <a:ea typeface="MS PMincho" panose="02020600040205080304" pitchFamily="18" charset="-128"/>
              </a:rPr>
              <a:t>の戦略をカバーしており、戦略決定の際の文脈情報が影響されてしまいます。この問題を解決するため、現時点での考えとしては、技術的手法を通じてラベルと対話内容および戦略との関連性を強化し、最終的にアブレーション実験によってその有効性を検証することを目指しています。</a:t>
            </a:r>
            <a:endParaRPr kumimoji="1" lang="en-US" altLang="ja-JP" sz="2000" dirty="0">
              <a:latin typeface="MS PMincho" panose="02020600040205080304" pitchFamily="18" charset="-128"/>
              <a:ea typeface="MS PMincho" panose="02020600040205080304" pitchFamily="18" charset="-128"/>
              <a:cs typeface="MS PMincho" charset="-128"/>
            </a:endParaRPr>
          </a:p>
        </p:txBody>
      </p:sp>
      <p:sp>
        <p:nvSpPr>
          <p:cNvPr id="2" name="矩形 1">
            <a:extLst>
              <a:ext uri="{FF2B5EF4-FFF2-40B4-BE49-F238E27FC236}">
                <a16:creationId xmlns:a16="http://schemas.microsoft.com/office/drawing/2014/main" id="{61D55E05-B859-8676-2945-8FAADC16E0F4}"/>
              </a:ext>
            </a:extLst>
          </p:cNvPr>
          <p:cNvSpPr/>
          <p:nvPr/>
        </p:nvSpPr>
        <p:spPr>
          <a:xfrm>
            <a:off x="0" y="254000"/>
            <a:ext cx="6096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sp>
        <p:nvSpPr>
          <p:cNvPr id="5" name="矩形 2">
            <a:extLst>
              <a:ext uri="{FF2B5EF4-FFF2-40B4-BE49-F238E27FC236}">
                <a16:creationId xmlns:a16="http://schemas.microsoft.com/office/drawing/2014/main" id="{CAA6AB69-689A-5D87-D66A-D076D41E4DB2}"/>
              </a:ext>
            </a:extLst>
          </p:cNvPr>
          <p:cNvSpPr/>
          <p:nvPr/>
        </p:nvSpPr>
        <p:spPr>
          <a:xfrm>
            <a:off x="2108200" y="254000"/>
            <a:ext cx="10083800" cy="238125"/>
          </a:xfrm>
          <a:prstGeom prst="rect">
            <a:avLst/>
          </a:prstGeom>
          <a:solidFill>
            <a:srgbClr val="04487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nchorCtr="0">
            <a:no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endParaRPr lang="zh-CN" altLang="en-US">
              <a:solidFill>
                <a:srgbClr val="FFFFFF"/>
              </a:solidFill>
            </a:endParaRPr>
          </a:p>
        </p:txBody>
      </p:sp>
      <p:grpSp>
        <p:nvGrpSpPr>
          <p:cNvPr id="6" name="组合 3">
            <a:extLst>
              <a:ext uri="{FF2B5EF4-FFF2-40B4-BE49-F238E27FC236}">
                <a16:creationId xmlns:a16="http://schemas.microsoft.com/office/drawing/2014/main" id="{8538FA25-7379-A867-7E73-C37DCA0329DD}"/>
              </a:ext>
            </a:extLst>
          </p:cNvPr>
          <p:cNvGrpSpPr/>
          <p:nvPr/>
        </p:nvGrpSpPr>
        <p:grpSpPr>
          <a:xfrm>
            <a:off x="550863" y="82550"/>
            <a:ext cx="3902663" cy="584775"/>
            <a:chOff x="551544" y="82976"/>
            <a:chExt cx="3901213" cy="583764"/>
          </a:xfrm>
        </p:grpSpPr>
        <p:sp>
          <p:nvSpPr>
            <p:cNvPr id="7" name="文本框 4">
              <a:extLst>
                <a:ext uri="{FF2B5EF4-FFF2-40B4-BE49-F238E27FC236}">
                  <a16:creationId xmlns:a16="http://schemas.microsoft.com/office/drawing/2014/main" id="{6B277AB7-8FCA-42EE-2668-C593EDB41ED2}"/>
                </a:ext>
              </a:extLst>
            </p:cNvPr>
            <p:cNvSpPr/>
            <p:nvPr/>
          </p:nvSpPr>
          <p:spPr>
            <a:xfrm>
              <a:off x="1160917" y="118309"/>
              <a:ext cx="3291840" cy="523220"/>
            </a:xfrm>
            <a:prstGeom prst="rect">
              <a:avLst/>
            </a:prstGeom>
            <a:noFill/>
            <a:ln>
              <a:noFill/>
              <a:miter lim="800000"/>
            </a:ln>
          </p:spPr>
          <p:txBody>
            <a:bodyPr>
              <a:spAutoFit/>
            </a:bodyPr>
            <a:lstStyle>
              <a:lvl1pPr marL="228600" indent="-228600" algn="l" defTabSz="914400" rtl="0" eaLnBrk="0" fontAlgn="base" hangingPunct="0">
                <a:lnSpc>
                  <a:spcPct val="90000"/>
                </a:lnSpc>
                <a:spcBef>
                  <a:spcPts val="1000"/>
                </a:spcBef>
                <a:spcAft>
                  <a:spcPct val="0"/>
                </a:spcAft>
                <a:buClrTx/>
                <a:buSzTx/>
                <a:buFont typeface="Arial" panose="020B0604020202020204" pitchFamily="34" charset="0"/>
                <a:buChar char="•"/>
                <a:defRPr kumimoji="0" lang="zh-CN" altLang="en-US" sz="2800" b="0" i="0" u="none" kern="1200" baseline="0">
                  <a:solidFill>
                    <a:schemeClr val="tx1"/>
                  </a:solidFill>
                  <a:effectLst/>
                  <a:latin typeface="+mn-lt"/>
                  <a:ea typeface="+mn-ea"/>
                  <a:cs typeface="+mn-cs"/>
                </a:defRPr>
              </a:lvl1pPr>
              <a:lvl2pPr marL="6858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400" b="0" i="0" u="none" kern="1200" baseline="0">
                  <a:solidFill>
                    <a:schemeClr val="tx1"/>
                  </a:solidFill>
                  <a:effectLst/>
                  <a:latin typeface="+mn-lt"/>
                  <a:ea typeface="+mn-ea"/>
                  <a:cs typeface="+mn-cs"/>
                </a:defRPr>
              </a:lvl2pPr>
              <a:lvl3pPr marL="11430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2000" b="0" i="0" u="none" kern="1200" baseline="0">
                  <a:solidFill>
                    <a:schemeClr val="tx1"/>
                  </a:solidFill>
                  <a:effectLst/>
                  <a:latin typeface="+mn-lt"/>
                  <a:ea typeface="+mn-ea"/>
                  <a:cs typeface="+mn-cs"/>
                </a:defRPr>
              </a:lvl3pPr>
              <a:lvl4pPr marL="16002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4pPr>
              <a:lvl5pPr marL="2057400" indent="-228600" algn="l" defTabSz="914400" rtl="0" eaLnBrk="0" fontAlgn="base" hangingPunct="0">
                <a:lnSpc>
                  <a:spcPct val="90000"/>
                </a:lnSpc>
                <a:spcBef>
                  <a:spcPts val="500"/>
                </a:spcBef>
                <a:spcAft>
                  <a:spcPct val="0"/>
                </a:spcAft>
                <a:buClrTx/>
                <a:buSzTx/>
                <a:buFont typeface="Arial" panose="020B0604020202020204" pitchFamily="34" charset="0"/>
                <a:buChar char="•"/>
                <a:defRPr kumimoji="0" lang="zh-CN" altLang="en-US" sz="18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zh-CN" altLang="en-US" sz="1800" kern="1200">
                  <a:solidFill>
                    <a:schemeClr val="tx1"/>
                  </a:solidFill>
                  <a:latin typeface="+mn-lt"/>
                  <a:ea typeface="+mn-ea"/>
                  <a:cs typeface="+mn-cs"/>
                </a:defRPr>
              </a:lvl9pPr>
            </a:lstStyle>
            <a:p>
              <a:pPr marL="0" lvl="0" indent="0" eaLnBrk="1" hangingPunct="1">
                <a:lnSpc>
                  <a:spcPct val="100000"/>
                </a:lnSpc>
                <a:spcBef>
                  <a:spcPct val="0"/>
                </a:spcBef>
                <a:buFontTx/>
                <a:buNone/>
              </a:pPr>
              <a:r>
                <a:rPr lang="ja-JP" altLang="en-US" dirty="0">
                  <a:solidFill>
                    <a:srgbClr val="044875"/>
                  </a:solidFill>
                  <a:latin typeface="MS Mincho" charset="-128"/>
                  <a:ea typeface="MS Mincho" charset="-128"/>
                  <a:cs typeface="MS Mincho" charset="-128"/>
                </a:rPr>
                <a:t>思考</a:t>
              </a:r>
              <a:endParaRPr lang="zh-CN" altLang="en-US" dirty="0">
                <a:solidFill>
                  <a:srgbClr val="044875"/>
                </a:solidFill>
                <a:latin typeface="MS Mincho" charset="-128"/>
                <a:ea typeface="MS Mincho" charset="-128"/>
                <a:cs typeface="MS Mincho" charset="-128"/>
              </a:endParaRPr>
            </a:p>
          </p:txBody>
        </p:sp>
        <p:sp>
          <p:nvSpPr>
            <p:cNvPr id="8" name="文本框 5">
              <a:extLst>
                <a:ext uri="{FF2B5EF4-FFF2-40B4-BE49-F238E27FC236}">
                  <a16:creationId xmlns:a16="http://schemas.microsoft.com/office/drawing/2014/main" id="{723B3CF6-714E-B9E1-5DAF-973FB95F84E9}"/>
                </a:ext>
              </a:extLst>
            </p:cNvPr>
            <p:cNvSpPr txBox="1"/>
            <p:nvPr/>
          </p:nvSpPr>
          <p:spPr>
            <a:xfrm>
              <a:off x="551544" y="82976"/>
              <a:ext cx="723631" cy="583764"/>
            </a:xfrm>
            <a:prstGeom prst="rect">
              <a:avLst/>
            </a:prstGeom>
            <a:noFill/>
          </p:spPr>
          <p:txBody>
            <a:bodyPr>
              <a:spAutoFit/>
            </a:bodyPr>
            <a:lstStyle>
              <a:defPPr>
                <a:defRPr lang="zh-CN"/>
              </a:defPPr>
              <a:lvl1pPr marL="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1pPr>
              <a:lvl2pPr marL="4572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2pPr>
              <a:lvl3pPr marL="9144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3pPr>
              <a:lvl4pPr marL="13716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4pPr>
              <a:lvl5pPr marL="1828800" indent="0" algn="l" defTabSz="914400" rtl="0" eaLnBrk="0" fontAlgn="base" hangingPunct="0">
                <a:lnSpc>
                  <a:spcPct val="100000"/>
                </a:lnSpc>
                <a:spcBef>
                  <a:spcPct val="0"/>
                </a:spcBef>
                <a:spcAft>
                  <a:spcPct val="0"/>
                </a:spcAft>
                <a:buClrTx/>
                <a:buSzTx/>
                <a:buFontTx/>
                <a:buNone/>
                <a:defRPr kumimoji="0" lang="zh-CN" altLang="en-US" sz="1800" b="0" i="0" u="none" baseline="0">
                  <a:solidFill>
                    <a:schemeClr val="tx1"/>
                  </a:solidFill>
                  <a:effectLst/>
                  <a:latin typeface="Calibri" pitchFamily="34" charset="0"/>
                  <a:ea typeface="宋体" pitchFamily="2" charset="-122"/>
                </a:defRPr>
              </a:lvl5pPr>
            </a:lstStyle>
            <a:p>
              <a:pPr marL="0" marR="0" lvl="0" indent="0" algn="ctr" eaLnBrk="1" hangingPunct="1"/>
              <a:r>
                <a:rPr lang="en-US" altLang="zh-CN" sz="3200" spc="0" dirty="0">
                  <a:solidFill>
                    <a:srgbClr val="3B3838"/>
                  </a:solidFill>
                  <a:latin typeface="Impact" pitchFamily="34" charset="0"/>
                </a:rPr>
                <a:t>0</a:t>
              </a:r>
              <a:r>
                <a:rPr lang="en-US" altLang="ja-JP" sz="3200" spc="0" dirty="0">
                  <a:solidFill>
                    <a:srgbClr val="3B3838"/>
                  </a:solidFill>
                  <a:latin typeface="Impact" pitchFamily="34" charset="0"/>
                </a:rPr>
                <a:t>4</a:t>
              </a:r>
              <a:endParaRPr lang="zh-CN" altLang="en-US" sz="3200" dirty="0">
                <a:solidFill>
                  <a:srgbClr val="3B3838"/>
                </a:solidFill>
                <a:latin typeface="Impact" pitchFamily="34" charset="0"/>
              </a:endParaRPr>
            </a:p>
          </p:txBody>
        </p:sp>
      </p:grpSp>
    </p:spTree>
    <p:extLst>
      <p:ext uri="{BB962C8B-B14F-4D97-AF65-F5344CB8AC3E}">
        <p14:creationId xmlns:p14="http://schemas.microsoft.com/office/powerpoint/2010/main" val="8948847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6A752-7C08-12EF-A35B-3EDFBB2547C7}"/>
            </a:ext>
          </a:extLst>
        </p:cNvPr>
        <p:cNvGrpSpPr/>
        <p:nvPr/>
      </p:nvGrpSpPr>
      <p:grpSpPr>
        <a:xfrm>
          <a:off x="0" y="0"/>
          <a:ext cx="0" cy="0"/>
          <a:chOff x="0" y="0"/>
          <a:chExt cx="0" cy="0"/>
        </a:xfrm>
      </p:grpSpPr>
      <p:sp>
        <p:nvSpPr>
          <p:cNvPr id="82" name="Freeform 96">
            <a:extLst>
              <a:ext uri="{FF2B5EF4-FFF2-40B4-BE49-F238E27FC236}">
                <a16:creationId xmlns:a16="http://schemas.microsoft.com/office/drawing/2014/main" id="{4D2F9B81-7A32-CC1B-B042-E8682F50A91F}"/>
              </a:ext>
            </a:extLst>
          </p:cNvPr>
          <p:cNvSpPr/>
          <p:nvPr/>
        </p:nvSpPr>
        <p:spPr bwMode="auto">
          <a:xfrm>
            <a:off x="10716633" y="5878142"/>
            <a:ext cx="742823" cy="716604"/>
          </a:xfrm>
          <a:custGeom>
            <a:avLst/>
            <a:gdLst>
              <a:gd name="T0" fmla="*/ 184 w 216"/>
              <a:gd name="T1" fmla="*/ 0 h 208"/>
              <a:gd name="T2" fmla="*/ 152 w 216"/>
              <a:gd name="T3" fmla="*/ 32 h 208"/>
              <a:gd name="T4" fmla="*/ 154 w 216"/>
              <a:gd name="T5" fmla="*/ 41 h 208"/>
              <a:gd name="T6" fmla="*/ 60 w 216"/>
              <a:gd name="T7" fmla="*/ 80 h 208"/>
              <a:gd name="T8" fmla="*/ 32 w 216"/>
              <a:gd name="T9" fmla="*/ 64 h 208"/>
              <a:gd name="T10" fmla="*/ 0 w 216"/>
              <a:gd name="T11" fmla="*/ 96 h 208"/>
              <a:gd name="T12" fmla="*/ 32 w 216"/>
              <a:gd name="T13" fmla="*/ 128 h 208"/>
              <a:gd name="T14" fmla="*/ 56 w 216"/>
              <a:gd name="T15" fmla="*/ 118 h 208"/>
              <a:gd name="T16" fmla="*/ 116 w 216"/>
              <a:gd name="T17" fmla="*/ 161 h 208"/>
              <a:gd name="T18" fmla="*/ 112 w 216"/>
              <a:gd name="T19" fmla="*/ 176 h 208"/>
              <a:gd name="T20" fmla="*/ 144 w 216"/>
              <a:gd name="T21" fmla="*/ 208 h 208"/>
              <a:gd name="T22" fmla="*/ 176 w 216"/>
              <a:gd name="T23" fmla="*/ 176 h 208"/>
              <a:gd name="T24" fmla="*/ 144 w 216"/>
              <a:gd name="T25" fmla="*/ 144 h 208"/>
              <a:gd name="T26" fmla="*/ 121 w 216"/>
              <a:gd name="T27" fmla="*/ 154 h 208"/>
              <a:gd name="T28" fmla="*/ 61 w 216"/>
              <a:gd name="T29" fmla="*/ 111 h 208"/>
              <a:gd name="T30" fmla="*/ 64 w 216"/>
              <a:gd name="T31" fmla="*/ 96 h 208"/>
              <a:gd name="T32" fmla="*/ 63 w 216"/>
              <a:gd name="T33" fmla="*/ 87 h 208"/>
              <a:gd name="T34" fmla="*/ 157 w 216"/>
              <a:gd name="T35" fmla="*/ 48 h 208"/>
              <a:gd name="T36" fmla="*/ 184 w 216"/>
              <a:gd name="T37" fmla="*/ 64 h 208"/>
              <a:gd name="T38" fmla="*/ 216 w 216"/>
              <a:gd name="T39" fmla="*/ 32 h 208"/>
              <a:gd name="T40" fmla="*/ 184 w 216"/>
              <a:gd name="T41" fmla="*/ 0 h 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16" h="208">
                <a:moveTo>
                  <a:pt x="184" y="0"/>
                </a:moveTo>
                <a:cubicBezTo>
                  <a:pt x="167" y="0"/>
                  <a:pt x="152" y="14"/>
                  <a:pt x="152" y="32"/>
                </a:cubicBezTo>
                <a:cubicBezTo>
                  <a:pt x="152" y="35"/>
                  <a:pt x="153" y="38"/>
                  <a:pt x="154" y="41"/>
                </a:cubicBezTo>
                <a:cubicBezTo>
                  <a:pt x="60" y="80"/>
                  <a:pt x="60" y="80"/>
                  <a:pt x="60" y="80"/>
                </a:cubicBezTo>
                <a:cubicBezTo>
                  <a:pt x="55" y="70"/>
                  <a:pt x="44" y="64"/>
                  <a:pt x="32" y="64"/>
                </a:cubicBezTo>
                <a:cubicBezTo>
                  <a:pt x="15" y="64"/>
                  <a:pt x="0" y="78"/>
                  <a:pt x="0" y="96"/>
                </a:cubicBezTo>
                <a:cubicBezTo>
                  <a:pt x="0" y="113"/>
                  <a:pt x="15" y="128"/>
                  <a:pt x="32" y="128"/>
                </a:cubicBezTo>
                <a:cubicBezTo>
                  <a:pt x="42" y="128"/>
                  <a:pt x="50" y="124"/>
                  <a:pt x="56" y="118"/>
                </a:cubicBezTo>
                <a:cubicBezTo>
                  <a:pt x="116" y="161"/>
                  <a:pt x="116" y="161"/>
                  <a:pt x="116" y="161"/>
                </a:cubicBezTo>
                <a:cubicBezTo>
                  <a:pt x="114" y="165"/>
                  <a:pt x="112" y="170"/>
                  <a:pt x="112" y="176"/>
                </a:cubicBezTo>
                <a:cubicBezTo>
                  <a:pt x="112" y="193"/>
                  <a:pt x="127" y="208"/>
                  <a:pt x="144" y="208"/>
                </a:cubicBezTo>
                <a:cubicBezTo>
                  <a:pt x="162" y="208"/>
                  <a:pt x="176" y="193"/>
                  <a:pt x="176" y="176"/>
                </a:cubicBezTo>
                <a:cubicBezTo>
                  <a:pt x="176" y="158"/>
                  <a:pt x="162" y="144"/>
                  <a:pt x="144" y="144"/>
                </a:cubicBezTo>
                <a:cubicBezTo>
                  <a:pt x="135" y="144"/>
                  <a:pt x="127" y="148"/>
                  <a:pt x="121" y="154"/>
                </a:cubicBezTo>
                <a:cubicBezTo>
                  <a:pt x="61" y="111"/>
                  <a:pt x="61" y="111"/>
                  <a:pt x="61" y="111"/>
                </a:cubicBezTo>
                <a:cubicBezTo>
                  <a:pt x="63" y="107"/>
                  <a:pt x="64" y="101"/>
                  <a:pt x="64" y="96"/>
                </a:cubicBezTo>
                <a:cubicBezTo>
                  <a:pt x="64" y="93"/>
                  <a:pt x="64" y="90"/>
                  <a:pt x="63" y="87"/>
                </a:cubicBezTo>
                <a:cubicBezTo>
                  <a:pt x="157" y="48"/>
                  <a:pt x="157" y="48"/>
                  <a:pt x="157" y="48"/>
                </a:cubicBezTo>
                <a:cubicBezTo>
                  <a:pt x="162" y="57"/>
                  <a:pt x="173" y="64"/>
                  <a:pt x="184" y="64"/>
                </a:cubicBezTo>
                <a:cubicBezTo>
                  <a:pt x="202" y="64"/>
                  <a:pt x="216" y="49"/>
                  <a:pt x="216" y="32"/>
                </a:cubicBezTo>
                <a:cubicBezTo>
                  <a:pt x="216" y="14"/>
                  <a:pt x="202" y="0"/>
                  <a:pt x="184" y="0"/>
                </a:cubicBezTo>
                <a:close/>
              </a:path>
            </a:pathLst>
          </a:custGeom>
          <a:solidFill>
            <a:schemeClr val="bg1"/>
          </a:solidFill>
          <a:ln>
            <a:noFill/>
          </a:ln>
        </p:spPr>
        <p:txBody>
          <a:bodyPr vert="horz" wrap="square" lIns="91436" tIns="45718" rIns="91436" bIns="45718" numCol="1" anchor="t" anchorCtr="0" compatLnSpc="1"/>
          <a:lstStyle/>
          <a:p>
            <a:endParaRPr lang="zh-CN" altLang="en-US">
              <a:solidFill>
                <a:srgbClr val="AD1C21"/>
              </a:solidFill>
            </a:endParaRPr>
          </a:p>
        </p:txBody>
      </p:sp>
      <p:sp>
        <p:nvSpPr>
          <p:cNvPr id="4" name="文本框 3">
            <a:extLst>
              <a:ext uri="{FF2B5EF4-FFF2-40B4-BE49-F238E27FC236}">
                <a16:creationId xmlns:a16="http://schemas.microsoft.com/office/drawing/2014/main" id="{6E11D40B-15EA-4ED5-9FDA-0E346790D98C}"/>
              </a:ext>
            </a:extLst>
          </p:cNvPr>
          <p:cNvSpPr txBox="1"/>
          <p:nvPr/>
        </p:nvSpPr>
        <p:spPr>
          <a:xfrm>
            <a:off x="468351" y="401444"/>
            <a:ext cx="10560205" cy="461665"/>
          </a:xfrm>
          <a:prstGeom prst="rect">
            <a:avLst/>
          </a:prstGeom>
          <a:noFill/>
        </p:spPr>
        <p:txBody>
          <a:bodyPr wrap="square" rtlCol="0">
            <a:spAutoFit/>
          </a:bodyPr>
          <a:lstStyle/>
          <a:p>
            <a:endParaRPr kumimoji="1" lang="zh-CN" altLang="en-US" sz="2400" b="1" dirty="0">
              <a:latin typeface="MS PMincho" charset="-128"/>
              <a:ea typeface="MS PMincho" charset="-128"/>
              <a:cs typeface="MS PMincho" charset="-128"/>
            </a:endParaRPr>
          </a:p>
        </p:txBody>
      </p:sp>
      <p:sp>
        <p:nvSpPr>
          <p:cNvPr id="39" name="文本框 38">
            <a:extLst>
              <a:ext uri="{FF2B5EF4-FFF2-40B4-BE49-F238E27FC236}">
                <a16:creationId xmlns:a16="http://schemas.microsoft.com/office/drawing/2014/main" id="{A10439F5-4AA5-6E4D-8C45-6BBB4FB62B72}"/>
              </a:ext>
            </a:extLst>
          </p:cNvPr>
          <p:cNvSpPr txBox="1"/>
          <p:nvPr/>
        </p:nvSpPr>
        <p:spPr>
          <a:xfrm>
            <a:off x="468350" y="947920"/>
            <a:ext cx="10560206" cy="1200329"/>
          </a:xfrm>
          <a:prstGeom prst="rect">
            <a:avLst/>
          </a:prstGeom>
          <a:noFill/>
        </p:spPr>
        <p:txBody>
          <a:bodyPr wrap="square" rtlCol="0">
            <a:spAutoFit/>
          </a:bodyPr>
          <a:lstStyle/>
          <a:p>
            <a:r>
              <a:rPr kumimoji="1" lang="ja-JP" altLang="en-US" sz="2400" b="1" dirty="0">
                <a:latin typeface="MS PMincho" charset="-128"/>
                <a:ea typeface="MS PMincho" charset="-128"/>
                <a:cs typeface="MS PMincho" charset="-128"/>
              </a:rPr>
              <a:t>今後</a:t>
            </a:r>
            <a:r>
              <a:rPr kumimoji="1" lang="zh-CN" altLang="en-US" sz="2400" b="1" dirty="0">
                <a:latin typeface="MS PMincho" charset="-128"/>
                <a:ea typeface="MS PMincho" charset="-128"/>
                <a:cs typeface="MS PMincho" charset="-128"/>
              </a:rPr>
              <a:t>予定</a:t>
            </a:r>
            <a:endParaRPr kumimoji="1" lang="en-US" altLang="zh-CN" sz="2400" b="1" dirty="0">
              <a:latin typeface="MS PMincho" charset="-128"/>
              <a:ea typeface="MS PMincho" charset="-128"/>
              <a:cs typeface="MS PMincho" charset="-128"/>
            </a:endParaRPr>
          </a:p>
          <a:p>
            <a:endParaRPr kumimoji="1" lang="en-US" altLang="ja-JP" sz="2400" b="1" dirty="0">
              <a:latin typeface="MS PMincho" charset="-128"/>
              <a:ea typeface="MS PMincho" charset="-128"/>
              <a:cs typeface="MS PMincho" charset="-128"/>
            </a:endParaRPr>
          </a:p>
          <a:p>
            <a:r>
              <a:rPr kumimoji="1" lang="ja-JP" altLang="en-US" sz="2400" b="1" dirty="0">
                <a:latin typeface="MS PMincho" charset="-128"/>
                <a:ea typeface="MS PMincho" charset="-128"/>
                <a:cs typeface="MS PMincho" charset="-128"/>
              </a:rPr>
              <a:t>課題に関する論文を探し、精読します。</a:t>
            </a:r>
            <a:endParaRPr kumimoji="1" lang="en-US" altLang="ja-JP" sz="2400" b="1" dirty="0">
              <a:latin typeface="MS PMincho" charset="-128"/>
              <a:ea typeface="MS PMincho" charset="-128"/>
              <a:cs typeface="MS PMincho" charset="-128"/>
            </a:endParaRPr>
          </a:p>
        </p:txBody>
      </p:sp>
    </p:spTree>
    <p:extLst>
      <p:ext uri="{BB962C8B-B14F-4D97-AF65-F5344CB8AC3E}">
        <p14:creationId xmlns:p14="http://schemas.microsoft.com/office/powerpoint/2010/main" val="232503946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kNDYxMmIwNmM5NTY2OTdkODYxNGM2OGY2YmI2OGYifQ=="/>
</p:tagLst>
</file>

<file path=ppt/theme/theme1.xml><?xml version="1.0" encoding="utf-8"?>
<a:theme xmlns:a="http://schemas.openxmlformats.org/drawingml/2006/main" na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奥斯汀">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7178</TotalTime>
  <Words>1506</Words>
  <Application>Microsoft Office PowerPoint</Application>
  <PresentationFormat>宽屏</PresentationFormat>
  <Paragraphs>52</Paragraphs>
  <Slides>8</Slides>
  <Notes>8</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8</vt:i4>
      </vt:variant>
    </vt:vector>
  </HeadingPairs>
  <TitlesOfParts>
    <vt:vector size="16" baseType="lpstr">
      <vt:lpstr>MS Mincho</vt:lpstr>
      <vt:lpstr>MS PGothic</vt:lpstr>
      <vt:lpstr>MS PMincho</vt:lpstr>
      <vt:lpstr>Arial</vt:lpstr>
      <vt:lpstr>Calibri</vt:lpstr>
      <vt:lpstr>Century Gothic</vt:lpstr>
      <vt:lpstr>Impact</vt:lpstr>
      <vt:lpstr>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YANG JIANHUA</cp:lastModifiedBy>
  <cp:revision>39</cp:revision>
  <cp:lastPrinted>2025-04-22T03:45:16Z</cp:lastPrinted>
  <dcterms:created xsi:type="dcterms:W3CDTF">2024-04-07T08:46:31Z</dcterms:created>
  <dcterms:modified xsi:type="dcterms:W3CDTF">2025-05-26T18:52:41Z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8DF762593A6043CABD6456033320A40C_12</vt:lpwstr>
  </property>
</Properties>
</file>