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01" r:id="rId2"/>
    <p:sldId id="314" r:id="rId3"/>
    <p:sldId id="305" r:id="rId4"/>
    <p:sldId id="315" r:id="rId5"/>
    <p:sldId id="316" r:id="rId6"/>
    <p:sldId id="304" r:id="rId7"/>
    <p:sldId id="307" r:id="rId8"/>
    <p:sldId id="306" r:id="rId9"/>
  </p:sldIdLst>
  <p:sldSz cx="12192000" cy="6858000"/>
  <p:notesSz cx="6858000" cy="9144000"/>
  <p:custDataLst>
    <p:tags r:id="rId12"/>
  </p:custDataLst>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88682" autoAdjust="0"/>
  </p:normalViewPr>
  <p:slideViewPr>
    <p:cSldViewPr snapToGrid="0" showGuides="1">
      <p:cViewPr varScale="1">
        <p:scale>
          <a:sx n="94" d="100"/>
          <a:sy n="94" d="100"/>
        </p:scale>
        <p:origin x="692" y="60"/>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2025/6/3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2025/6/3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1</a:t>
            </a:fld>
            <a:endParaRPr lang="zh-CN" altLang="en-US"/>
          </a:p>
        </p:txBody>
      </p:sp>
    </p:spTree>
    <p:extLst>
      <p:ext uri="{BB962C8B-B14F-4D97-AF65-F5344CB8AC3E}">
        <p14:creationId xmlns:p14="http://schemas.microsoft.com/office/powerpoint/2010/main" val="4260464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DD5AB-31ED-5F1E-194B-376A6E8FFFE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E1C32A9-4A68-D912-D4D9-13B6023BB18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6D2F597-BDA3-1C89-67BE-7DEB0BB9E87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4D9EE88-F696-4C33-327F-5BEDF7361E30}"/>
              </a:ext>
            </a:extLst>
          </p:cNvPr>
          <p:cNvSpPr>
            <a:spLocks noGrp="1"/>
          </p:cNvSpPr>
          <p:nvPr>
            <p:ph type="sldNum" sz="quarter" idx="5"/>
          </p:nvPr>
        </p:nvSpPr>
        <p:spPr/>
        <p:txBody>
          <a:bodyPr/>
          <a:lstStyle/>
          <a:p>
            <a:fld id="{CB530F0D-1A5A-4EA2-B28F-0EC912CB6BA5}" type="slidenum">
              <a:rPr lang="zh-CN" altLang="en-US" smtClean="0"/>
              <a:t>2</a:t>
            </a:fld>
            <a:endParaRPr lang="zh-CN" altLang="en-US"/>
          </a:p>
        </p:txBody>
      </p:sp>
    </p:spTree>
    <p:extLst>
      <p:ext uri="{BB962C8B-B14F-4D97-AF65-F5344CB8AC3E}">
        <p14:creationId xmlns:p14="http://schemas.microsoft.com/office/powerpoint/2010/main" val="136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3</a:t>
            </a:fld>
            <a:endParaRPr lang="zh-CN" altLang="en-US"/>
          </a:p>
        </p:txBody>
      </p:sp>
    </p:spTree>
    <p:extLst>
      <p:ext uri="{BB962C8B-B14F-4D97-AF65-F5344CB8AC3E}">
        <p14:creationId xmlns:p14="http://schemas.microsoft.com/office/powerpoint/2010/main" val="2322660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CA52-3C8D-1241-5C78-FA062528E3A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0FBDC67-AAAB-0EE9-F2F1-9E5058E1CE6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3223038-7313-02F9-FED1-CC086A64D7F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7483FBB-F897-150C-6DF0-808366D1E3E9}"/>
              </a:ext>
            </a:extLst>
          </p:cNvPr>
          <p:cNvSpPr>
            <a:spLocks noGrp="1"/>
          </p:cNvSpPr>
          <p:nvPr>
            <p:ph type="sldNum" sz="quarter" idx="5"/>
          </p:nvPr>
        </p:nvSpPr>
        <p:spPr/>
        <p:txBody>
          <a:bodyPr/>
          <a:lstStyle/>
          <a:p>
            <a:fld id="{CB530F0D-1A5A-4EA2-B28F-0EC912CB6BA5}" type="slidenum">
              <a:rPr lang="zh-CN" altLang="en-US" smtClean="0"/>
              <a:t>4</a:t>
            </a:fld>
            <a:endParaRPr lang="zh-CN" altLang="en-US"/>
          </a:p>
        </p:txBody>
      </p:sp>
    </p:spTree>
    <p:extLst>
      <p:ext uri="{BB962C8B-B14F-4D97-AF65-F5344CB8AC3E}">
        <p14:creationId xmlns:p14="http://schemas.microsoft.com/office/powerpoint/2010/main" val="111763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6FA6C-D88D-8291-F89E-3863122C4C6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0CA5A4A-4109-8713-20F0-C588A73B3B0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9956F50-C46E-A9BB-3ADF-16FE49DF536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26CE4BA-6C5B-D775-1513-1FA2CB1E9CE9}"/>
              </a:ext>
            </a:extLst>
          </p:cNvPr>
          <p:cNvSpPr>
            <a:spLocks noGrp="1"/>
          </p:cNvSpPr>
          <p:nvPr>
            <p:ph type="sldNum" sz="quarter" idx="5"/>
          </p:nvPr>
        </p:nvSpPr>
        <p:spPr/>
        <p:txBody>
          <a:bodyPr/>
          <a:lstStyle/>
          <a:p>
            <a:fld id="{CB530F0D-1A5A-4EA2-B28F-0EC912CB6BA5}" type="slidenum">
              <a:rPr lang="zh-CN" altLang="en-US" smtClean="0"/>
              <a:t>5</a:t>
            </a:fld>
            <a:endParaRPr lang="zh-CN" altLang="en-US"/>
          </a:p>
        </p:txBody>
      </p:sp>
    </p:spTree>
    <p:extLst>
      <p:ext uri="{BB962C8B-B14F-4D97-AF65-F5344CB8AC3E}">
        <p14:creationId xmlns:p14="http://schemas.microsoft.com/office/powerpoint/2010/main" val="3143379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6</a:t>
            </a:fld>
            <a:endParaRPr lang="zh-CN" altLang="en-US"/>
          </a:p>
        </p:txBody>
      </p:sp>
    </p:spTree>
    <p:extLst>
      <p:ext uri="{BB962C8B-B14F-4D97-AF65-F5344CB8AC3E}">
        <p14:creationId xmlns:p14="http://schemas.microsoft.com/office/powerpoint/2010/main" val="123931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06FEF-F1ED-5A70-E132-E8425560EE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1D479BD-8847-8785-6574-7C2E259016D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58F36D2-3140-702A-1377-0DC85261C376}"/>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343EF04-313A-A5C7-073F-B30E6A41B65C}"/>
              </a:ext>
            </a:extLst>
          </p:cNvPr>
          <p:cNvSpPr>
            <a:spLocks noGrp="1"/>
          </p:cNvSpPr>
          <p:nvPr>
            <p:ph type="sldNum" sz="quarter" idx="5"/>
          </p:nvPr>
        </p:nvSpPr>
        <p:spPr/>
        <p:txBody>
          <a:bodyPr/>
          <a:lstStyle/>
          <a:p>
            <a:fld id="{CB530F0D-1A5A-4EA2-B28F-0EC912CB6BA5}" type="slidenum">
              <a:rPr lang="zh-CN" altLang="en-US" smtClean="0"/>
              <a:t>7</a:t>
            </a:fld>
            <a:endParaRPr lang="zh-CN" altLang="en-US"/>
          </a:p>
        </p:txBody>
      </p:sp>
    </p:spTree>
    <p:extLst>
      <p:ext uri="{BB962C8B-B14F-4D97-AF65-F5344CB8AC3E}">
        <p14:creationId xmlns:p14="http://schemas.microsoft.com/office/powerpoint/2010/main" val="2998573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8</a:t>
            </a:fld>
            <a:endParaRPr lang="zh-CN" altLang="en-US"/>
          </a:p>
        </p:txBody>
      </p:sp>
    </p:spTree>
    <p:extLst>
      <p:ext uri="{BB962C8B-B14F-4D97-AF65-F5344CB8AC3E}">
        <p14:creationId xmlns:p14="http://schemas.microsoft.com/office/powerpoint/2010/main" val="421327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2025/6/3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t>2025/6/3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t>2025/6/3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2025/6/3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2025/6/3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2025/6/3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2025/6/3</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6E086-5EFB-B2D1-0B1B-2E90239A05A4}"/>
            </a:ext>
          </a:extLst>
        </p:cNvPr>
        <p:cNvGrpSpPr/>
        <p:nvPr/>
      </p:nvGrpSpPr>
      <p:grpSpPr>
        <a:xfrm>
          <a:off x="0" y="0"/>
          <a:ext cx="0" cy="0"/>
          <a:chOff x="0" y="0"/>
          <a:chExt cx="0" cy="0"/>
        </a:xfrm>
      </p:grpSpPr>
      <p:sp>
        <p:nvSpPr>
          <p:cNvPr id="72" name="矩形 71">
            <a:extLst>
              <a:ext uri="{FF2B5EF4-FFF2-40B4-BE49-F238E27FC236}">
                <a16:creationId xmlns:a16="http://schemas.microsoft.com/office/drawing/2014/main" id="{B5B0FCD7-92C8-4796-BB39-7CC5BF46E13C}"/>
              </a:ext>
            </a:extLst>
          </p:cNvPr>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a:extLst>
              <a:ext uri="{FF2B5EF4-FFF2-40B4-BE49-F238E27FC236}">
                <a16:creationId xmlns:a16="http://schemas.microsoft.com/office/drawing/2014/main" id="{FC1B14BE-737A-ABC4-6712-76656CC30DBB}"/>
              </a:ext>
            </a:extLst>
          </p:cNvPr>
          <p:cNvGrpSpPr/>
          <p:nvPr/>
        </p:nvGrpSpPr>
        <p:grpSpPr>
          <a:xfrm rot="16200000">
            <a:off x="11436485" y="6057840"/>
            <a:ext cx="1271471" cy="363349"/>
            <a:chOff x="6507038" y="462977"/>
            <a:chExt cx="2430800" cy="471379"/>
          </a:xfrm>
        </p:grpSpPr>
        <p:grpSp>
          <p:nvGrpSpPr>
            <p:cNvPr id="74" name="组合 61">
              <a:extLst>
                <a:ext uri="{FF2B5EF4-FFF2-40B4-BE49-F238E27FC236}">
                  <a16:creationId xmlns:a16="http://schemas.microsoft.com/office/drawing/2014/main" id="{266C77F8-4DF0-0436-C74E-52DEA62D9BE2}"/>
                </a:ext>
              </a:extLst>
            </p:cNvPr>
            <p:cNvGrpSpPr/>
            <p:nvPr/>
          </p:nvGrpSpPr>
          <p:grpSpPr>
            <a:xfrm flipV="1">
              <a:off x="6507038" y="462977"/>
              <a:ext cx="1917435" cy="471379"/>
              <a:chOff x="810775" y="1533962"/>
              <a:chExt cx="7782374" cy="1913206"/>
            </a:xfrm>
          </p:grpSpPr>
          <p:sp>
            <p:nvSpPr>
              <p:cNvPr id="76" name="圆角矩形 75">
                <a:extLst>
                  <a:ext uri="{FF2B5EF4-FFF2-40B4-BE49-F238E27FC236}">
                    <a16:creationId xmlns:a16="http://schemas.microsoft.com/office/drawing/2014/main" id="{3FBF3964-39EC-BD8E-6935-A12BC319D436}"/>
                  </a:ext>
                </a:extLst>
              </p:cNvPr>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a:extLst>
                  <a:ext uri="{FF2B5EF4-FFF2-40B4-BE49-F238E27FC236}">
                    <a16:creationId xmlns:a16="http://schemas.microsoft.com/office/drawing/2014/main" id="{F680F7AE-2F4F-94A3-82F1-875FEF07D5D3}"/>
                  </a:ext>
                </a:extLst>
              </p:cNvPr>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a:extLst>
                  <a:ext uri="{FF2B5EF4-FFF2-40B4-BE49-F238E27FC236}">
                    <a16:creationId xmlns:a16="http://schemas.microsoft.com/office/drawing/2014/main" id="{E49DC71C-5908-818D-1422-CF3B9353FFBB}"/>
                  </a:ext>
                </a:extLst>
              </p:cNvPr>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a:extLst>
                  <a:ext uri="{FF2B5EF4-FFF2-40B4-BE49-F238E27FC236}">
                    <a16:creationId xmlns:a16="http://schemas.microsoft.com/office/drawing/2014/main" id="{99AF4F37-03B0-F1AB-D189-9F6629233A2D}"/>
                  </a:ext>
                </a:extLst>
              </p:cNvPr>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a:extLst>
                <a:ext uri="{FF2B5EF4-FFF2-40B4-BE49-F238E27FC236}">
                  <a16:creationId xmlns:a16="http://schemas.microsoft.com/office/drawing/2014/main" id="{338CFE30-D2A7-9F7A-EB2E-4369F4F44F3B}"/>
                </a:ext>
              </a:extLst>
            </p:cNvPr>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圆角矩形 80">
            <a:extLst>
              <a:ext uri="{FF2B5EF4-FFF2-40B4-BE49-F238E27FC236}">
                <a16:creationId xmlns:a16="http://schemas.microsoft.com/office/drawing/2014/main" id="{E5D5670C-7BF4-7004-7540-82D36B0B8B4B}"/>
              </a:ext>
            </a:extLst>
          </p:cNvPr>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a:extLst>
              <a:ext uri="{FF2B5EF4-FFF2-40B4-BE49-F238E27FC236}">
                <a16:creationId xmlns:a16="http://schemas.microsoft.com/office/drawing/2014/main" id="{C3FA6D6D-892B-4C10-48D9-4B7640A739C5}"/>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3" name="文本框 2">
            <a:extLst>
              <a:ext uri="{FF2B5EF4-FFF2-40B4-BE49-F238E27FC236}">
                <a16:creationId xmlns:a16="http://schemas.microsoft.com/office/drawing/2014/main" id="{B8A2873C-A2E6-D0DA-0812-354A917A9CE4}"/>
              </a:ext>
            </a:extLst>
          </p:cNvPr>
          <p:cNvSpPr txBox="1"/>
          <p:nvPr/>
        </p:nvSpPr>
        <p:spPr>
          <a:xfrm>
            <a:off x="129208" y="1566154"/>
            <a:ext cx="11933583" cy="1200327"/>
          </a:xfrm>
          <a:prstGeom prst="rect">
            <a:avLst/>
          </a:prstGeom>
          <a:noFill/>
        </p:spPr>
        <p:txBody>
          <a:bodyPr wrap="square" lIns="91438" tIns="45719" rIns="91438" bIns="45719" rtlCol="0">
            <a:spAutoFit/>
          </a:bodyPr>
          <a:lstStyle/>
          <a:p>
            <a:pPr algn="ctr"/>
            <a:r>
              <a:rPr lang="ja-JP" altLang="en-US" sz="2400" b="1" dirty="0">
                <a:ln w="0"/>
                <a:latin typeface="MS PMincho" charset="-128"/>
                <a:ea typeface="MS PMincho" charset="-128"/>
                <a:cs typeface="MS PMincho" charset="-128"/>
              </a:rPr>
              <a:t>ゼミ　</a:t>
            </a:r>
            <a:r>
              <a:rPr lang="en-US" altLang="ja-JP" sz="2400" b="1" dirty="0">
                <a:ln w="0"/>
                <a:latin typeface="MS PMincho" charset="-128"/>
                <a:ea typeface="MS PMincho" charset="-128"/>
                <a:cs typeface="MS PMincho" charset="-128"/>
              </a:rPr>
              <a:t>2025.6.03</a:t>
            </a:r>
            <a:r>
              <a:rPr lang="ja-JP" altLang="en-US" sz="2400" b="1" dirty="0">
                <a:ln w="0"/>
                <a:latin typeface="MS PMincho" charset="-128"/>
                <a:ea typeface="MS PMincho" charset="-128"/>
                <a:cs typeface="MS PMincho" charset="-128"/>
              </a:rPr>
              <a:t>　</a:t>
            </a:r>
            <a:endParaRPr lang="en-US" altLang="ja-JP" sz="2400" b="1" dirty="0">
              <a:ln w="0"/>
              <a:latin typeface="MS PMincho" charset="-128"/>
              <a:ea typeface="MS PMincho" charset="-128"/>
              <a:cs typeface="MS PMincho" charset="-128"/>
            </a:endParaRPr>
          </a:p>
          <a:p>
            <a:pPr algn="ctr"/>
            <a:endParaRPr lang="en-US" altLang="zh-CN" sz="2400" b="1" dirty="0">
              <a:ln w="0"/>
              <a:latin typeface="MS PMincho" charset="-128"/>
              <a:ea typeface="MS PMincho" charset="-128"/>
              <a:cs typeface="MS PMincho" charset="-128"/>
            </a:endParaRPr>
          </a:p>
          <a:p>
            <a:pPr algn="ctr"/>
            <a:r>
              <a:rPr lang="en-US" altLang="ja-JP" sz="2400" b="1" dirty="0">
                <a:ln w="0"/>
                <a:latin typeface="MS PMincho" charset="-128"/>
                <a:ea typeface="MS PMincho" charset="-128"/>
                <a:cs typeface="MS PMincho" charset="-128"/>
              </a:rPr>
              <a:t>YANG</a:t>
            </a:r>
            <a:r>
              <a:rPr lang="ja-JP" altLang="en-US" sz="2400" b="1" dirty="0">
                <a:ln w="0"/>
                <a:latin typeface="MS PMincho" charset="-128"/>
                <a:ea typeface="MS PMincho" charset="-128"/>
                <a:cs typeface="MS PMincho" charset="-128"/>
              </a:rPr>
              <a:t>　</a:t>
            </a:r>
            <a:r>
              <a:rPr lang="en-US" altLang="ja-JP" sz="2400" b="1" dirty="0">
                <a:ln w="0"/>
                <a:latin typeface="MS PMincho" charset="-128"/>
                <a:ea typeface="MS PMincho" charset="-128"/>
                <a:cs typeface="MS PMincho" charset="-128"/>
              </a:rPr>
              <a:t>JIANHUA</a:t>
            </a:r>
            <a:r>
              <a:rPr lang="ja-JP" altLang="en-US" sz="2400" b="1" dirty="0">
                <a:ln w="0"/>
                <a:latin typeface="MS PMincho" charset="-128"/>
                <a:ea typeface="MS PMincho" charset="-128"/>
                <a:cs typeface="MS PMincho" charset="-128"/>
              </a:rPr>
              <a:t>　</a:t>
            </a:r>
            <a:r>
              <a:rPr lang="en-US" altLang="ja-JP" sz="2400" b="1" dirty="0">
                <a:ln w="0"/>
                <a:latin typeface="MS PMincho" charset="-128"/>
                <a:ea typeface="MS PMincho" charset="-128"/>
                <a:cs typeface="MS PMincho" charset="-128"/>
              </a:rPr>
              <a:t>202521748</a:t>
            </a:r>
            <a:endParaRPr lang="zh-CN" altLang="en-US" sz="2400" b="1" dirty="0">
              <a:ln w="0"/>
              <a:latin typeface="MS PMincho" charset="-128"/>
              <a:ea typeface="MS PMincho" charset="-128"/>
              <a:cs typeface="MS PMincho" charset="-128"/>
            </a:endParaRPr>
          </a:p>
        </p:txBody>
      </p:sp>
    </p:spTree>
    <p:extLst>
      <p:ext uri="{BB962C8B-B14F-4D97-AF65-F5344CB8AC3E}">
        <p14:creationId xmlns:p14="http://schemas.microsoft.com/office/powerpoint/2010/main" val="144463467"/>
      </p:ext>
    </p:extLst>
  </p:cSld>
  <p:clrMapOvr>
    <a:masterClrMapping/>
  </p:clrMapOvr>
  <mc:AlternateContent xmlns:mc="http://schemas.openxmlformats.org/markup-compatibility/2006" xmlns:p14="http://schemas.microsoft.com/office/powerpoint/2010/main">
    <mc:Choice Requires="p14">
      <p:transition spd="slow" p14:dur="2000" advTm="4402"/>
    </mc:Choice>
    <mc:Fallback xmlns="">
      <p:transition spd="slow" advTm="44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D68E7-B625-83C2-236F-1E0CC3B4BF6C}"/>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7C3B3B47-2E06-A9C7-52DC-7977F1A9F10C}"/>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4A62D4E9-81EA-FDF8-835C-C7AD8C0BBF4A}"/>
              </a:ext>
            </a:extLst>
          </p:cNvPr>
          <p:cNvSpPr txBox="1"/>
          <p:nvPr/>
        </p:nvSpPr>
        <p:spPr>
          <a:xfrm>
            <a:off x="550863" y="839788"/>
            <a:ext cx="10560205" cy="1015663"/>
          </a:xfrm>
          <a:prstGeom prst="rect">
            <a:avLst/>
          </a:prstGeom>
          <a:noFill/>
        </p:spPr>
        <p:txBody>
          <a:bodyPr wrap="square" rtlCol="0">
            <a:spAutoFit/>
          </a:bodyPr>
          <a:lstStyle/>
          <a:p>
            <a:r>
              <a:rPr kumimoji="1" lang="ja-JP" altLang="en-US" sz="2000" dirty="0">
                <a:latin typeface="MS PMincho" panose="02020600040205080304" pitchFamily="18" charset="-128"/>
                <a:ea typeface="MS PMincho" panose="02020600040205080304" pitchFamily="18" charset="-128"/>
                <a:cs typeface="MS PMincho" charset="-128"/>
              </a:rPr>
              <a:t>研究タイトル：</a:t>
            </a:r>
            <a:endParaRPr kumimoji="1" lang="en-US" altLang="ja-JP" sz="2000" dirty="0">
              <a:latin typeface="MS PMincho" panose="02020600040205080304" pitchFamily="18" charset="-128"/>
              <a:ea typeface="MS PMincho" panose="02020600040205080304" pitchFamily="18" charset="-128"/>
              <a:cs typeface="MS PMincho" charset="-128"/>
            </a:endParaRPr>
          </a:p>
          <a:p>
            <a:pPr algn="ctr"/>
            <a:r>
              <a:rPr kumimoji="1" lang="ja-JP" altLang="en-US" sz="2000" dirty="0">
                <a:latin typeface="MS PMincho" panose="02020600040205080304" pitchFamily="18" charset="-128"/>
                <a:ea typeface="MS PMincho" panose="02020600040205080304" pitchFamily="18" charset="-128"/>
                <a:cs typeface="MS PMincho" charset="-128"/>
              </a:rPr>
              <a:t>ユーザーの状態を考慮した感情サポート戦略の予測</a:t>
            </a:r>
            <a:endParaRPr kumimoji="1" lang="en-US" altLang="ja-JP" sz="2000" dirty="0">
              <a:latin typeface="MS PMincho" panose="02020600040205080304" pitchFamily="18" charset="-128"/>
              <a:ea typeface="MS PMincho" panose="02020600040205080304" pitchFamily="18" charset="-128"/>
              <a:cs typeface="MS PMincho" charset="-128"/>
            </a:endParaRPr>
          </a:p>
          <a:p>
            <a:pPr algn="ctr"/>
            <a:r>
              <a:rPr kumimoji="1" lang="en-US" altLang="zh-CN" sz="2000" dirty="0">
                <a:latin typeface="MS PMincho" panose="02020600040205080304" pitchFamily="18" charset="-128"/>
                <a:ea typeface="MS PMincho" panose="02020600040205080304" pitchFamily="18" charset="-128"/>
                <a:cs typeface="MS PMincho" charset="-128"/>
              </a:rPr>
              <a:t>                  Emotional Support Strategy Prediction Conditioned on User</a:t>
            </a:r>
            <a:r>
              <a:rPr kumimoji="1" lang="ja-JP" altLang="en-US" sz="2000" dirty="0">
                <a:latin typeface="MS PMincho" panose="02020600040205080304" pitchFamily="18" charset="-128"/>
                <a:ea typeface="MS PMincho" panose="02020600040205080304" pitchFamily="18" charset="-128"/>
                <a:cs typeface="MS PMincho" charset="-128"/>
              </a:rPr>
              <a:t> </a:t>
            </a:r>
            <a:r>
              <a:rPr kumimoji="1" lang="en-US" altLang="ja-JP" sz="2000" dirty="0">
                <a:latin typeface="MS PMincho" panose="02020600040205080304" pitchFamily="18" charset="-128"/>
                <a:ea typeface="MS PMincho" panose="02020600040205080304" pitchFamily="18" charset="-128"/>
                <a:cs typeface="MS PMincho" charset="-128"/>
              </a:rPr>
              <a:t>Status</a:t>
            </a:r>
            <a:endParaRPr kumimoji="1" lang="en-US" altLang="zh-CN" sz="2000" dirty="0">
              <a:latin typeface="MS PMincho" panose="02020600040205080304" pitchFamily="18" charset="-128"/>
              <a:ea typeface="MS PMincho" panose="02020600040205080304" pitchFamily="18" charset="-128"/>
              <a:cs typeface="MS PMincho" charset="-128"/>
            </a:endParaRPr>
          </a:p>
        </p:txBody>
      </p:sp>
      <p:sp>
        <p:nvSpPr>
          <p:cNvPr id="2" name="矩形 1">
            <a:extLst>
              <a:ext uri="{FF2B5EF4-FFF2-40B4-BE49-F238E27FC236}">
                <a16:creationId xmlns:a16="http://schemas.microsoft.com/office/drawing/2014/main" id="{1EB33A8A-1091-D529-4444-265D4D7FD65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5" name="矩形 2">
            <a:extLst>
              <a:ext uri="{FF2B5EF4-FFF2-40B4-BE49-F238E27FC236}">
                <a16:creationId xmlns:a16="http://schemas.microsoft.com/office/drawing/2014/main" id="{041D0AEF-BE66-3508-B13C-25F7E121A553}"/>
              </a:ext>
            </a:extLst>
          </p:cNvPr>
          <p:cNvSpPr/>
          <p:nvPr/>
        </p:nvSpPr>
        <p:spPr>
          <a:xfrm>
            <a:off x="2760132" y="263254"/>
            <a:ext cx="9431867" cy="22887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6" name="组合 3">
            <a:extLst>
              <a:ext uri="{FF2B5EF4-FFF2-40B4-BE49-F238E27FC236}">
                <a16:creationId xmlns:a16="http://schemas.microsoft.com/office/drawing/2014/main" id="{6055C3A4-92A1-A22F-FD6B-91C463A749D7}"/>
              </a:ext>
            </a:extLst>
          </p:cNvPr>
          <p:cNvGrpSpPr/>
          <p:nvPr/>
        </p:nvGrpSpPr>
        <p:grpSpPr>
          <a:xfrm>
            <a:off x="550863" y="82550"/>
            <a:ext cx="3902663" cy="584775"/>
            <a:chOff x="551544" y="82976"/>
            <a:chExt cx="3901213" cy="583764"/>
          </a:xfrm>
        </p:grpSpPr>
        <p:sp>
          <p:nvSpPr>
            <p:cNvPr id="7" name="文本框 4">
              <a:extLst>
                <a:ext uri="{FF2B5EF4-FFF2-40B4-BE49-F238E27FC236}">
                  <a16:creationId xmlns:a16="http://schemas.microsoft.com/office/drawing/2014/main" id="{5459AD27-FB11-3D7B-4065-61546EAFDBE7}"/>
                </a:ext>
              </a:extLst>
            </p:cNvPr>
            <p:cNvSpPr/>
            <p:nvPr/>
          </p:nvSpPr>
          <p:spPr>
            <a:xfrm>
              <a:off x="1160917" y="118309"/>
              <a:ext cx="3291840" cy="522315"/>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研究方向</a:t>
              </a:r>
              <a:endParaRPr lang="zh-CN" altLang="en-US" dirty="0">
                <a:solidFill>
                  <a:srgbClr val="044875"/>
                </a:solidFill>
                <a:latin typeface="MS Mincho" charset="-128"/>
                <a:ea typeface="MS Mincho" charset="-128"/>
                <a:cs typeface="MS Mincho" charset="-128"/>
              </a:endParaRPr>
            </a:p>
          </p:txBody>
        </p:sp>
        <p:sp>
          <p:nvSpPr>
            <p:cNvPr id="8" name="文本框 5">
              <a:extLst>
                <a:ext uri="{FF2B5EF4-FFF2-40B4-BE49-F238E27FC236}">
                  <a16:creationId xmlns:a16="http://schemas.microsoft.com/office/drawing/2014/main" id="{B68DFAF5-DEA6-1F38-02F6-8B384DA15C39}"/>
                </a:ext>
              </a:extLst>
            </p:cNvPr>
            <p:cNvSpPr txBox="1"/>
            <p:nvPr/>
          </p:nvSpPr>
          <p:spPr>
            <a:xfrm>
              <a:off x="551544" y="82976"/>
              <a:ext cx="723631" cy="583764"/>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dirty="0">
                  <a:solidFill>
                    <a:srgbClr val="3B3838"/>
                  </a:solidFill>
                  <a:latin typeface="Impact" pitchFamily="34" charset="0"/>
                </a:rPr>
                <a:t>0</a:t>
              </a:r>
              <a:r>
                <a:rPr lang="en-US" altLang="zh-CN" sz="3200" dirty="0">
                  <a:solidFill>
                    <a:srgbClr val="3B3838"/>
                  </a:solidFill>
                  <a:latin typeface="Impact" pitchFamily="34" charset="0"/>
                </a:rPr>
                <a:t>1</a:t>
              </a:r>
              <a:endParaRPr lang="zh-CN" altLang="en-US" sz="3200" dirty="0">
                <a:solidFill>
                  <a:srgbClr val="3B3838"/>
                </a:solidFill>
                <a:latin typeface="Impact" pitchFamily="34" charset="0"/>
              </a:endParaRPr>
            </a:p>
          </p:txBody>
        </p:sp>
      </p:grpSp>
      <p:sp>
        <p:nvSpPr>
          <p:cNvPr id="3" name="文本框 2">
            <a:extLst>
              <a:ext uri="{FF2B5EF4-FFF2-40B4-BE49-F238E27FC236}">
                <a16:creationId xmlns:a16="http://schemas.microsoft.com/office/drawing/2014/main" id="{8DE76CDA-ED6D-8D4B-B7C9-298642DCB596}"/>
              </a:ext>
            </a:extLst>
          </p:cNvPr>
          <p:cNvSpPr txBox="1"/>
          <p:nvPr/>
        </p:nvSpPr>
        <p:spPr>
          <a:xfrm>
            <a:off x="609600" y="2010383"/>
            <a:ext cx="10758791" cy="1846659"/>
          </a:xfrm>
          <a:prstGeom prst="rect">
            <a:avLst/>
          </a:prstGeom>
          <a:noFill/>
        </p:spPr>
        <p:txBody>
          <a:bodyPr wrap="square" rtlCol="0">
            <a:spAutoFit/>
          </a:bodyPr>
          <a:lstStyle/>
          <a:p>
            <a:r>
              <a:rPr lang="ja-JP" altLang="en-US" dirty="0">
                <a:latin typeface="MS PMincho" panose="02020600040205080304" pitchFamily="18" charset="-128"/>
                <a:ea typeface="MS PMincho" panose="02020600040205080304" pitchFamily="18" charset="-128"/>
              </a:rPr>
              <a:t>内容概要：</a:t>
            </a:r>
            <a:endParaRPr lang="en-US" altLang="ja-JP" dirty="0">
              <a:latin typeface="MS PMincho" panose="02020600040205080304" pitchFamily="18" charset="-128"/>
              <a:ea typeface="MS PMincho" panose="02020600040205080304" pitchFamily="18" charset="-128"/>
            </a:endParaRPr>
          </a:p>
          <a:p>
            <a:endParaRPr lang="en-US" altLang="ja-JP" dirty="0">
              <a:latin typeface="MS PMincho" panose="02020600040205080304" pitchFamily="18" charset="-128"/>
              <a:ea typeface="MS PMincho" panose="02020600040205080304" pitchFamily="18" charset="-128"/>
            </a:endParaRPr>
          </a:p>
          <a:p>
            <a:r>
              <a:rPr lang="ja-JP" altLang="en-US" dirty="0">
                <a:latin typeface="MS PMincho" panose="02020600040205080304" pitchFamily="18" charset="-128"/>
                <a:ea typeface="MS PMincho" panose="02020600040205080304" pitchFamily="18" charset="-128"/>
              </a:rPr>
              <a:t>ユーザーの状態を考慮した感情サポート戦略の予測を目的としている。具体的には、感情支援対話データセット</a:t>
            </a:r>
            <a:r>
              <a:rPr lang="en-US" altLang="ja-JP" dirty="0" err="1">
                <a:latin typeface="MS PMincho" panose="02020600040205080304" pitchFamily="18" charset="-128"/>
                <a:ea typeface="MS PMincho" panose="02020600040205080304" pitchFamily="18" charset="-128"/>
              </a:rPr>
              <a:t>ESConv</a:t>
            </a:r>
            <a:r>
              <a:rPr lang="en-US" altLang="ja-JP" dirty="0">
                <a:latin typeface="MS PMincho" panose="02020600040205080304" pitchFamily="18" charset="-128"/>
                <a:ea typeface="MS PMincho" panose="02020600040205080304" pitchFamily="18" charset="-128"/>
              </a:rPr>
              <a:t>(</a:t>
            </a:r>
            <a:r>
              <a:rPr lang="da-DK" altLang="ja-JP" dirty="0">
                <a:latin typeface="MS PMincho" panose="02020600040205080304" pitchFamily="18" charset="-128"/>
                <a:ea typeface="MS PMincho" panose="02020600040205080304" pitchFamily="18" charset="-128"/>
              </a:rPr>
              <a:t>Liu et al., ACL 2021</a:t>
            </a:r>
            <a:r>
              <a:rPr lang="en-US" altLang="ja-JP" dirty="0">
                <a:latin typeface="MS PMincho" panose="02020600040205080304" pitchFamily="18" charset="-128"/>
                <a:ea typeface="MS PMincho" panose="02020600040205080304" pitchFamily="18" charset="-128"/>
              </a:rPr>
              <a:t>)</a:t>
            </a:r>
            <a:r>
              <a:rPr lang="ja-JP" altLang="en-US" dirty="0">
                <a:latin typeface="MS PMincho" panose="02020600040205080304" pitchFamily="18" charset="-128"/>
                <a:ea typeface="MS PMincho" panose="02020600040205080304" pitchFamily="18" charset="-128"/>
              </a:rPr>
              <a:t>に付与された経験タイプ、問題タイプなどの状態と対話内容、過去の戦略履歴を統合し、</a:t>
            </a:r>
            <a:r>
              <a:rPr lang="ja-JP" altLang="en-US" dirty="0">
                <a:solidFill>
                  <a:srgbClr val="FF0000"/>
                </a:solidFill>
                <a:latin typeface="MS PMincho" panose="02020600040205080304" pitchFamily="18" charset="-128"/>
                <a:ea typeface="MS PMincho" panose="02020600040205080304" pitchFamily="18" charset="-128"/>
              </a:rPr>
              <a:t>明示的な戦略予測モジュールと</a:t>
            </a:r>
            <a:r>
              <a:rPr lang="en-US" altLang="ja-JP" dirty="0">
                <a:solidFill>
                  <a:srgbClr val="FF0000"/>
                </a:solidFill>
                <a:latin typeface="MS PMincho" panose="02020600040205080304" pitchFamily="18" charset="-128"/>
                <a:ea typeface="MS PMincho" panose="02020600040205080304" pitchFamily="18" charset="-128"/>
              </a:rPr>
              <a:t>MLP</a:t>
            </a:r>
            <a:r>
              <a:rPr lang="ja-JP" altLang="en-US" dirty="0">
                <a:solidFill>
                  <a:srgbClr val="FF0000"/>
                </a:solidFill>
                <a:latin typeface="MS PMincho" panose="02020600040205080304" pitchFamily="18" charset="-128"/>
                <a:ea typeface="MS PMincho" panose="02020600040205080304" pitchFamily="18" charset="-128"/>
              </a:rPr>
              <a:t>分類器</a:t>
            </a:r>
            <a:r>
              <a:rPr lang="ja-JP" altLang="en-US" dirty="0">
                <a:latin typeface="MS PMincho" panose="02020600040205080304" pitchFamily="18" charset="-128"/>
                <a:ea typeface="MS PMincho" panose="02020600040205080304" pitchFamily="18" charset="-128"/>
              </a:rPr>
              <a:t>によって次に取るべきサポート戦略を出力する。</a:t>
            </a:r>
            <a:endParaRPr lang="zh-CN" altLang="en-US"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146863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5BF13-90FF-727F-4E5B-E82208456D28}"/>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04893A8F-F15F-54F2-9B61-701881894962}"/>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DF597420-D5E1-D03D-7A97-E550E4F556CC}"/>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3" name="文本框 2">
            <a:extLst>
              <a:ext uri="{FF2B5EF4-FFF2-40B4-BE49-F238E27FC236}">
                <a16:creationId xmlns:a16="http://schemas.microsoft.com/office/drawing/2014/main" id="{517B7FC8-2938-154B-AE94-48CBDCBD1097}"/>
              </a:ext>
            </a:extLst>
          </p:cNvPr>
          <p:cNvSpPr txBox="1"/>
          <p:nvPr/>
        </p:nvSpPr>
        <p:spPr>
          <a:xfrm>
            <a:off x="609600" y="668249"/>
            <a:ext cx="10560206" cy="1077218"/>
          </a:xfrm>
          <a:prstGeom prst="rect">
            <a:avLst/>
          </a:prstGeom>
          <a:noFill/>
        </p:spPr>
        <p:txBody>
          <a:bodyPr wrap="square" rtlCol="0">
            <a:spAutoFit/>
          </a:bodyPr>
          <a:lstStyle/>
          <a:p>
            <a:r>
              <a:rPr lang="ja-JP" altLang="en-US" sz="1600" b="1" dirty="0">
                <a:latin typeface="MS PMincho" panose="02020600040205080304" pitchFamily="18" charset="-128"/>
                <a:ea typeface="MS PMincho" panose="02020600040205080304" pitchFamily="18" charset="-128"/>
              </a:rPr>
              <a:t>背景：</a:t>
            </a:r>
            <a:r>
              <a:rPr lang="en-US" altLang="ja-JP" sz="1600" dirty="0">
                <a:latin typeface="MS PMincho" panose="02020600040205080304" pitchFamily="18" charset="-128"/>
                <a:ea typeface="MS PMincho" panose="02020600040205080304" pitchFamily="18" charset="-128"/>
              </a:rPr>
              <a:t>2021</a:t>
            </a:r>
            <a:r>
              <a:rPr lang="ja-JP" altLang="en-US" sz="1600" dirty="0">
                <a:latin typeface="MS PMincho" panose="02020600040205080304" pitchFamily="18" charset="-128"/>
                <a:ea typeface="MS PMincho" panose="02020600040205080304" pitchFamily="18" charset="-128"/>
              </a:rPr>
              <a:t>年に作成された</a:t>
            </a:r>
            <a:r>
              <a:rPr lang="en-US" altLang="ja-JP" sz="1600" dirty="0" err="1">
                <a:latin typeface="MS PMincho" panose="02020600040205080304" pitchFamily="18" charset="-128"/>
                <a:ea typeface="MS PMincho" panose="02020600040205080304" pitchFamily="18" charset="-128"/>
              </a:rPr>
              <a:t>ESConv</a:t>
            </a:r>
            <a:r>
              <a:rPr lang="ja-JP" altLang="en-US" sz="1600" dirty="0">
                <a:latin typeface="MS PMincho" panose="02020600040205080304" pitchFamily="18" charset="-128"/>
                <a:ea typeface="MS PMincho" panose="02020600040205080304" pitchFamily="18" charset="-128"/>
              </a:rPr>
              <a:t>データセットは、感情支援対話研究において高品質なデータ基盤を提供し、支援戦略選択・感情認識などのタスクのモデリングおよび定量的な評価を可能にした。</a:t>
            </a:r>
            <a:endParaRPr lang="en-US" altLang="ja-JP" sz="1600" dirty="0">
              <a:latin typeface="MS PMincho" panose="02020600040205080304" pitchFamily="18" charset="-128"/>
              <a:ea typeface="MS PMincho" panose="02020600040205080304" pitchFamily="18" charset="-128"/>
            </a:endParaRPr>
          </a:p>
          <a:p>
            <a:r>
              <a:rPr lang="ja-JP" altLang="en-US" sz="1600" b="1" dirty="0">
                <a:latin typeface="MS PMincho" panose="02020600040205080304" pitchFamily="18" charset="-128"/>
                <a:ea typeface="MS PMincho" panose="02020600040205080304" pitchFamily="18" charset="-128"/>
              </a:rPr>
              <a:t>目的：</a:t>
            </a:r>
            <a:r>
              <a:rPr lang="en-US" altLang="ja-JP" sz="1600" dirty="0" err="1">
                <a:latin typeface="MS PMincho" panose="02020600040205080304" pitchFamily="18" charset="-128"/>
                <a:ea typeface="MS PMincho" panose="02020600040205080304" pitchFamily="18" charset="-128"/>
              </a:rPr>
              <a:t>ESConv</a:t>
            </a:r>
            <a:r>
              <a:rPr lang="ja-JP" altLang="en-US" sz="1600" dirty="0">
                <a:latin typeface="MS PMincho" panose="02020600040205080304" pitchFamily="18" charset="-128"/>
                <a:ea typeface="MS PMincho" panose="02020600040205080304" pitchFamily="18" charset="-128"/>
              </a:rPr>
              <a:t>データを活用し、支援者の戦略選択や感情状態などの課題に対して体系的なモデル化を行い、高精度な戦略分布予測および文脈に依存した共感的応答生成を実現することで、感情支援対話システムの性能向上を目指す。</a:t>
            </a:r>
            <a:endParaRPr lang="zh-CN" altLang="en-US" sz="1600" dirty="0">
              <a:latin typeface="MS PMincho" panose="02020600040205080304" pitchFamily="18" charset="-128"/>
              <a:ea typeface="MS PMincho" panose="02020600040205080304" pitchFamily="18" charset="-128"/>
            </a:endParaRPr>
          </a:p>
        </p:txBody>
      </p:sp>
      <p:sp>
        <p:nvSpPr>
          <p:cNvPr id="9" name="矩形 1">
            <a:extLst>
              <a:ext uri="{FF2B5EF4-FFF2-40B4-BE49-F238E27FC236}">
                <a16:creationId xmlns:a16="http://schemas.microsoft.com/office/drawing/2014/main" id="{34C32938-C4EC-2A4F-140F-474D8FC3729B}"/>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10" name="矩形 2">
            <a:extLst>
              <a:ext uri="{FF2B5EF4-FFF2-40B4-BE49-F238E27FC236}">
                <a16:creationId xmlns:a16="http://schemas.microsoft.com/office/drawing/2014/main" id="{3DCED262-CBB2-B2F7-F0B5-8F9D7E87A28D}"/>
              </a:ext>
            </a:extLst>
          </p:cNvPr>
          <p:cNvSpPr/>
          <p:nvPr/>
        </p:nvSpPr>
        <p:spPr>
          <a:xfrm>
            <a:off x="2804160" y="263254"/>
            <a:ext cx="9387840" cy="22887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11" name="组合 3">
            <a:extLst>
              <a:ext uri="{FF2B5EF4-FFF2-40B4-BE49-F238E27FC236}">
                <a16:creationId xmlns:a16="http://schemas.microsoft.com/office/drawing/2014/main" id="{1E68037C-F388-DD5F-AD64-5FE4C7E5B0B3}"/>
              </a:ext>
            </a:extLst>
          </p:cNvPr>
          <p:cNvGrpSpPr/>
          <p:nvPr/>
        </p:nvGrpSpPr>
        <p:grpSpPr>
          <a:xfrm>
            <a:off x="550863" y="82550"/>
            <a:ext cx="3902663" cy="584775"/>
            <a:chOff x="551544" y="82976"/>
            <a:chExt cx="3901213" cy="583764"/>
          </a:xfrm>
        </p:grpSpPr>
        <p:sp>
          <p:nvSpPr>
            <p:cNvPr id="12" name="文本框 4">
              <a:extLst>
                <a:ext uri="{FF2B5EF4-FFF2-40B4-BE49-F238E27FC236}">
                  <a16:creationId xmlns:a16="http://schemas.microsoft.com/office/drawing/2014/main" id="{3452F526-DB67-10E7-6A8E-89C238B7CE18}"/>
                </a:ext>
              </a:extLst>
            </p:cNvPr>
            <p:cNvSpPr/>
            <p:nvPr/>
          </p:nvSpPr>
          <p:spPr>
            <a:xfrm>
              <a:off x="1160917" y="118309"/>
              <a:ext cx="3291840" cy="523220"/>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en-US" altLang="ja-JP" dirty="0">
                  <a:solidFill>
                    <a:srgbClr val="044875"/>
                  </a:solidFill>
                  <a:latin typeface="MS Mincho" charset="-128"/>
                  <a:ea typeface="MS Mincho" charset="-128"/>
                  <a:cs typeface="MS Mincho" charset="-128"/>
                </a:rPr>
                <a:t>SOTA</a:t>
              </a:r>
              <a:r>
                <a:rPr lang="ja-JP" altLang="en-US" dirty="0">
                  <a:solidFill>
                    <a:srgbClr val="044875"/>
                  </a:solidFill>
                  <a:latin typeface="MS Mincho" charset="-128"/>
                  <a:ea typeface="MS Mincho" charset="-128"/>
                  <a:cs typeface="MS Mincho" charset="-128"/>
                </a:rPr>
                <a:t>論文</a:t>
              </a:r>
              <a:endParaRPr lang="zh-CN" altLang="en-US" dirty="0">
                <a:solidFill>
                  <a:srgbClr val="044875"/>
                </a:solidFill>
                <a:latin typeface="MS Mincho" charset="-128"/>
                <a:ea typeface="MS Mincho" charset="-128"/>
                <a:cs typeface="MS Mincho" charset="-128"/>
              </a:endParaRPr>
            </a:p>
          </p:txBody>
        </p:sp>
        <p:sp>
          <p:nvSpPr>
            <p:cNvPr id="13" name="文本框 5">
              <a:extLst>
                <a:ext uri="{FF2B5EF4-FFF2-40B4-BE49-F238E27FC236}">
                  <a16:creationId xmlns:a16="http://schemas.microsoft.com/office/drawing/2014/main" id="{70BFA08E-10C6-84E5-89D4-F53C717CE96B}"/>
                </a:ext>
              </a:extLst>
            </p:cNvPr>
            <p:cNvSpPr txBox="1"/>
            <p:nvPr/>
          </p:nvSpPr>
          <p:spPr>
            <a:xfrm>
              <a:off x="551544" y="82976"/>
              <a:ext cx="723631" cy="583764"/>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dirty="0">
                  <a:solidFill>
                    <a:srgbClr val="3B3838"/>
                  </a:solidFill>
                  <a:latin typeface="Impact" pitchFamily="34" charset="0"/>
                </a:rPr>
                <a:t>02</a:t>
              </a:r>
              <a:endParaRPr lang="zh-CN" altLang="en-US" sz="3200" dirty="0">
                <a:solidFill>
                  <a:srgbClr val="3B3838"/>
                </a:solidFill>
                <a:latin typeface="Impact" pitchFamily="34" charset="0"/>
              </a:endParaRPr>
            </a:p>
          </p:txBody>
        </p:sp>
      </p:grpSp>
      <p:sp>
        <p:nvSpPr>
          <p:cNvPr id="26" name="文本框 25">
            <a:extLst>
              <a:ext uri="{FF2B5EF4-FFF2-40B4-BE49-F238E27FC236}">
                <a16:creationId xmlns:a16="http://schemas.microsoft.com/office/drawing/2014/main" id="{138CEC10-DA86-966D-E323-34EE82508D0C}"/>
              </a:ext>
            </a:extLst>
          </p:cNvPr>
          <p:cNvSpPr txBox="1"/>
          <p:nvPr/>
        </p:nvSpPr>
        <p:spPr>
          <a:xfrm>
            <a:off x="609600" y="1991688"/>
            <a:ext cx="11467253" cy="5262979"/>
          </a:xfrm>
          <a:prstGeom prst="rect">
            <a:avLst/>
          </a:prstGeom>
          <a:noFill/>
        </p:spPr>
        <p:txBody>
          <a:bodyPr wrap="square">
            <a:spAutoFit/>
          </a:bodyPr>
          <a:lstStyle/>
          <a:p>
            <a:r>
              <a:rPr lang="en-US" altLang="ja-JP" sz="1600" b="1" dirty="0">
                <a:latin typeface="MS PMincho" panose="02020600040205080304" pitchFamily="18" charset="-128"/>
                <a:ea typeface="MS PMincho" panose="02020600040205080304" pitchFamily="18" charset="-128"/>
              </a:rPr>
              <a:t>1.</a:t>
            </a:r>
            <a:r>
              <a:rPr lang="ja-JP" altLang="en-US" sz="1600" b="1" dirty="0">
                <a:latin typeface="MS PMincho" panose="02020600040205080304" pitchFamily="18" charset="-128"/>
                <a:ea typeface="MS PMincho" panose="02020600040205080304" pitchFamily="18" charset="-128"/>
              </a:rPr>
              <a:t>ストラテジー予測・出力手法</a:t>
            </a:r>
            <a:endParaRPr lang="en-US" altLang="zh-CN" sz="1600" b="1" dirty="0">
              <a:latin typeface="MS PMincho" panose="02020600040205080304" pitchFamily="18" charset="-128"/>
              <a:ea typeface="MS PMincho" panose="02020600040205080304" pitchFamily="18" charset="-128"/>
            </a:endParaRPr>
          </a:p>
          <a:p>
            <a:r>
              <a:rPr lang="ja-JP" altLang="en-US" sz="1600" b="1" dirty="0">
                <a:latin typeface="MS PMincho" panose="02020600040205080304" pitchFamily="18" charset="-128"/>
                <a:ea typeface="MS PMincho" panose="02020600040205080304" pitchFamily="18" charset="-128"/>
              </a:rPr>
              <a:t>・</a:t>
            </a:r>
            <a:r>
              <a:rPr lang="zh-CN" altLang="en-US" sz="1600" b="1" dirty="0">
                <a:latin typeface="MS PMincho" panose="02020600040205080304" pitchFamily="18" charset="-128"/>
                <a:ea typeface="MS PMincho" panose="02020600040205080304" pitchFamily="18" charset="-128"/>
              </a:rPr>
              <a:t>MISC (ACL 2022)</a:t>
            </a:r>
          </a:p>
          <a:p>
            <a:r>
              <a:rPr lang="ja-JP" altLang="en-US" sz="1600" dirty="0">
                <a:solidFill>
                  <a:srgbClr val="FF0000"/>
                </a:solidFill>
                <a:latin typeface="MS PMincho" panose="02020600040205080304" pitchFamily="18" charset="-128"/>
                <a:ea typeface="MS PMincho" panose="02020600040205080304" pitchFamily="18" charset="-128"/>
              </a:rPr>
              <a:t>ストラテジーの確率分布</a:t>
            </a:r>
            <a:r>
              <a:rPr lang="ja-JP" altLang="en-US" sz="1600" dirty="0">
                <a:latin typeface="MS PMincho" panose="02020600040205080304" pitchFamily="18" charset="-128"/>
                <a:ea typeface="MS PMincho" panose="02020600040205080304" pitchFamily="18" charset="-128"/>
              </a:rPr>
              <a:t>を出力・その分布に基づいて応答生成を制御。</a:t>
            </a:r>
            <a:endParaRPr lang="zh-CN" altLang="en-US" sz="1600" dirty="0">
              <a:latin typeface="MS PMincho" panose="02020600040205080304" pitchFamily="18" charset="-128"/>
              <a:ea typeface="MS PMincho" panose="02020600040205080304" pitchFamily="18" charset="-128"/>
            </a:endParaRPr>
          </a:p>
          <a:p>
            <a:r>
              <a:rPr lang="en-US" altLang="ja-JP" sz="1600" u="sng" dirty="0">
                <a:latin typeface="MS PMincho" panose="02020600040205080304" pitchFamily="18" charset="-128"/>
                <a:ea typeface="MS PMincho" panose="02020600040205080304" pitchFamily="18" charset="-128"/>
              </a:rPr>
              <a:t>COMET</a:t>
            </a:r>
            <a:r>
              <a:rPr lang="ja-JP" altLang="en-US" sz="1600" dirty="0">
                <a:latin typeface="MS PMincho" panose="02020600040205080304" pitchFamily="18" charset="-128"/>
                <a:ea typeface="MS PMincho" panose="02020600040205080304" pitchFamily="18" charset="-128"/>
              </a:rPr>
              <a:t>（</a:t>
            </a:r>
            <a:r>
              <a:rPr lang="en-US" altLang="ja-JP" sz="1600" dirty="0">
                <a:latin typeface="MS PMincho" panose="02020600040205080304" pitchFamily="18" charset="-128"/>
                <a:ea typeface="MS PMincho" panose="02020600040205080304" pitchFamily="18" charset="-128"/>
              </a:rPr>
              <a:t>Commonsense Transformers</a:t>
            </a:r>
            <a:r>
              <a:rPr lang="ja-JP" altLang="en-US" sz="1600" dirty="0">
                <a:latin typeface="MS PMincho" panose="02020600040205080304" pitchFamily="18" charset="-128"/>
                <a:ea typeface="MS PMincho" panose="02020600040205080304" pitchFamily="18" charset="-128"/>
              </a:rPr>
              <a:t>）を活用した外部常識知識の導入、ユーザ状態と知識グラフの関係を関連付けるアテンション機構を設計。</a:t>
            </a:r>
            <a:endParaRPr lang="en-US" altLang="ja-JP" sz="1600" dirty="0">
              <a:latin typeface="MS PMincho" panose="02020600040205080304" pitchFamily="18" charset="-128"/>
              <a:ea typeface="MS PMincho" panose="02020600040205080304" pitchFamily="18" charset="-128"/>
            </a:endParaRPr>
          </a:p>
          <a:p>
            <a:endParaRPr lang="zh-CN" altLang="en-US" sz="1600" dirty="0">
              <a:latin typeface="MS PMincho" panose="02020600040205080304" pitchFamily="18" charset="-128"/>
              <a:ea typeface="MS PMincho" panose="02020600040205080304" pitchFamily="18" charset="-128"/>
            </a:endParaRPr>
          </a:p>
          <a:p>
            <a:r>
              <a:rPr lang="ja-JP" altLang="en-US" sz="1600" b="1" dirty="0">
                <a:latin typeface="MS PMincho" panose="02020600040205080304" pitchFamily="18" charset="-128"/>
                <a:ea typeface="MS PMincho" panose="02020600040205080304" pitchFamily="18" charset="-128"/>
              </a:rPr>
              <a:t>・</a:t>
            </a:r>
            <a:r>
              <a:rPr lang="zh-CN" altLang="en-US" sz="1600" b="1" dirty="0">
                <a:latin typeface="MS PMincho" panose="02020600040205080304" pitchFamily="18" charset="-128"/>
                <a:ea typeface="MS PMincho" panose="02020600040205080304" pitchFamily="18" charset="-128"/>
              </a:rPr>
              <a:t>MultiESC (EMNLP 2022)</a:t>
            </a:r>
          </a:p>
          <a:p>
            <a:r>
              <a:rPr lang="ja-JP" altLang="en-US" sz="1600" dirty="0">
                <a:latin typeface="MS PMincho" panose="02020600040205080304" pitchFamily="18" charset="-128"/>
                <a:ea typeface="MS PMincho" panose="02020600040205080304" pitchFamily="18" charset="-128"/>
              </a:rPr>
              <a:t>各ターンごとに現在および将来の複数ターンにわたるストラテジーの系列を予測する「</a:t>
            </a:r>
            <a:r>
              <a:rPr lang="en-US" altLang="ja-JP" sz="1600" dirty="0">
                <a:latin typeface="MS PMincho" panose="02020600040205080304" pitchFamily="18" charset="-128"/>
                <a:ea typeface="MS PMincho" panose="02020600040205080304" pitchFamily="18" charset="-128"/>
              </a:rPr>
              <a:t>lookahead</a:t>
            </a:r>
            <a:r>
              <a:rPr lang="ja-JP" altLang="en-US" sz="1600" dirty="0">
                <a:latin typeface="MS PMincho" panose="02020600040205080304" pitchFamily="18" charset="-128"/>
                <a:ea typeface="MS PMincho" panose="02020600040205080304" pitchFamily="18" charset="-128"/>
              </a:rPr>
              <a:t>」方式を導入</a:t>
            </a:r>
            <a:r>
              <a:rPr lang="zh-CN" altLang="en-US" sz="1600" dirty="0">
                <a:latin typeface="MS PMincho" panose="02020600040205080304" pitchFamily="18" charset="-128"/>
                <a:ea typeface="MS PMincho" panose="02020600040205080304" pitchFamily="18" charset="-128"/>
              </a:rPr>
              <a:t>。</a:t>
            </a:r>
            <a:endParaRPr lang="en-US" altLang="zh-CN" sz="1600" dirty="0">
              <a:latin typeface="MS PMincho" panose="02020600040205080304" pitchFamily="18" charset="-128"/>
              <a:ea typeface="MS PMincho" panose="02020600040205080304" pitchFamily="18" charset="-128"/>
            </a:endParaRPr>
          </a:p>
          <a:p>
            <a:r>
              <a:rPr lang="ja-JP" altLang="en-US" sz="1600" dirty="0">
                <a:latin typeface="MS PMincho" panose="02020600040205080304" pitchFamily="18" charset="-128"/>
                <a:ea typeface="MS PMincho" panose="02020600040205080304" pitchFamily="18" charset="-128"/>
              </a:rPr>
              <a:t>複数の</a:t>
            </a:r>
            <a:r>
              <a:rPr lang="ja-JP" altLang="en-US" sz="1600" dirty="0">
                <a:solidFill>
                  <a:srgbClr val="FF0000"/>
                </a:solidFill>
                <a:latin typeface="MS PMincho" panose="02020600040205080304" pitchFamily="18" charset="-128"/>
                <a:ea typeface="MS PMincho" panose="02020600040205080304" pitchFamily="18" charset="-128"/>
              </a:rPr>
              <a:t>候補ストラテジ</a:t>
            </a:r>
            <a:r>
              <a:rPr lang="ja-JP" altLang="en-US" sz="1600" dirty="0">
                <a:latin typeface="MS PMincho" panose="02020600040205080304" pitchFamily="18" charset="-128"/>
                <a:ea typeface="MS PMincho" panose="02020600040205080304" pitchFamily="18" charset="-128"/>
              </a:rPr>
              <a:t>ーを逐次サンプリングすること（</a:t>
            </a:r>
            <a:r>
              <a:rPr lang="en-US" altLang="ja-JP" sz="1600" dirty="0">
                <a:latin typeface="MS PMincho" panose="02020600040205080304" pitchFamily="18" charset="-128"/>
                <a:ea typeface="MS PMincho" panose="02020600040205080304" pitchFamily="18" charset="-128"/>
              </a:rPr>
              <a:t>multi-turn strategy decoding</a:t>
            </a:r>
            <a:r>
              <a:rPr lang="ja-JP" altLang="en-US" sz="1600" dirty="0">
                <a:latin typeface="MS PMincho" panose="02020600040205080304" pitchFamily="18" charset="-128"/>
                <a:ea typeface="MS PMincho" panose="02020600040205080304" pitchFamily="18" charset="-128"/>
              </a:rPr>
              <a:t>）で、応答生成時に多様な戦略パスを参考できる仕組みを提供。</a:t>
            </a:r>
            <a:endParaRPr lang="zh-CN" altLang="en-US" sz="1600" dirty="0">
              <a:latin typeface="MS PMincho" panose="02020600040205080304" pitchFamily="18" charset="-128"/>
              <a:ea typeface="MS PMincho" panose="02020600040205080304" pitchFamily="18" charset="-128"/>
            </a:endParaRPr>
          </a:p>
          <a:p>
            <a:endParaRPr lang="zh-CN" altLang="en-US" sz="1600" dirty="0">
              <a:latin typeface="MS PMincho" panose="02020600040205080304" pitchFamily="18" charset="-128"/>
              <a:ea typeface="MS PMincho" panose="02020600040205080304" pitchFamily="18" charset="-128"/>
            </a:endParaRPr>
          </a:p>
          <a:p>
            <a:r>
              <a:rPr lang="ja-JP" altLang="en-US" sz="1600" b="1" dirty="0">
                <a:latin typeface="MS PMincho" panose="02020600040205080304" pitchFamily="18" charset="-128"/>
                <a:ea typeface="MS PMincho" panose="02020600040205080304" pitchFamily="18" charset="-128"/>
              </a:rPr>
              <a:t>・</a:t>
            </a:r>
            <a:r>
              <a:rPr lang="zh-CN" altLang="en-US" sz="1600" b="1" dirty="0">
                <a:latin typeface="MS PMincho" panose="02020600040205080304" pitchFamily="18" charset="-128"/>
                <a:ea typeface="MS PMincho" panose="02020600040205080304" pitchFamily="18" charset="-128"/>
              </a:rPr>
              <a:t>KEMI (ACL 2023)</a:t>
            </a:r>
          </a:p>
          <a:p>
            <a:r>
              <a:rPr lang="ja-JP" altLang="en-US" sz="1600" dirty="0">
                <a:solidFill>
                  <a:srgbClr val="FF0000"/>
                </a:solidFill>
                <a:latin typeface="MS PMincho" panose="02020600040205080304" pitchFamily="18" charset="-128"/>
                <a:ea typeface="MS PMincho" panose="02020600040205080304" pitchFamily="18" charset="-128"/>
              </a:rPr>
              <a:t>外部知識ベース</a:t>
            </a:r>
            <a:r>
              <a:rPr lang="ja-JP" altLang="en-US" sz="1600" dirty="0">
                <a:latin typeface="MS PMincho" panose="02020600040205080304" pitchFamily="18" charset="-128"/>
                <a:ea typeface="MS PMincho" panose="02020600040205080304" pitchFamily="18" charset="-128"/>
              </a:rPr>
              <a:t>による</a:t>
            </a:r>
            <a:r>
              <a:rPr lang="ja-JP" altLang="en-US" sz="1600" dirty="0">
                <a:solidFill>
                  <a:srgbClr val="FF0000"/>
                </a:solidFill>
                <a:latin typeface="MS PMincho" panose="02020600040205080304" pitchFamily="18" charset="-128"/>
                <a:ea typeface="MS PMincho" panose="02020600040205080304" pitchFamily="18" charset="-128"/>
              </a:rPr>
              <a:t>推論結果を戦略選択の入力特徴量</a:t>
            </a:r>
            <a:r>
              <a:rPr lang="ja-JP" altLang="en-US" sz="1600" dirty="0">
                <a:latin typeface="MS PMincho" panose="02020600040205080304" pitchFamily="18" charset="-128"/>
                <a:ea typeface="MS PMincho" panose="02020600040205080304" pitchFamily="18" charset="-128"/>
              </a:rPr>
              <a:t>として組み込む。</a:t>
            </a:r>
            <a:endParaRPr lang="zh-CN" altLang="en-US" sz="1600" dirty="0">
              <a:latin typeface="MS PMincho" panose="02020600040205080304" pitchFamily="18" charset="-128"/>
              <a:ea typeface="MS PMincho" panose="02020600040205080304" pitchFamily="18" charset="-128"/>
            </a:endParaRPr>
          </a:p>
          <a:p>
            <a:r>
              <a:rPr lang="ja-JP" altLang="en-US" sz="1600" dirty="0">
                <a:latin typeface="MS PMincho" panose="02020600040205080304" pitchFamily="18" charset="-128"/>
                <a:ea typeface="MS PMincho" panose="02020600040205080304" pitchFamily="18" charset="-128"/>
              </a:rPr>
              <a:t>会話におけるイニシアティブを動的に管理し、支援者と来談者間の役割に応じて戦略を柔軟に調整できるようにしている。</a:t>
            </a:r>
            <a:endParaRPr lang="en-US" altLang="ja-JP" sz="1600" dirty="0">
              <a:latin typeface="MS PMincho" panose="02020600040205080304" pitchFamily="18" charset="-128"/>
              <a:ea typeface="MS PMincho" panose="02020600040205080304" pitchFamily="18" charset="-128"/>
            </a:endParaRPr>
          </a:p>
          <a:p>
            <a:endParaRPr lang="en-US" altLang="ja-JP" sz="1600" dirty="0">
              <a:latin typeface="MS PMincho" panose="02020600040205080304" pitchFamily="18" charset="-128"/>
              <a:ea typeface="MS PMincho" panose="02020600040205080304" pitchFamily="18" charset="-128"/>
            </a:endParaRPr>
          </a:p>
          <a:p>
            <a:r>
              <a:rPr lang="ja-JP" altLang="en-US" sz="1600" b="1" dirty="0">
                <a:latin typeface="MS PMincho" panose="02020600040205080304" pitchFamily="18" charset="-128"/>
                <a:ea typeface="MS PMincho" panose="02020600040205080304" pitchFamily="18" charset="-128"/>
              </a:rPr>
              <a:t>・</a:t>
            </a:r>
            <a:r>
              <a:rPr lang="en-US" altLang="ja-JP" sz="1600" b="1" dirty="0" err="1">
                <a:latin typeface="MS PMincho" panose="02020600040205080304" pitchFamily="18" charset="-128"/>
                <a:ea typeface="MS PMincho" panose="02020600040205080304" pitchFamily="18" charset="-128"/>
              </a:rPr>
              <a:t>EmoDynamiX</a:t>
            </a:r>
            <a:r>
              <a:rPr lang="en-US" altLang="ja-JP" sz="1600" b="1" dirty="0">
                <a:latin typeface="MS PMincho" panose="02020600040205080304" pitchFamily="18" charset="-128"/>
                <a:ea typeface="MS PMincho" panose="02020600040205080304" pitchFamily="18" charset="-128"/>
              </a:rPr>
              <a:t> (NAACL 2025)</a:t>
            </a:r>
          </a:p>
          <a:p>
            <a:endParaRPr lang="en-US" altLang="ja-JP" sz="1600" dirty="0">
              <a:latin typeface="MS PMincho" panose="02020600040205080304" pitchFamily="18" charset="-128"/>
              <a:ea typeface="MS PMincho" panose="02020600040205080304" pitchFamily="18" charset="-128"/>
            </a:endParaRPr>
          </a:p>
          <a:p>
            <a:r>
              <a:rPr lang="ja-JP" altLang="en-US" sz="1600" dirty="0">
                <a:latin typeface="MS PMincho" panose="02020600040205080304" pitchFamily="18" charset="-128"/>
                <a:ea typeface="MS PMincho" panose="02020600040205080304" pitchFamily="18" charset="-128"/>
              </a:rPr>
              <a:t>感情を確率分布として収集、その感情分布を戦略予測に活用。</a:t>
            </a:r>
          </a:p>
          <a:p>
            <a:r>
              <a:rPr lang="ja-JP" altLang="en-US" sz="1600" dirty="0">
                <a:solidFill>
                  <a:srgbClr val="FF0000"/>
                </a:solidFill>
                <a:latin typeface="MS PMincho" panose="02020600040205080304" pitchFamily="18" charset="-128"/>
                <a:ea typeface="MS PMincho" panose="02020600040205080304" pitchFamily="18" charset="-128"/>
              </a:rPr>
              <a:t>異種グラフ</a:t>
            </a:r>
            <a:r>
              <a:rPr lang="ja-JP" altLang="en-US" sz="1600" dirty="0">
                <a:latin typeface="MS PMincho" panose="02020600040205080304" pitchFamily="18" charset="-128"/>
                <a:ea typeface="MS PMincho" panose="02020600040205080304" pitchFamily="18" charset="-128"/>
              </a:rPr>
              <a:t>を用い、異種</a:t>
            </a:r>
            <a:r>
              <a:rPr lang="en-US" altLang="ja-JP" sz="1600" dirty="0">
                <a:latin typeface="MS PMincho" panose="02020600040205080304" pitchFamily="18" charset="-128"/>
                <a:ea typeface="MS PMincho" panose="02020600040205080304" pitchFamily="18" charset="-128"/>
              </a:rPr>
              <a:t>GNN</a:t>
            </a:r>
            <a:r>
              <a:rPr lang="ja-JP" altLang="en-US" sz="1600" dirty="0">
                <a:latin typeface="MS PMincho" panose="02020600040205080304" pitchFamily="18" charset="-128"/>
                <a:ea typeface="MS PMincho" panose="02020600040205080304" pitchFamily="18" charset="-128"/>
              </a:rPr>
              <a:t>によって情報の集約と</a:t>
            </a:r>
            <a:r>
              <a:rPr lang="en-US" altLang="ja-JP" sz="1600" dirty="0">
                <a:latin typeface="MS PMincho" panose="02020600040205080304" pitchFamily="18" charset="-128"/>
                <a:ea typeface="MS PMincho" panose="02020600040205080304" pitchFamily="18" charset="-128"/>
              </a:rPr>
              <a:t>attention</a:t>
            </a:r>
            <a:r>
              <a:rPr lang="ja-JP" altLang="en-US" sz="1600" dirty="0">
                <a:latin typeface="MS PMincho" panose="02020600040205080304" pitchFamily="18" charset="-128"/>
                <a:ea typeface="MS PMincho" panose="02020600040205080304" pitchFamily="18" charset="-128"/>
              </a:rPr>
              <a:t>による可視化を実現。</a:t>
            </a:r>
            <a:endParaRPr lang="en-US" altLang="ja-JP" sz="1600" dirty="0">
              <a:latin typeface="MS PMincho" panose="02020600040205080304" pitchFamily="18" charset="-128"/>
              <a:ea typeface="MS PMincho" panose="02020600040205080304" pitchFamily="18" charset="-128"/>
            </a:endParaRPr>
          </a:p>
          <a:p>
            <a:endParaRPr lang="en-US" altLang="zh-CN" sz="1600" dirty="0">
              <a:latin typeface="MS PMincho" panose="02020600040205080304" pitchFamily="18" charset="-128"/>
              <a:ea typeface="MS PMincho" panose="02020600040205080304" pitchFamily="18" charset="-128"/>
            </a:endParaRPr>
          </a:p>
          <a:p>
            <a:endParaRPr lang="zh-CN" altLang="en-US" sz="1600"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284355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67830-C848-810F-453C-D9AA7A992352}"/>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B4A7EF42-4291-6FFC-50D3-1D97967F0AFB}"/>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CF426231-24A7-926B-51F0-8F15FB944B70}"/>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9" name="矩形 1">
            <a:extLst>
              <a:ext uri="{FF2B5EF4-FFF2-40B4-BE49-F238E27FC236}">
                <a16:creationId xmlns:a16="http://schemas.microsoft.com/office/drawing/2014/main" id="{53C39ADA-09E7-7CBF-058D-11329D977042}"/>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10" name="矩形 2">
            <a:extLst>
              <a:ext uri="{FF2B5EF4-FFF2-40B4-BE49-F238E27FC236}">
                <a16:creationId xmlns:a16="http://schemas.microsoft.com/office/drawing/2014/main" id="{4821C252-E907-7B6C-A014-6C5547DA69D9}"/>
              </a:ext>
            </a:extLst>
          </p:cNvPr>
          <p:cNvSpPr/>
          <p:nvPr/>
        </p:nvSpPr>
        <p:spPr>
          <a:xfrm>
            <a:off x="2804160" y="263254"/>
            <a:ext cx="9387840" cy="22887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11" name="组合 3">
            <a:extLst>
              <a:ext uri="{FF2B5EF4-FFF2-40B4-BE49-F238E27FC236}">
                <a16:creationId xmlns:a16="http://schemas.microsoft.com/office/drawing/2014/main" id="{F752CE8C-2050-A55C-E914-1BAC1837C23A}"/>
              </a:ext>
            </a:extLst>
          </p:cNvPr>
          <p:cNvGrpSpPr/>
          <p:nvPr/>
        </p:nvGrpSpPr>
        <p:grpSpPr>
          <a:xfrm>
            <a:off x="550863" y="82550"/>
            <a:ext cx="3902663" cy="584775"/>
            <a:chOff x="551544" y="82976"/>
            <a:chExt cx="3901213" cy="583764"/>
          </a:xfrm>
        </p:grpSpPr>
        <p:sp>
          <p:nvSpPr>
            <p:cNvPr id="12" name="文本框 4">
              <a:extLst>
                <a:ext uri="{FF2B5EF4-FFF2-40B4-BE49-F238E27FC236}">
                  <a16:creationId xmlns:a16="http://schemas.microsoft.com/office/drawing/2014/main" id="{90FA6D76-6EF3-864D-3217-C5A0117EBFAA}"/>
                </a:ext>
              </a:extLst>
            </p:cNvPr>
            <p:cNvSpPr/>
            <p:nvPr/>
          </p:nvSpPr>
          <p:spPr>
            <a:xfrm>
              <a:off x="1160917" y="118309"/>
              <a:ext cx="3291840" cy="523220"/>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en-US" altLang="ja-JP" dirty="0">
                  <a:solidFill>
                    <a:srgbClr val="044875"/>
                  </a:solidFill>
                  <a:latin typeface="MS Mincho" charset="-128"/>
                  <a:ea typeface="MS Mincho" charset="-128"/>
                  <a:cs typeface="MS Mincho" charset="-128"/>
                </a:rPr>
                <a:t>SOTA</a:t>
              </a:r>
              <a:r>
                <a:rPr lang="ja-JP" altLang="en-US" dirty="0">
                  <a:solidFill>
                    <a:srgbClr val="044875"/>
                  </a:solidFill>
                  <a:latin typeface="MS Mincho" charset="-128"/>
                  <a:ea typeface="MS Mincho" charset="-128"/>
                  <a:cs typeface="MS Mincho" charset="-128"/>
                </a:rPr>
                <a:t>論文</a:t>
              </a:r>
              <a:endParaRPr lang="zh-CN" altLang="en-US" dirty="0">
                <a:solidFill>
                  <a:srgbClr val="044875"/>
                </a:solidFill>
                <a:latin typeface="MS Mincho" charset="-128"/>
                <a:ea typeface="MS Mincho" charset="-128"/>
                <a:cs typeface="MS Mincho" charset="-128"/>
              </a:endParaRPr>
            </a:p>
          </p:txBody>
        </p:sp>
        <p:sp>
          <p:nvSpPr>
            <p:cNvPr id="13" name="文本框 5">
              <a:extLst>
                <a:ext uri="{FF2B5EF4-FFF2-40B4-BE49-F238E27FC236}">
                  <a16:creationId xmlns:a16="http://schemas.microsoft.com/office/drawing/2014/main" id="{CDB6E4FE-1C2F-DB31-4233-04AF433613B0}"/>
                </a:ext>
              </a:extLst>
            </p:cNvPr>
            <p:cNvSpPr txBox="1"/>
            <p:nvPr/>
          </p:nvSpPr>
          <p:spPr>
            <a:xfrm>
              <a:off x="551544" y="82976"/>
              <a:ext cx="723631" cy="583764"/>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dirty="0">
                  <a:solidFill>
                    <a:srgbClr val="3B3838"/>
                  </a:solidFill>
                  <a:latin typeface="Impact" pitchFamily="34" charset="0"/>
                </a:rPr>
                <a:t>02</a:t>
              </a:r>
              <a:endParaRPr lang="zh-CN" altLang="en-US" sz="3200" dirty="0">
                <a:solidFill>
                  <a:srgbClr val="3B3838"/>
                </a:solidFill>
                <a:latin typeface="Impact" pitchFamily="34" charset="0"/>
              </a:endParaRPr>
            </a:p>
          </p:txBody>
        </p:sp>
      </p:grpSp>
      <p:sp>
        <p:nvSpPr>
          <p:cNvPr id="26" name="文本框 25">
            <a:extLst>
              <a:ext uri="{FF2B5EF4-FFF2-40B4-BE49-F238E27FC236}">
                <a16:creationId xmlns:a16="http://schemas.microsoft.com/office/drawing/2014/main" id="{FA5777DF-EDCD-6345-AE4E-58D7B09D8149}"/>
              </a:ext>
            </a:extLst>
          </p:cNvPr>
          <p:cNvSpPr txBox="1"/>
          <p:nvPr/>
        </p:nvSpPr>
        <p:spPr>
          <a:xfrm>
            <a:off x="550863" y="1034559"/>
            <a:ext cx="11467253" cy="3293209"/>
          </a:xfrm>
          <a:prstGeom prst="rect">
            <a:avLst/>
          </a:prstGeom>
          <a:noFill/>
        </p:spPr>
        <p:txBody>
          <a:bodyPr wrap="square">
            <a:spAutoFit/>
          </a:bodyPr>
          <a:lstStyle/>
          <a:p>
            <a:r>
              <a:rPr lang="en-US" altLang="ja-JP" sz="1600" dirty="0">
                <a:latin typeface="MS PMincho" panose="02020600040205080304" pitchFamily="18" charset="-128"/>
                <a:ea typeface="MS PMincho" panose="02020600040205080304" pitchFamily="18" charset="-128"/>
              </a:rPr>
              <a:t>2. </a:t>
            </a:r>
            <a:r>
              <a:rPr lang="ja-JP" altLang="en-US" sz="1600" dirty="0">
                <a:latin typeface="MS PMincho" panose="02020600040205080304" pitchFamily="18" charset="-128"/>
                <a:ea typeface="MS PMincho" panose="02020600040205080304" pitchFamily="18" charset="-128"/>
              </a:rPr>
              <a:t>状態遷移・構造的なイノベーション手法</a:t>
            </a:r>
            <a:endParaRPr lang="en-US" altLang="ja-JP" sz="1600" dirty="0">
              <a:latin typeface="MS PMincho" panose="02020600040205080304" pitchFamily="18" charset="-128"/>
              <a:ea typeface="MS PMincho" panose="02020600040205080304" pitchFamily="18" charset="-128"/>
            </a:endParaRPr>
          </a:p>
          <a:p>
            <a:endParaRPr lang="en-US" altLang="zh-CN" sz="1600" dirty="0">
              <a:latin typeface="MS PMincho" panose="02020600040205080304" pitchFamily="18" charset="-128"/>
              <a:ea typeface="MS PMincho" panose="02020600040205080304" pitchFamily="18" charset="-128"/>
            </a:endParaRPr>
          </a:p>
          <a:p>
            <a:r>
              <a:rPr lang="ja-JP" altLang="en-US" sz="1600" b="1" dirty="0">
                <a:latin typeface="MS PMincho" panose="02020600040205080304" pitchFamily="18" charset="-128"/>
                <a:ea typeface="MS PMincho" panose="02020600040205080304" pitchFamily="18" charset="-128"/>
              </a:rPr>
              <a:t>・</a:t>
            </a:r>
            <a:r>
              <a:rPr lang="en-US" altLang="ja-JP" sz="1600" b="1" dirty="0">
                <a:latin typeface="MS PMincho" panose="02020600040205080304" pitchFamily="18" charset="-128"/>
                <a:ea typeface="MS PMincho" panose="02020600040205080304" pitchFamily="18" charset="-128"/>
              </a:rPr>
              <a:t>GLHG (2022)</a:t>
            </a:r>
          </a:p>
          <a:p>
            <a:endParaRPr lang="en-US" altLang="ja-JP" sz="1600" dirty="0">
              <a:latin typeface="MS PMincho" panose="02020600040205080304" pitchFamily="18" charset="-128"/>
              <a:ea typeface="MS PMincho" panose="02020600040205080304" pitchFamily="18" charset="-128"/>
            </a:endParaRPr>
          </a:p>
          <a:p>
            <a:r>
              <a:rPr lang="ja-JP" altLang="en-US" sz="1600" dirty="0">
                <a:latin typeface="MS PMincho" panose="02020600040205080304" pitchFamily="18" charset="-128"/>
                <a:ea typeface="MS PMincho" panose="02020600040205080304" pitchFamily="18" charset="-128"/>
              </a:rPr>
              <a:t>セッション全体（グローバル）および各ターン（ローカル）の両方を対象とした</a:t>
            </a:r>
            <a:r>
              <a:rPr lang="ja-JP" altLang="en-US" sz="1600" dirty="0">
                <a:solidFill>
                  <a:srgbClr val="FF0000"/>
                </a:solidFill>
                <a:latin typeface="MS PMincho" panose="02020600040205080304" pitchFamily="18" charset="-128"/>
                <a:ea typeface="MS PMincho" panose="02020600040205080304" pitchFamily="18" charset="-128"/>
              </a:rPr>
              <a:t>異種グラフ</a:t>
            </a:r>
            <a:r>
              <a:rPr lang="ja-JP" altLang="en-US" sz="1600" dirty="0">
                <a:latin typeface="MS PMincho" panose="02020600040205080304" pitchFamily="18" charset="-128"/>
                <a:ea typeface="MS PMincho" panose="02020600040205080304" pitchFamily="18" charset="-128"/>
              </a:rPr>
              <a:t>を構築し、多様なノード（ラベル・戦略・テキスト）間の関係を表現。</a:t>
            </a:r>
          </a:p>
          <a:p>
            <a:r>
              <a:rPr lang="ja-JP" altLang="en-US" sz="1600" dirty="0">
                <a:latin typeface="MS PMincho" panose="02020600040205080304" pitchFamily="18" charset="-128"/>
                <a:ea typeface="MS PMincho" panose="02020600040205080304" pitchFamily="18" charset="-128"/>
              </a:rPr>
              <a:t>ノードタイプごとに異なる</a:t>
            </a:r>
            <a:r>
              <a:rPr lang="en-US" altLang="ja-JP" sz="1600" dirty="0">
                <a:latin typeface="MS PMincho" panose="02020600040205080304" pitchFamily="18" charset="-128"/>
                <a:ea typeface="MS PMincho" panose="02020600040205080304" pitchFamily="18" charset="-128"/>
              </a:rPr>
              <a:t>GNN</a:t>
            </a:r>
            <a:r>
              <a:rPr lang="ja-JP" altLang="en-US" sz="1600" dirty="0">
                <a:latin typeface="MS PMincho" panose="02020600040205080304" pitchFamily="18" charset="-128"/>
                <a:ea typeface="MS PMincho" panose="02020600040205080304" pitchFamily="18" charset="-128"/>
              </a:rPr>
              <a:t>集約規則を適用し、意味・感情・戦略の各関係を適切にモデリングする。</a:t>
            </a:r>
          </a:p>
          <a:p>
            <a:endParaRPr lang="ja-JP" altLang="en-US" sz="1600" dirty="0">
              <a:latin typeface="MS PMincho" panose="02020600040205080304" pitchFamily="18" charset="-128"/>
              <a:ea typeface="MS PMincho" panose="02020600040205080304" pitchFamily="18" charset="-128"/>
            </a:endParaRPr>
          </a:p>
          <a:p>
            <a:r>
              <a:rPr lang="en-US" altLang="ja-JP" sz="1600" b="1" dirty="0" err="1">
                <a:latin typeface="MS PMincho" panose="02020600040205080304" pitchFamily="18" charset="-128"/>
                <a:ea typeface="MS PMincho" panose="02020600040205080304" pitchFamily="18" charset="-128"/>
              </a:rPr>
              <a:t>TransESC</a:t>
            </a:r>
            <a:r>
              <a:rPr lang="en-US" altLang="ja-JP" sz="1600" b="1" dirty="0">
                <a:latin typeface="MS PMincho" panose="02020600040205080304" pitchFamily="18" charset="-128"/>
                <a:ea typeface="MS PMincho" panose="02020600040205080304" pitchFamily="18" charset="-128"/>
              </a:rPr>
              <a:t> (ACL 2023)</a:t>
            </a:r>
          </a:p>
          <a:p>
            <a:endParaRPr lang="en-US" altLang="ja-JP" sz="1600" dirty="0">
              <a:latin typeface="MS PMincho" panose="02020600040205080304" pitchFamily="18" charset="-128"/>
              <a:ea typeface="MS PMincho" panose="02020600040205080304" pitchFamily="18" charset="-128"/>
            </a:endParaRPr>
          </a:p>
          <a:p>
            <a:r>
              <a:rPr lang="ja-JP" altLang="en-US" sz="1600" dirty="0">
                <a:latin typeface="MS PMincho" panose="02020600040205080304" pitchFamily="18" charset="-128"/>
                <a:ea typeface="MS PMincho" panose="02020600040205080304" pitchFamily="18" charset="-128"/>
              </a:rPr>
              <a:t>各ターンごとに意味状態・感情状態・戦略状態という三つの状態遷移を独立に捉え、遷移グラフを個別に構築。</a:t>
            </a:r>
          </a:p>
          <a:p>
            <a:r>
              <a:rPr lang="ja-JP" altLang="en-US" sz="1600" dirty="0">
                <a:latin typeface="MS PMincho" panose="02020600040205080304" pitchFamily="18" charset="-128"/>
                <a:ea typeface="MS PMincho" panose="02020600040205080304" pitchFamily="18" charset="-128"/>
              </a:rPr>
              <a:t>それぞれの状態遷移結果をデコーダへの入力として用い、</a:t>
            </a:r>
            <a:r>
              <a:rPr lang="en-US" altLang="ja-JP" sz="1600" dirty="0">
                <a:latin typeface="MS PMincho" panose="02020600040205080304" pitchFamily="18" charset="-128"/>
                <a:ea typeface="MS PMincho" panose="02020600040205080304" pitchFamily="18" charset="-128"/>
              </a:rPr>
              <a:t>transit-then-interact</a:t>
            </a:r>
            <a:r>
              <a:rPr lang="ja-JP" altLang="en-US" sz="1600" dirty="0">
                <a:latin typeface="MS PMincho" panose="02020600040205080304" pitchFamily="18" charset="-128"/>
                <a:ea typeface="MS PMincho" panose="02020600040205080304" pitchFamily="18" charset="-128"/>
              </a:rPr>
              <a:t>方式により生成モジュールへ直接情報を流し込む構造。</a:t>
            </a:r>
            <a:endParaRPr lang="zh-CN" altLang="en-US" sz="1600"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203511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66884-947E-A8C0-B8CA-A90C7395A271}"/>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EB80CD40-6E79-EB09-DDB7-A6887C5C3191}"/>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0D547737-1E83-3607-5879-5002C7CE23FA}"/>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9" name="矩形 1">
            <a:extLst>
              <a:ext uri="{FF2B5EF4-FFF2-40B4-BE49-F238E27FC236}">
                <a16:creationId xmlns:a16="http://schemas.microsoft.com/office/drawing/2014/main" id="{78B6B37F-90BE-4800-FC81-1FC08150EC53}"/>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10" name="矩形 2">
            <a:extLst>
              <a:ext uri="{FF2B5EF4-FFF2-40B4-BE49-F238E27FC236}">
                <a16:creationId xmlns:a16="http://schemas.microsoft.com/office/drawing/2014/main" id="{FBA2496B-30DC-098D-D313-20B3EF0B23D5}"/>
              </a:ext>
            </a:extLst>
          </p:cNvPr>
          <p:cNvSpPr/>
          <p:nvPr/>
        </p:nvSpPr>
        <p:spPr>
          <a:xfrm>
            <a:off x="2804160" y="263254"/>
            <a:ext cx="9387840" cy="22887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11" name="组合 3">
            <a:extLst>
              <a:ext uri="{FF2B5EF4-FFF2-40B4-BE49-F238E27FC236}">
                <a16:creationId xmlns:a16="http://schemas.microsoft.com/office/drawing/2014/main" id="{B711DCBA-2F7B-07A2-CAAE-F439C7DD905A}"/>
              </a:ext>
            </a:extLst>
          </p:cNvPr>
          <p:cNvGrpSpPr/>
          <p:nvPr/>
        </p:nvGrpSpPr>
        <p:grpSpPr>
          <a:xfrm>
            <a:off x="550863" y="82550"/>
            <a:ext cx="3902663" cy="584775"/>
            <a:chOff x="551544" y="82976"/>
            <a:chExt cx="3901213" cy="583764"/>
          </a:xfrm>
        </p:grpSpPr>
        <p:sp>
          <p:nvSpPr>
            <p:cNvPr id="12" name="文本框 4">
              <a:extLst>
                <a:ext uri="{FF2B5EF4-FFF2-40B4-BE49-F238E27FC236}">
                  <a16:creationId xmlns:a16="http://schemas.microsoft.com/office/drawing/2014/main" id="{9B198EF7-FD44-A6A3-92D0-66D94DC1169B}"/>
                </a:ext>
              </a:extLst>
            </p:cNvPr>
            <p:cNvSpPr/>
            <p:nvPr/>
          </p:nvSpPr>
          <p:spPr>
            <a:xfrm>
              <a:off x="1160917" y="118309"/>
              <a:ext cx="3291840" cy="523220"/>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en-US" altLang="ja-JP" dirty="0">
                  <a:solidFill>
                    <a:srgbClr val="044875"/>
                  </a:solidFill>
                  <a:latin typeface="MS Mincho" charset="-128"/>
                  <a:ea typeface="MS Mincho" charset="-128"/>
                  <a:cs typeface="MS Mincho" charset="-128"/>
                </a:rPr>
                <a:t>SOTA</a:t>
              </a:r>
              <a:r>
                <a:rPr lang="ja-JP" altLang="en-US" dirty="0">
                  <a:solidFill>
                    <a:srgbClr val="044875"/>
                  </a:solidFill>
                  <a:latin typeface="MS Mincho" charset="-128"/>
                  <a:ea typeface="MS Mincho" charset="-128"/>
                  <a:cs typeface="MS Mincho" charset="-128"/>
                </a:rPr>
                <a:t>論文</a:t>
              </a:r>
              <a:endParaRPr lang="zh-CN" altLang="en-US" dirty="0">
                <a:solidFill>
                  <a:srgbClr val="044875"/>
                </a:solidFill>
                <a:latin typeface="MS Mincho" charset="-128"/>
                <a:ea typeface="MS Mincho" charset="-128"/>
                <a:cs typeface="MS Mincho" charset="-128"/>
              </a:endParaRPr>
            </a:p>
          </p:txBody>
        </p:sp>
        <p:sp>
          <p:nvSpPr>
            <p:cNvPr id="13" name="文本框 5">
              <a:extLst>
                <a:ext uri="{FF2B5EF4-FFF2-40B4-BE49-F238E27FC236}">
                  <a16:creationId xmlns:a16="http://schemas.microsoft.com/office/drawing/2014/main" id="{9935F5D2-5355-0638-95EB-6F6B8219C939}"/>
                </a:ext>
              </a:extLst>
            </p:cNvPr>
            <p:cNvSpPr txBox="1"/>
            <p:nvPr/>
          </p:nvSpPr>
          <p:spPr>
            <a:xfrm>
              <a:off x="551544" y="82976"/>
              <a:ext cx="723631" cy="583764"/>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dirty="0">
                  <a:solidFill>
                    <a:srgbClr val="3B3838"/>
                  </a:solidFill>
                  <a:latin typeface="Impact" pitchFamily="34" charset="0"/>
                </a:rPr>
                <a:t>02</a:t>
              </a:r>
              <a:endParaRPr lang="zh-CN" altLang="en-US" sz="3200" dirty="0">
                <a:solidFill>
                  <a:srgbClr val="3B3838"/>
                </a:solidFill>
                <a:latin typeface="Impact" pitchFamily="34" charset="0"/>
              </a:endParaRPr>
            </a:p>
          </p:txBody>
        </p:sp>
      </p:grpSp>
      <p:sp>
        <p:nvSpPr>
          <p:cNvPr id="26" name="文本框 25">
            <a:extLst>
              <a:ext uri="{FF2B5EF4-FFF2-40B4-BE49-F238E27FC236}">
                <a16:creationId xmlns:a16="http://schemas.microsoft.com/office/drawing/2014/main" id="{3B4283AB-9ACD-3E81-C647-623B7004E140}"/>
              </a:ext>
            </a:extLst>
          </p:cNvPr>
          <p:cNvSpPr txBox="1"/>
          <p:nvPr/>
        </p:nvSpPr>
        <p:spPr>
          <a:xfrm>
            <a:off x="550863" y="1034559"/>
            <a:ext cx="11467253" cy="4770537"/>
          </a:xfrm>
          <a:prstGeom prst="rect">
            <a:avLst/>
          </a:prstGeom>
          <a:noFill/>
        </p:spPr>
        <p:txBody>
          <a:bodyPr wrap="square">
            <a:spAutoFit/>
          </a:bodyPr>
          <a:lstStyle/>
          <a:p>
            <a:r>
              <a:rPr lang="en-US" altLang="ja-JP" sz="1600" dirty="0">
                <a:latin typeface="MS PMincho" panose="02020600040205080304" pitchFamily="18" charset="-128"/>
                <a:ea typeface="MS PMincho" panose="02020600040205080304" pitchFamily="18" charset="-128"/>
              </a:rPr>
              <a:t>3. </a:t>
            </a:r>
            <a:r>
              <a:rPr lang="ja-JP" altLang="en-US" sz="1600" dirty="0">
                <a:latin typeface="MS PMincho" panose="02020600040205080304" pitchFamily="18" charset="-128"/>
                <a:ea typeface="MS PMincho" panose="02020600040205080304" pitchFamily="18" charset="-128"/>
              </a:rPr>
              <a:t>フィードバック・制御最適化手法</a:t>
            </a:r>
          </a:p>
          <a:p>
            <a:r>
              <a:rPr lang="ja-JP" altLang="en-US" sz="1600" b="1" dirty="0">
                <a:latin typeface="MS PMincho" panose="02020600040205080304" pitchFamily="18" charset="-128"/>
                <a:ea typeface="MS PMincho" panose="02020600040205080304" pitchFamily="18" charset="-128"/>
              </a:rPr>
              <a:t>・</a:t>
            </a:r>
            <a:r>
              <a:rPr lang="en-US" altLang="ja-JP" sz="1600" b="1" dirty="0">
                <a:latin typeface="MS PMincho" panose="02020600040205080304" pitchFamily="18" charset="-128"/>
                <a:ea typeface="MS PMincho" panose="02020600040205080304" pitchFamily="18" charset="-128"/>
              </a:rPr>
              <a:t>FADO (ACM 2023)</a:t>
            </a:r>
          </a:p>
          <a:p>
            <a:endParaRPr lang="en-US" altLang="ja-JP" sz="1600" dirty="0">
              <a:latin typeface="MS PMincho" panose="02020600040205080304" pitchFamily="18" charset="-128"/>
              <a:ea typeface="MS PMincho" panose="02020600040205080304" pitchFamily="18" charset="-128"/>
            </a:endParaRPr>
          </a:p>
          <a:p>
            <a:r>
              <a:rPr lang="ja-JP" altLang="en-US" sz="1600" dirty="0">
                <a:latin typeface="MS PMincho" panose="02020600040205080304" pitchFamily="18" charset="-128"/>
                <a:ea typeface="MS PMincho" panose="02020600040205080304" pitchFamily="18" charset="-128"/>
              </a:rPr>
              <a:t>ターンごとのユーザ評価（</a:t>
            </a:r>
            <a:r>
              <a:rPr lang="en-US" altLang="ja-JP" sz="1600" dirty="0">
                <a:latin typeface="MS PMincho" panose="02020600040205080304" pitchFamily="18" charset="-128"/>
                <a:ea typeface="MS PMincho" panose="02020600040205080304" pitchFamily="18" charset="-128"/>
              </a:rPr>
              <a:t>FEEDBACK</a:t>
            </a:r>
            <a:r>
              <a:rPr lang="ja-JP" altLang="en-US" sz="1600" dirty="0">
                <a:latin typeface="MS PMincho" panose="02020600040205080304" pitchFamily="18" charset="-128"/>
                <a:ea typeface="MS PMincho" panose="02020600040205080304" pitchFamily="18" charset="-128"/>
              </a:rPr>
              <a:t>）と対話全体の感情変動（</a:t>
            </a:r>
            <a:r>
              <a:rPr lang="en-US" altLang="ja-JP" sz="1600" dirty="0">
                <a:latin typeface="MS PMincho" panose="02020600040205080304" pitchFamily="18" charset="-128"/>
                <a:ea typeface="MS PMincho" panose="02020600040205080304" pitchFamily="18" charset="-128"/>
              </a:rPr>
              <a:t>conversation-level</a:t>
            </a:r>
            <a:r>
              <a:rPr lang="ja-JP" altLang="en-US" sz="1600" dirty="0">
                <a:latin typeface="MS PMincho" panose="02020600040205080304" pitchFamily="18" charset="-128"/>
                <a:ea typeface="MS PMincho" panose="02020600040205080304" pitchFamily="18" charset="-128"/>
              </a:rPr>
              <a:t>）をモデルの入力情報とする。</a:t>
            </a:r>
          </a:p>
          <a:p>
            <a:r>
              <a:rPr lang="ja-JP" altLang="en-US" sz="1600" dirty="0">
                <a:latin typeface="MS PMincho" panose="02020600040205080304" pitchFamily="18" charset="-128"/>
                <a:ea typeface="MS PMincho" panose="02020600040205080304" pitchFamily="18" charset="-128"/>
              </a:rPr>
              <a:t>文脈から戦略への情報流と戦略から文脈へのフィードバック（</a:t>
            </a:r>
            <a:r>
              <a:rPr lang="en-US" altLang="ja-JP" sz="1600" dirty="0">
                <a:latin typeface="MS PMincho" panose="02020600040205080304" pitchFamily="18" charset="-128"/>
                <a:ea typeface="MS PMincho" panose="02020600040205080304" pitchFamily="18" charset="-128"/>
              </a:rPr>
              <a:t>C2S/S2C</a:t>
            </a:r>
            <a:r>
              <a:rPr lang="ja-JP" altLang="en-US" sz="1600" dirty="0">
                <a:latin typeface="MS PMincho" panose="02020600040205080304" pitchFamily="18" charset="-128"/>
                <a:ea typeface="MS PMincho" panose="02020600040205080304" pitchFamily="18" charset="-128"/>
              </a:rPr>
              <a:t>）を組み合わせた双方向制御フローを導入し、生成応答と戦略との整合性を高める。</a:t>
            </a:r>
          </a:p>
          <a:p>
            <a:r>
              <a:rPr lang="ja-JP" altLang="en-US" sz="1600" dirty="0">
                <a:latin typeface="MS PMincho" panose="02020600040205080304" pitchFamily="18" charset="-128"/>
                <a:ea typeface="MS PMincho" panose="02020600040205080304" pitchFamily="18" charset="-128"/>
              </a:rPr>
              <a:t>各戦略には詳細な意味埋め込みを付与し、応答生成時のガイドとして活用。</a:t>
            </a:r>
          </a:p>
          <a:p>
            <a:endParaRPr lang="ja-JP" altLang="en-US" sz="1600" dirty="0">
              <a:latin typeface="MS PMincho" panose="02020600040205080304" pitchFamily="18" charset="-128"/>
              <a:ea typeface="MS PMincho" panose="02020600040205080304" pitchFamily="18" charset="-128"/>
            </a:endParaRPr>
          </a:p>
          <a:p>
            <a:r>
              <a:rPr lang="ja-JP" altLang="en-US" sz="1600" b="1" dirty="0">
                <a:latin typeface="MS PMincho" panose="02020600040205080304" pitchFamily="18" charset="-128"/>
                <a:ea typeface="MS PMincho" panose="02020600040205080304" pitchFamily="18" charset="-128"/>
              </a:rPr>
              <a:t>・</a:t>
            </a:r>
            <a:r>
              <a:rPr lang="en-US" altLang="ja-JP" sz="1600" b="1" dirty="0">
                <a:latin typeface="MS PMincho" panose="02020600040205080304" pitchFamily="18" charset="-128"/>
                <a:ea typeface="MS PMincho" panose="02020600040205080304" pitchFamily="18" charset="-128"/>
              </a:rPr>
              <a:t>Muffin (ACL 2024)</a:t>
            </a:r>
          </a:p>
          <a:p>
            <a:endParaRPr lang="en-US" altLang="ja-JP" sz="1600" dirty="0">
              <a:latin typeface="MS PMincho" panose="02020600040205080304" pitchFamily="18" charset="-128"/>
              <a:ea typeface="MS PMincho" panose="02020600040205080304" pitchFamily="18" charset="-128"/>
            </a:endParaRPr>
          </a:p>
          <a:p>
            <a:r>
              <a:rPr lang="ja-JP" altLang="en-US" sz="1600" dirty="0">
                <a:latin typeface="MS PMincho" panose="02020600040205080304" pitchFamily="18" charset="-128"/>
                <a:ea typeface="MS PMincho" panose="02020600040205080304" pitchFamily="18" charset="-128"/>
              </a:rPr>
              <a:t>指示付き微調整済み</a:t>
            </a:r>
            <a:r>
              <a:rPr lang="en-US" altLang="ja-JP" sz="1600" dirty="0">
                <a:latin typeface="MS PMincho" panose="02020600040205080304" pitchFamily="18" charset="-128"/>
                <a:ea typeface="MS PMincho" panose="02020600040205080304" pitchFamily="18" charset="-128"/>
              </a:rPr>
              <a:t>LLM</a:t>
            </a:r>
            <a:r>
              <a:rPr lang="ja-JP" altLang="en-US" sz="1600" dirty="0">
                <a:latin typeface="MS PMincho" panose="02020600040205080304" pitchFamily="18" charset="-128"/>
                <a:ea typeface="MS PMincho" panose="02020600040205080304" pitchFamily="18" charset="-128"/>
              </a:rPr>
              <a:t>（</a:t>
            </a:r>
            <a:r>
              <a:rPr lang="en-US" altLang="ja-JP" sz="1600" dirty="0" err="1">
                <a:latin typeface="MS PMincho" panose="02020600040205080304" pitchFamily="18" charset="-128"/>
                <a:ea typeface="MS PMincho" panose="02020600040205080304" pitchFamily="18" charset="-128"/>
              </a:rPr>
              <a:t>LLaMA</a:t>
            </a:r>
            <a:r>
              <a:rPr lang="ja-JP" altLang="en-US" sz="1600" dirty="0">
                <a:latin typeface="MS PMincho" panose="02020600040205080304" pitchFamily="18" charset="-128"/>
                <a:ea typeface="MS PMincho" panose="02020600040205080304" pitchFamily="18" charset="-128"/>
              </a:rPr>
              <a:t>や</a:t>
            </a:r>
            <a:r>
              <a:rPr lang="en-US" altLang="ja-JP" sz="1600" dirty="0">
                <a:latin typeface="MS PMincho" panose="02020600040205080304" pitchFamily="18" charset="-128"/>
                <a:ea typeface="MS PMincho" panose="02020600040205080304" pitchFamily="18" charset="-128"/>
              </a:rPr>
              <a:t>GPT-4</a:t>
            </a:r>
            <a:r>
              <a:rPr lang="ja-JP" altLang="en-US" sz="1600" dirty="0">
                <a:latin typeface="MS PMincho" panose="02020600040205080304" pitchFamily="18" charset="-128"/>
                <a:ea typeface="MS PMincho" panose="02020600040205080304" pitchFamily="18" charset="-128"/>
              </a:rPr>
              <a:t>等）を利用し、共感性・対話スキル・一貫性など</a:t>
            </a:r>
            <a:r>
              <a:rPr lang="en-US" altLang="ja-JP" sz="1600" dirty="0">
                <a:latin typeface="MS PMincho" panose="02020600040205080304" pitchFamily="18" charset="-128"/>
                <a:ea typeface="MS PMincho" panose="02020600040205080304" pitchFamily="18" charset="-128"/>
              </a:rPr>
              <a:t>AI</a:t>
            </a:r>
            <a:r>
              <a:rPr lang="ja-JP" altLang="en-US" sz="1600" dirty="0">
                <a:latin typeface="MS PMincho" panose="02020600040205080304" pitchFamily="18" charset="-128"/>
                <a:ea typeface="MS PMincho" panose="02020600040205080304" pitchFamily="18" charset="-128"/>
              </a:rPr>
              <a:t>判別を行い、</a:t>
            </a:r>
            <a:r>
              <a:rPr lang="en-US" altLang="ja-JP" sz="1600" dirty="0">
                <a:latin typeface="MS PMincho" panose="02020600040205080304" pitchFamily="18" charset="-128"/>
                <a:ea typeface="MS PMincho" panose="02020600040205080304" pitchFamily="18" charset="-128"/>
              </a:rPr>
              <a:t>unhelpful</a:t>
            </a:r>
            <a:r>
              <a:rPr lang="ja-JP" altLang="en-US" sz="1600" dirty="0">
                <a:latin typeface="MS PMincho" panose="02020600040205080304" pitchFamily="18" charset="-128"/>
                <a:ea typeface="MS PMincho" panose="02020600040205080304" pitchFamily="18" charset="-128"/>
              </a:rPr>
              <a:t>応答を検出する。</a:t>
            </a:r>
          </a:p>
          <a:p>
            <a:r>
              <a:rPr lang="ja-JP" altLang="en-US" sz="1600" dirty="0">
                <a:latin typeface="MS PMincho" panose="02020600040205080304" pitchFamily="18" charset="-128"/>
                <a:ea typeface="MS PMincho" panose="02020600040205080304" pitchFamily="18" charset="-128"/>
              </a:rPr>
              <a:t>複数の応答候補を生成し、</a:t>
            </a:r>
            <a:r>
              <a:rPr lang="en-US" altLang="ja-JP" sz="1600" dirty="0">
                <a:latin typeface="MS PMincho" panose="02020600040205080304" pitchFamily="18" charset="-128"/>
                <a:ea typeface="MS PMincho" panose="02020600040205080304" pitchFamily="18" charset="-128"/>
              </a:rPr>
              <a:t>AI</a:t>
            </a:r>
            <a:r>
              <a:rPr lang="ja-JP" altLang="en-US" sz="1600" dirty="0">
                <a:latin typeface="MS PMincho" panose="02020600040205080304" pitchFamily="18" charset="-128"/>
                <a:ea typeface="MS PMincho" panose="02020600040205080304" pitchFamily="18" charset="-128"/>
              </a:rPr>
              <a:t>判別結果に基づくコントラスト学習で正例・負例のペアを作成し、無用な応答の生成確率を低減する。</a:t>
            </a:r>
            <a:endParaRPr lang="en-US" altLang="ja-JP" sz="1600" dirty="0">
              <a:latin typeface="MS PMincho" panose="02020600040205080304" pitchFamily="18" charset="-128"/>
              <a:ea typeface="MS PMincho" panose="02020600040205080304" pitchFamily="18" charset="-128"/>
            </a:endParaRPr>
          </a:p>
          <a:p>
            <a:endParaRPr lang="en-US" altLang="ja-JP" sz="1600" dirty="0">
              <a:latin typeface="MS PMincho" panose="02020600040205080304" pitchFamily="18" charset="-128"/>
              <a:ea typeface="MS PMincho" panose="02020600040205080304" pitchFamily="18" charset="-128"/>
            </a:endParaRPr>
          </a:p>
          <a:p>
            <a:r>
              <a:rPr lang="en-US" altLang="ja-JP" sz="1600" dirty="0">
                <a:latin typeface="MS PMincho" panose="02020600040205080304" pitchFamily="18" charset="-128"/>
                <a:ea typeface="MS PMincho" panose="02020600040205080304" pitchFamily="18" charset="-128"/>
              </a:rPr>
              <a:t>4. </a:t>
            </a:r>
            <a:r>
              <a:rPr lang="ja-JP" altLang="en-US" sz="1600" dirty="0">
                <a:latin typeface="MS PMincho" panose="02020600040205080304" pitchFamily="18" charset="-128"/>
                <a:ea typeface="MS PMincho" panose="02020600040205080304" pitchFamily="18" charset="-128"/>
              </a:rPr>
              <a:t>ベースラインモデル</a:t>
            </a:r>
          </a:p>
          <a:p>
            <a:r>
              <a:rPr lang="ja-JP" altLang="en-US" sz="1600" dirty="0">
                <a:latin typeface="MS PMincho" panose="02020600040205080304" pitchFamily="18" charset="-128"/>
                <a:ea typeface="MS PMincho" panose="02020600040205080304" pitchFamily="18" charset="-128"/>
              </a:rPr>
              <a:t>・</a:t>
            </a:r>
            <a:r>
              <a:rPr lang="en-US" altLang="ja-JP" sz="1600" b="1" dirty="0" err="1">
                <a:latin typeface="MS PMincho" panose="02020600040205080304" pitchFamily="18" charset="-128"/>
                <a:ea typeface="MS PMincho" panose="02020600040205080304" pitchFamily="18" charset="-128"/>
              </a:rPr>
              <a:t>BlenderBot</a:t>
            </a:r>
            <a:r>
              <a:rPr lang="ja-JP" altLang="en-US" sz="1600" b="1" dirty="0">
                <a:latin typeface="MS PMincho" panose="02020600040205080304" pitchFamily="18" charset="-128"/>
                <a:ea typeface="MS PMincho" panose="02020600040205080304" pitchFamily="18" charset="-128"/>
              </a:rPr>
              <a:t>／</a:t>
            </a:r>
            <a:r>
              <a:rPr lang="en-US" altLang="ja-JP" sz="1600" b="1" dirty="0" err="1">
                <a:latin typeface="MS PMincho" panose="02020600040205080304" pitchFamily="18" charset="-128"/>
                <a:ea typeface="MS PMincho" panose="02020600040205080304" pitchFamily="18" charset="-128"/>
              </a:rPr>
              <a:t>BlenderBot</a:t>
            </a:r>
            <a:r>
              <a:rPr lang="en-US" altLang="ja-JP" sz="1600" b="1" dirty="0">
                <a:latin typeface="MS PMincho" panose="02020600040205080304" pitchFamily="18" charset="-128"/>
                <a:ea typeface="MS PMincho" panose="02020600040205080304" pitchFamily="18" charset="-128"/>
              </a:rPr>
              <a:t>-Joint</a:t>
            </a:r>
          </a:p>
          <a:p>
            <a:endParaRPr lang="en-US" altLang="ja-JP" sz="1600" b="1" dirty="0">
              <a:latin typeface="MS PMincho" panose="02020600040205080304" pitchFamily="18" charset="-128"/>
              <a:ea typeface="MS PMincho" panose="02020600040205080304" pitchFamily="18" charset="-128"/>
            </a:endParaRPr>
          </a:p>
          <a:p>
            <a:r>
              <a:rPr lang="en-US" altLang="ja-JP" sz="1600" dirty="0">
                <a:latin typeface="MS PMincho" panose="02020600040205080304" pitchFamily="18" charset="-128"/>
                <a:ea typeface="MS PMincho" panose="02020600040205080304" pitchFamily="18" charset="-128"/>
              </a:rPr>
              <a:t>Facebook AI</a:t>
            </a:r>
            <a:r>
              <a:rPr lang="ja-JP" altLang="en-US" sz="1600" dirty="0">
                <a:latin typeface="MS PMincho" panose="02020600040205080304" pitchFamily="18" charset="-128"/>
                <a:ea typeface="MS PMincho" panose="02020600040205080304" pitchFamily="18" charset="-128"/>
              </a:rPr>
              <a:t>によるオープンソースの大規模対話モデルであり、複数ターンにわたる生成に対応し、特別な戦略や感情ラベルの入力を要しない。</a:t>
            </a:r>
          </a:p>
          <a:p>
            <a:r>
              <a:rPr lang="ja-JP" altLang="en-US" sz="1600" dirty="0">
                <a:latin typeface="MS PMincho" panose="02020600040205080304" pitchFamily="18" charset="-128"/>
                <a:ea typeface="MS PMincho" panose="02020600040205080304" pitchFamily="18" charset="-128"/>
              </a:rPr>
              <a:t>すべての最先端手法の比較対象として広く利用される標準的なベースライン。</a:t>
            </a:r>
          </a:p>
        </p:txBody>
      </p:sp>
    </p:spTree>
    <p:extLst>
      <p:ext uri="{BB962C8B-B14F-4D97-AF65-F5344CB8AC3E}">
        <p14:creationId xmlns:p14="http://schemas.microsoft.com/office/powerpoint/2010/main" val="221467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5D8F19-0953-B556-235F-BFA3FA0CE6A0}"/>
            </a:ext>
          </a:extLst>
        </p:cNvPr>
        <p:cNvGrpSpPr/>
        <p:nvPr/>
      </p:nvGrpSpPr>
      <p:grpSpPr>
        <a:xfrm>
          <a:off x="0" y="0"/>
          <a:ext cx="0" cy="0"/>
          <a:chOff x="0" y="0"/>
          <a:chExt cx="0" cy="0"/>
        </a:xfrm>
      </p:grpSpPr>
      <p:sp>
        <p:nvSpPr>
          <p:cNvPr id="109" name="Rectangle 10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Shape 1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9" name="Isosceles Triangle 1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96">
            <a:extLst>
              <a:ext uri="{FF2B5EF4-FFF2-40B4-BE49-F238E27FC236}">
                <a16:creationId xmlns:a16="http://schemas.microsoft.com/office/drawing/2014/main" id="{266EEC20-5AD3-89EE-E696-624159B5E7EA}"/>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11069563-E16F-0375-46A4-B0E160959C69}"/>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pic>
        <p:nvPicPr>
          <p:cNvPr id="9" name="图片 8">
            <a:extLst>
              <a:ext uri="{FF2B5EF4-FFF2-40B4-BE49-F238E27FC236}">
                <a16:creationId xmlns:a16="http://schemas.microsoft.com/office/drawing/2014/main" id="{AA9FDDBC-4F35-D7F8-1640-BEE8244330C1}"/>
              </a:ext>
            </a:extLst>
          </p:cNvPr>
          <p:cNvPicPr>
            <a:picLocks noChangeAspect="1"/>
          </p:cNvPicPr>
          <p:nvPr/>
        </p:nvPicPr>
        <p:blipFill>
          <a:blip r:embed="rId3"/>
          <a:stretch>
            <a:fillRect/>
          </a:stretch>
        </p:blipFill>
        <p:spPr>
          <a:xfrm>
            <a:off x="742823" y="1561292"/>
            <a:ext cx="10716633" cy="3850022"/>
          </a:xfrm>
          <a:prstGeom prst="rect">
            <a:avLst/>
          </a:prstGeom>
        </p:spPr>
      </p:pic>
    </p:spTree>
    <p:extLst>
      <p:ext uri="{BB962C8B-B14F-4D97-AF65-F5344CB8AC3E}">
        <p14:creationId xmlns:p14="http://schemas.microsoft.com/office/powerpoint/2010/main" val="232737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30681-5537-2E2E-2F88-92DCD2773CE6}"/>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CABC0D3C-632A-1717-EF1B-CF0CF2D90CF9}"/>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637B7184-9AC7-B976-296B-8307F85BCCF0}"/>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3" name="文本框 2">
            <a:extLst>
              <a:ext uri="{FF2B5EF4-FFF2-40B4-BE49-F238E27FC236}">
                <a16:creationId xmlns:a16="http://schemas.microsoft.com/office/drawing/2014/main" id="{E255ED02-3FBE-6362-4ADC-24B97CCB25D6}"/>
              </a:ext>
            </a:extLst>
          </p:cNvPr>
          <p:cNvSpPr txBox="1"/>
          <p:nvPr/>
        </p:nvSpPr>
        <p:spPr>
          <a:xfrm>
            <a:off x="468351" y="804394"/>
            <a:ext cx="10560206" cy="1015663"/>
          </a:xfrm>
          <a:prstGeom prst="rect">
            <a:avLst/>
          </a:prstGeom>
          <a:noFill/>
        </p:spPr>
        <p:txBody>
          <a:bodyPr wrap="square" rtlCol="0">
            <a:spAutoFit/>
          </a:bodyPr>
          <a:lstStyle/>
          <a:p>
            <a:r>
              <a:rPr lang="ja-JP" altLang="en-US" sz="2000" b="1" dirty="0">
                <a:solidFill>
                  <a:srgbClr val="FF0000"/>
                </a:solidFill>
                <a:latin typeface="MS PMincho" panose="02020600040205080304" pitchFamily="18" charset="-128"/>
                <a:ea typeface="MS PMincho" panose="02020600040205080304" pitchFamily="18" charset="-128"/>
              </a:rPr>
              <a:t>課題：</a:t>
            </a:r>
            <a:endParaRPr lang="en-US" altLang="ja-JP" sz="2000" b="1" dirty="0">
              <a:solidFill>
                <a:srgbClr val="FF0000"/>
              </a:solidFill>
              <a:latin typeface="MS PMincho" panose="02020600040205080304" pitchFamily="18" charset="-128"/>
              <a:ea typeface="MS PMincho" panose="02020600040205080304" pitchFamily="18" charset="-128"/>
            </a:endParaRPr>
          </a:p>
          <a:p>
            <a:r>
              <a:rPr kumimoji="1" lang="ja-JP" altLang="en-US" sz="2000" dirty="0">
                <a:latin typeface="MS PMincho" panose="02020600040205080304" pitchFamily="18" charset="-128"/>
                <a:ea typeface="MS PMincho" panose="02020600040205080304" pitchFamily="18" charset="-128"/>
                <a:cs typeface="MS PMincho" charset="-128"/>
              </a:rPr>
              <a:t>「</a:t>
            </a:r>
            <a:r>
              <a:rPr kumimoji="1" lang="en-US" altLang="ja-JP" sz="2000" dirty="0" err="1">
                <a:latin typeface="MS PMincho" panose="02020600040205080304" pitchFamily="18" charset="-128"/>
                <a:ea typeface="MS PMincho" panose="02020600040205080304" pitchFamily="18" charset="-128"/>
                <a:cs typeface="MS PMincho" charset="-128"/>
              </a:rPr>
              <a:t>ESConv</a:t>
            </a:r>
            <a:r>
              <a:rPr kumimoji="1" lang="ja-JP" altLang="en-US" sz="2000" dirty="0">
                <a:latin typeface="MS PMincho" panose="02020600040205080304" pitchFamily="18" charset="-128"/>
                <a:ea typeface="MS PMincho" panose="02020600040205080304" pitchFamily="18" charset="-128"/>
                <a:cs typeface="MS PMincho" charset="-128"/>
              </a:rPr>
              <a:t>データセットにおいて、セッションレベルのラベルと対話履歴情報を活用し、支援戦略の分布的な予測モデルを構築・評価することで、実用的な戦略推薦の有効性を検証すること」である。</a:t>
            </a:r>
            <a:endParaRPr kumimoji="1" lang="en-US" altLang="ja-JP" sz="2000" dirty="0">
              <a:latin typeface="MS PMincho" panose="02020600040205080304" pitchFamily="18" charset="-128"/>
              <a:ea typeface="MS PMincho" panose="02020600040205080304" pitchFamily="18" charset="-128"/>
              <a:cs typeface="MS PMincho" charset="-128"/>
            </a:endParaRPr>
          </a:p>
        </p:txBody>
      </p:sp>
      <p:sp>
        <p:nvSpPr>
          <p:cNvPr id="2" name="矩形 1">
            <a:extLst>
              <a:ext uri="{FF2B5EF4-FFF2-40B4-BE49-F238E27FC236}">
                <a16:creationId xmlns:a16="http://schemas.microsoft.com/office/drawing/2014/main" id="{61D55E05-B859-8676-2945-8FAADC16E0F4}"/>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5" name="矩形 2">
            <a:extLst>
              <a:ext uri="{FF2B5EF4-FFF2-40B4-BE49-F238E27FC236}">
                <a16:creationId xmlns:a16="http://schemas.microsoft.com/office/drawing/2014/main" id="{CAA6AB69-689A-5D87-D66A-D076D41E4DB2}"/>
              </a:ext>
            </a:extLst>
          </p:cNvPr>
          <p:cNvSpPr/>
          <p:nvPr/>
        </p:nvSpPr>
        <p:spPr>
          <a:xfrm>
            <a:off x="2108200" y="254000"/>
            <a:ext cx="100838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6" name="组合 3">
            <a:extLst>
              <a:ext uri="{FF2B5EF4-FFF2-40B4-BE49-F238E27FC236}">
                <a16:creationId xmlns:a16="http://schemas.microsoft.com/office/drawing/2014/main" id="{8538FA25-7379-A867-7E73-C37DCA0329DD}"/>
              </a:ext>
            </a:extLst>
          </p:cNvPr>
          <p:cNvGrpSpPr/>
          <p:nvPr/>
        </p:nvGrpSpPr>
        <p:grpSpPr>
          <a:xfrm>
            <a:off x="550863" y="82550"/>
            <a:ext cx="3902663" cy="584775"/>
            <a:chOff x="551544" y="82976"/>
            <a:chExt cx="3901213" cy="583764"/>
          </a:xfrm>
        </p:grpSpPr>
        <p:sp>
          <p:nvSpPr>
            <p:cNvPr id="7" name="文本框 4">
              <a:extLst>
                <a:ext uri="{FF2B5EF4-FFF2-40B4-BE49-F238E27FC236}">
                  <a16:creationId xmlns:a16="http://schemas.microsoft.com/office/drawing/2014/main" id="{6B277AB7-8FCA-42EE-2668-C593EDB41ED2}"/>
                </a:ext>
              </a:extLst>
            </p:cNvPr>
            <p:cNvSpPr/>
            <p:nvPr/>
          </p:nvSpPr>
          <p:spPr>
            <a:xfrm>
              <a:off x="1160917" y="118309"/>
              <a:ext cx="3291840" cy="523220"/>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思考</a:t>
              </a:r>
              <a:endParaRPr lang="zh-CN" altLang="en-US" dirty="0">
                <a:solidFill>
                  <a:srgbClr val="044875"/>
                </a:solidFill>
                <a:latin typeface="MS Mincho" charset="-128"/>
                <a:ea typeface="MS Mincho" charset="-128"/>
                <a:cs typeface="MS Mincho" charset="-128"/>
              </a:endParaRPr>
            </a:p>
          </p:txBody>
        </p:sp>
        <p:sp>
          <p:nvSpPr>
            <p:cNvPr id="8" name="文本框 5">
              <a:extLst>
                <a:ext uri="{FF2B5EF4-FFF2-40B4-BE49-F238E27FC236}">
                  <a16:creationId xmlns:a16="http://schemas.microsoft.com/office/drawing/2014/main" id="{723B3CF6-714E-B9E1-5DAF-973FB95F84E9}"/>
                </a:ext>
              </a:extLst>
            </p:cNvPr>
            <p:cNvSpPr txBox="1"/>
            <p:nvPr/>
          </p:nvSpPr>
          <p:spPr>
            <a:xfrm>
              <a:off x="551544" y="82976"/>
              <a:ext cx="723631" cy="583764"/>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dirty="0">
                  <a:solidFill>
                    <a:srgbClr val="3B3838"/>
                  </a:solidFill>
                  <a:latin typeface="Impact" pitchFamily="34" charset="0"/>
                </a:rPr>
                <a:t>0</a:t>
              </a:r>
              <a:r>
                <a:rPr lang="en-US" altLang="zh-CN" sz="3200" dirty="0">
                  <a:solidFill>
                    <a:srgbClr val="3B3838"/>
                  </a:solidFill>
                  <a:latin typeface="Impact" pitchFamily="34" charset="0"/>
                </a:rPr>
                <a:t>3</a:t>
              </a:r>
              <a:endParaRPr lang="zh-CN" altLang="en-US" sz="3200" dirty="0">
                <a:solidFill>
                  <a:srgbClr val="3B3838"/>
                </a:solidFill>
                <a:latin typeface="Impact" pitchFamily="34" charset="0"/>
              </a:endParaRPr>
            </a:p>
          </p:txBody>
        </p:sp>
      </p:grpSp>
    </p:spTree>
    <p:extLst>
      <p:ext uri="{BB962C8B-B14F-4D97-AF65-F5344CB8AC3E}">
        <p14:creationId xmlns:p14="http://schemas.microsoft.com/office/powerpoint/2010/main" val="89488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6A752-7C08-12EF-A35B-3EDFBB2547C7}"/>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4D2F9B81-7A32-CC1B-B042-E8682F50A91F}"/>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6E11D40B-15EA-4ED5-9FDA-0E346790D98C}"/>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39" name="文本框 38">
            <a:extLst>
              <a:ext uri="{FF2B5EF4-FFF2-40B4-BE49-F238E27FC236}">
                <a16:creationId xmlns:a16="http://schemas.microsoft.com/office/drawing/2014/main" id="{A10439F5-4AA5-6E4D-8C45-6BBB4FB62B72}"/>
              </a:ext>
            </a:extLst>
          </p:cNvPr>
          <p:cNvSpPr txBox="1"/>
          <p:nvPr/>
        </p:nvSpPr>
        <p:spPr>
          <a:xfrm>
            <a:off x="468350" y="947920"/>
            <a:ext cx="10560206" cy="1200329"/>
          </a:xfrm>
          <a:prstGeom prst="rect">
            <a:avLst/>
          </a:prstGeom>
          <a:noFill/>
        </p:spPr>
        <p:txBody>
          <a:bodyPr wrap="square" rtlCol="0">
            <a:spAutoFit/>
          </a:bodyPr>
          <a:lstStyle/>
          <a:p>
            <a:r>
              <a:rPr kumimoji="1" lang="ja-JP" altLang="en-US" sz="2400" b="1" dirty="0">
                <a:latin typeface="MS PMincho" charset="-128"/>
                <a:ea typeface="MS PMincho" charset="-128"/>
                <a:cs typeface="MS PMincho" charset="-128"/>
              </a:rPr>
              <a:t>今後</a:t>
            </a:r>
            <a:r>
              <a:rPr kumimoji="1" lang="zh-CN" altLang="en-US" sz="2400" b="1" dirty="0">
                <a:latin typeface="MS PMincho" charset="-128"/>
                <a:ea typeface="MS PMincho" charset="-128"/>
                <a:cs typeface="MS PMincho" charset="-128"/>
              </a:rPr>
              <a:t>予定</a:t>
            </a:r>
            <a:endParaRPr kumimoji="1" lang="en-US" altLang="zh-CN" sz="2400" b="1" dirty="0">
              <a:latin typeface="MS PMincho" charset="-128"/>
              <a:ea typeface="MS PMincho" charset="-128"/>
              <a:cs typeface="MS PMincho" charset="-128"/>
            </a:endParaRPr>
          </a:p>
          <a:p>
            <a:endParaRPr kumimoji="1" lang="en-US" altLang="ja-JP" sz="2400" b="1" dirty="0">
              <a:latin typeface="MS PMincho" charset="-128"/>
              <a:ea typeface="MS PMincho" charset="-128"/>
              <a:cs typeface="MS PMincho" charset="-128"/>
            </a:endParaRPr>
          </a:p>
          <a:p>
            <a:r>
              <a:rPr kumimoji="1" lang="ja-JP" altLang="en-US" sz="2400" b="1" dirty="0">
                <a:latin typeface="MS PMincho" charset="-128"/>
                <a:ea typeface="MS PMincho" charset="-128"/>
                <a:cs typeface="MS PMincho" charset="-128"/>
              </a:rPr>
              <a:t>課題に関する論文を探し、精読します。</a:t>
            </a:r>
            <a:endParaRPr kumimoji="1" lang="en-US" altLang="ja-JP" sz="2400" b="1" dirty="0">
              <a:latin typeface="MS PMincho" charset="-128"/>
              <a:ea typeface="MS PMincho" charset="-128"/>
              <a:cs typeface="MS PMincho" charset="-128"/>
            </a:endParaRPr>
          </a:p>
        </p:txBody>
      </p:sp>
    </p:spTree>
    <p:extLst>
      <p:ext uri="{BB962C8B-B14F-4D97-AF65-F5344CB8AC3E}">
        <p14:creationId xmlns:p14="http://schemas.microsoft.com/office/powerpoint/2010/main" val="2325039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NkNDYxMmIwNmM5NTY2OTdkODYxNGM2OGY2YmI2OGYifQ=="/>
</p:tagLst>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7784</TotalTime>
  <Words>1083</Words>
  <Application>Microsoft Office PowerPoint</Application>
  <PresentationFormat>宽屏</PresentationFormat>
  <Paragraphs>79</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MS Mincho</vt:lpstr>
      <vt:lpstr>MS PMincho</vt:lpstr>
      <vt:lpstr>Arial</vt:lpstr>
      <vt:lpstr>Calibri</vt:lpstr>
      <vt:lpstr>Century Gothic</vt:lpstr>
      <vt:lpstr>Impact</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Vince Yang</dc:creator>
  <cp:lastModifiedBy>YANG JIANHUA</cp:lastModifiedBy>
  <cp:revision>45</cp:revision>
  <cp:lastPrinted>2025-04-22T03:45:16Z</cp:lastPrinted>
  <dcterms:created xsi:type="dcterms:W3CDTF">2024-04-07T08:46:31Z</dcterms:created>
  <dcterms:modified xsi:type="dcterms:W3CDTF">2025-06-03T07:07:06Z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8DF762593A6043CABD6456033320A40C_12</vt:lpwstr>
  </property>
</Properties>
</file>