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7" r:id="rId2"/>
    <p:sldId id="293" r:id="rId3"/>
    <p:sldId id="357" r:id="rId4"/>
    <p:sldId id="294" r:id="rId5"/>
    <p:sldId id="346" r:id="rId6"/>
    <p:sldId id="348" r:id="rId7"/>
    <p:sldId id="361" r:id="rId8"/>
    <p:sldId id="349" r:id="rId9"/>
    <p:sldId id="350" r:id="rId10"/>
    <p:sldId id="351" r:id="rId11"/>
    <p:sldId id="364" r:id="rId12"/>
    <p:sldId id="362" r:id="rId13"/>
    <p:sldId id="355" r:id="rId14"/>
    <p:sldId id="353" r:id="rId15"/>
    <p:sldId id="359" r:id="rId16"/>
    <p:sldId id="374" r:id="rId17"/>
    <p:sldId id="296" r:id="rId18"/>
    <p:sldId id="377" r:id="rId19"/>
    <p:sldId id="378" r:id="rId20"/>
    <p:sldId id="360" r:id="rId21"/>
    <p:sldId id="291" r:id="rId22"/>
    <p:sldId id="297" r:id="rId23"/>
    <p:sldId id="292" r:id="rId24"/>
    <p:sldId id="380" r:id="rId25"/>
    <p:sldId id="310" r:id="rId26"/>
    <p:sldId id="311" r:id="rId27"/>
    <p:sldId id="307" r:id="rId28"/>
    <p:sldId id="309" r:id="rId29"/>
    <p:sldId id="312" r:id="rId30"/>
    <p:sldId id="308" r:id="rId31"/>
    <p:sldId id="306" r:id="rId32"/>
    <p:sldId id="298" r:id="rId33"/>
    <p:sldId id="300" r:id="rId34"/>
    <p:sldId id="301" r:id="rId35"/>
    <p:sldId id="299" r:id="rId36"/>
    <p:sldId id="302" r:id="rId37"/>
    <p:sldId id="381" r:id="rId38"/>
    <p:sldId id="382" r:id="rId39"/>
    <p:sldId id="305" r:id="rId40"/>
    <p:sldId id="313" r:id="rId41"/>
    <p:sldId id="315" r:id="rId42"/>
    <p:sldId id="316" r:id="rId43"/>
    <p:sldId id="325" r:id="rId44"/>
    <p:sldId id="317" r:id="rId45"/>
    <p:sldId id="319" r:id="rId46"/>
    <p:sldId id="318" r:id="rId47"/>
    <p:sldId id="320" r:id="rId48"/>
    <p:sldId id="321" r:id="rId49"/>
    <p:sldId id="323" r:id="rId50"/>
    <p:sldId id="367" r:id="rId51"/>
    <p:sldId id="366" r:id="rId52"/>
    <p:sldId id="370" r:id="rId53"/>
    <p:sldId id="368" r:id="rId54"/>
    <p:sldId id="365" r:id="rId55"/>
    <p:sldId id="322" r:id="rId56"/>
    <p:sldId id="326" r:id="rId57"/>
    <p:sldId id="328" r:id="rId58"/>
    <p:sldId id="329" r:id="rId59"/>
    <p:sldId id="330" r:id="rId60"/>
    <p:sldId id="331" r:id="rId61"/>
    <p:sldId id="371" r:id="rId62"/>
    <p:sldId id="372" r:id="rId63"/>
    <p:sldId id="373" r:id="rId64"/>
    <p:sldId id="339" r:id="rId65"/>
    <p:sldId id="345" r:id="rId66"/>
    <p:sldId id="340" r:id="rId67"/>
    <p:sldId id="341" r:id="rId68"/>
    <p:sldId id="342" r:id="rId69"/>
    <p:sldId id="343" r:id="rId70"/>
    <p:sldId id="314" r:id="rId71"/>
    <p:sldId id="295" r:id="rId72"/>
    <p:sldId id="336" r:id="rId73"/>
    <p:sldId id="337" r:id="rId74"/>
    <p:sldId id="335" r:id="rId75"/>
    <p:sldId id="379" r:id="rId76"/>
    <p:sldId id="369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B98E6-C23C-44CF-B5FD-135AC9E0BF2D}" v="20" dt="2021-07-24T10:17:57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5283" autoAdjust="0"/>
  </p:normalViewPr>
  <p:slideViewPr>
    <p:cSldViewPr snapToGrid="0">
      <p:cViewPr varScale="1">
        <p:scale>
          <a:sx n="73" d="100"/>
          <a:sy n="73" d="100"/>
        </p:scale>
        <p:origin x="92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CF26E-0687-4C54-85B5-9144DF51ABD2}" type="datetimeFigureOut">
              <a:rPr lang="en-US" smtClean="0"/>
              <a:t>15-Jun-22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97DBD-10D3-4C26-BC19-FB3B3CF1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72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6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57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40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99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27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17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4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3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3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1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7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2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16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https://www.manyworksheets.com/wp-content/uploads/2019/05/Tracing-lines-worksheet-14.jpg</a:t>
            </a:r>
          </a:p>
          <a:p>
            <a:endParaRPr lang="en-US" dirty="0"/>
          </a:p>
          <a:p>
            <a:r>
              <a:rPr lang="en-US" dirty="0"/>
              <a:t>Tracing shapes</a:t>
            </a:r>
          </a:p>
          <a:p>
            <a:r>
              <a:rPr lang="en-US" dirty="0"/>
              <a:t>Tracing contacts</a:t>
            </a:r>
          </a:p>
          <a:p>
            <a:r>
              <a:rPr lang="en-US" dirty="0"/>
              <a:t>Tracing bullet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5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1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75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48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896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i="1" dirty="0"/>
              <a:t>enrich</a:t>
            </a:r>
            <a:r>
              <a:rPr lang="en-US" dirty="0"/>
              <a:t> log entry with additional properties: user-id, request-id</a:t>
            </a:r>
          </a:p>
          <a:p>
            <a:r>
              <a:rPr lang="en-US" dirty="0"/>
              <a:t>Underlying infrastructure can </a:t>
            </a:r>
            <a:r>
              <a:rPr lang="en-US" i="1" dirty="0"/>
              <a:t>enrich </a:t>
            </a:r>
            <a:r>
              <a:rPr lang="en-US" dirty="0"/>
              <a:t>logs too: </a:t>
            </a:r>
            <a:r>
              <a:rPr lang="en-US" dirty="0" err="1"/>
              <a:t>vm</a:t>
            </a:r>
            <a:r>
              <a:rPr lang="en-US" dirty="0"/>
              <a:t>, env, cloud,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259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8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 not need a master’s degree in regex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33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475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02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03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43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4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56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01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631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34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88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563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977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0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64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173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050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03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90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541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103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ChildOf</a:t>
            </a:r>
            <a:r>
              <a:rPr lang="en-US" dirty="0"/>
              <a:t> – a Parent depends on a Child</a:t>
            </a:r>
          </a:p>
          <a:p>
            <a:r>
              <a:rPr lang="en-US" dirty="0" err="1"/>
              <a:t>FollowsFrom</a:t>
            </a:r>
            <a:r>
              <a:rPr lang="en-US" dirty="0"/>
              <a:t> – a Parent does not depend on a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707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60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82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64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67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177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864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58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601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821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405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9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start a new company around an o11y product, you’d better to choose another area unless you 100% SURE what and why are you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306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62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28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53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25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096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4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honeycomb uses S3 as a long-term storage extension for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realtime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queries. TL/DR: EC2 instances that use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aws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-lambdas with S3 to split one query into smaller pieces.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presentation also shows non-obvious limitations of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autoscaled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Lambdas, inconsistent response time,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0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90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62FD-BC90-47CC-9D3E-668D8462A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6E5F5-209E-471A-AD3B-F511E91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85F9E-7445-4CB3-AAB1-20418F03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E10-1327-454E-A2DD-90EB9F2C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496C-F8FA-478B-A98E-CD08C900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914D-F9F7-4902-ACFA-9C33EA98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F4743-EE90-4D0C-86BF-9CD155EC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939B-5B18-4075-8264-3051A0A7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B13F-29D9-44D1-A2E7-0F54269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0775-5A93-4F7A-9F9A-39AC304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7A925-EC9B-494F-B1CE-71F11E1F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83DC5-6BBA-48B6-98D5-30F2FE02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6C18-42D7-4A22-8B90-8B88D50F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5374-4E80-48F2-ABC5-713321E2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FF6B-C35A-4126-B9E2-7455B05F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23C-FCF0-4DE2-A1DF-698967E2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042C-67E5-4656-8D04-C5BE2150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0395-03ED-499C-BCA9-57C724F3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24F0-0D96-4A90-A52F-43CA604B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34D2-5364-4985-925B-603A078B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29E-AC09-4754-B223-CB9665EA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8B63-D9E5-44DC-904A-D6A5BF5D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CC9C4-088E-4AD7-937E-CF176269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E1B4-23E8-4773-87F8-123AF6DA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86CD-0F9D-4B88-AB00-A50C095B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25EC-4AAD-45E5-8B2A-BBAA100D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6A01-C44B-4D4E-9847-AB46A83D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024E5-B09E-4878-A995-5712A194C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5DF5D-D7C6-473C-95CE-F90706AB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D9B8-F93F-4BB4-8B15-7FD4B4B6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B6647-DD3B-41D5-8582-61B20FAA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A485-DD47-4B1E-8D7B-E741468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CB499-C827-47A8-926D-3C84C30C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A803-8FFD-487E-99BE-818E41EC1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10658-C0CC-4656-B94D-CCAEBCDF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1D21A-5D49-4849-AFD8-AC4CE3649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2ABA8-EE0F-4F2C-8BF0-4D1713A7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0BF50-7DED-4DCA-9B79-A0A5F2D2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7C452-9107-40EC-A79D-08E125D3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F1FF-AF5E-4D6A-A528-6E6E9FC1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CB69E-08D5-4102-BA1D-1D00172E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71CE7-3FD1-49C9-9139-249E397D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5BD98-6D04-4348-9380-0294BD7B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7E25F-92A7-41AF-BAB5-83F4BE78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22AC-0861-499F-93EA-7F4D11FC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0DB63-0D54-4319-BBD2-616181C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D077-032E-4C1F-B428-27333A1F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75C9-6299-4BDE-A90D-1E5F81A1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A6B72-4399-4008-925C-8BCB62E04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26535-7DD5-4CCD-8EE4-30EE6AEB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860B-D7C9-4DF1-AAB5-73694CE0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A601-FACD-4873-B897-8B3CA00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A8FB-D31B-4648-803F-690F6F78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E0246-F693-4303-B529-B736CD4E2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9637A-96E7-4853-8C58-171051D6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1922-AD88-4862-839C-D0D9E1EB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35880-8278-475A-8E3C-8ACF1E0E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66C1B-603C-4E37-8C88-3D42CF7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62BB7-4BA3-422D-9EF6-F7B540B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1D438-A6D9-49FB-BC25-07D89F78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6407F-110C-4C16-9517-E2A4B9F6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E38F-7EFF-44D7-A4FC-86F4469E67EF}" type="datetimeFigureOut">
              <a:rPr lang="en-US" smtClean="0"/>
              <a:t>15-Jun-22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707C-99EA-43C0-BF4E-19D96784E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D25C-C192-41E9-82DF-EF785B01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calculato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products/calculator/" TargetMode="External"/><Relationship Id="rId4" Type="http://schemas.openxmlformats.org/officeDocument/2006/relationships/hyperlink" Target="https://calculator.aw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ylebarron2/status/141249417010792038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oyhunt.com/how-i-got-pwned-by-my-cloud-cost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in.ua/2022/01/30/yak-ya-zrobyv-pomylku-v-hmari-za-800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fana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neycomb.io/wp-content/uploads/2018/08/Honeycomb-Guide-Achieving-Observability-v1_1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devops-sre/sre-fundamentals-sli-vs-slo-vs-sla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ute/sla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ute/sla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ute/sla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uptime.is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lemetry.io/docs/reference/specification/overview/#tracing-signa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tracing/specification/blob/master/specification.md#the-opentracing-data-mode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egertracing.io/docs/1.22/architecture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sesystems/terse-logback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ghtstep.com/distributed-tracing" TargetMode="External"/><Relationship Id="rId5" Type="http://schemas.openxmlformats.org/officeDocument/2006/relationships/hyperlink" Target="https://cloud.google.com/blog/products/devops-sre/sre-fundamentals-sli-vs-slo-vs-sla" TargetMode="External"/><Relationship Id="rId4" Type="http://schemas.openxmlformats.org/officeDocument/2006/relationships/hyperlink" Target="https://tersesystems.github.io/terse-logback/1.0.0/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fL1Fs9PF2Y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Spot instances</a:t>
            </a:r>
          </a:p>
          <a:p>
            <a:r>
              <a:rPr lang="en-US" dirty="0"/>
              <a:t>Cloud unused capacity</a:t>
            </a:r>
          </a:p>
          <a:p>
            <a:r>
              <a:rPr lang="en-US" dirty="0"/>
              <a:t>Best suitable for batch or non-critical workloads</a:t>
            </a:r>
          </a:p>
          <a:p>
            <a:r>
              <a:rPr lang="en-US" dirty="0"/>
              <a:t>You cannot know when resources will be available and when cloud takes them away</a:t>
            </a:r>
          </a:p>
          <a:p>
            <a:r>
              <a:rPr lang="en-US" dirty="0"/>
              <a:t>Sometimes can reduce prices by 80%</a:t>
            </a:r>
          </a:p>
        </p:txBody>
      </p:sp>
    </p:spTree>
    <p:extLst>
      <p:ext uri="{BB962C8B-B14F-4D97-AF65-F5344CB8AC3E}">
        <p14:creationId xmlns:p14="http://schemas.microsoft.com/office/powerpoint/2010/main" val="131672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cloud, </a:t>
            </a:r>
            <a:r>
              <a:rPr lang="en-US" dirty="0">
                <a:solidFill>
                  <a:schemeClr val="accent1"/>
                </a:solidFill>
              </a:rPr>
              <a:t>network traffic </a:t>
            </a:r>
            <a:r>
              <a:rPr lang="en-US" dirty="0"/>
              <a:t>could be expensive</a:t>
            </a:r>
          </a:p>
          <a:p>
            <a:r>
              <a:rPr lang="en-US" dirty="0"/>
              <a:t>Try not to cross a single data-center boundary</a:t>
            </a:r>
          </a:p>
          <a:p>
            <a:r>
              <a:rPr lang="en-US" dirty="0"/>
              <a:t>Network traffic between data-centers is (often) billed</a:t>
            </a:r>
          </a:p>
          <a:p>
            <a:r>
              <a:rPr lang="en-US" dirty="0"/>
              <a:t>Internet traffic is (often) billed</a:t>
            </a:r>
          </a:p>
        </p:txBody>
      </p:sp>
    </p:spTree>
    <p:extLst>
      <p:ext uri="{BB962C8B-B14F-4D97-AF65-F5344CB8AC3E}">
        <p14:creationId xmlns:p14="http://schemas.microsoft.com/office/powerpoint/2010/main" val="252987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Storage</a:t>
            </a:r>
            <a:r>
              <a:rPr lang="en-US" dirty="0"/>
              <a:t> pricing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Cross-zone availability or backups could be included into cloud-managed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pay for it if you implement the same functionality using basic Compute/Storage/Network primitives</a:t>
            </a:r>
          </a:p>
        </p:txBody>
      </p:sp>
    </p:spTree>
    <p:extLst>
      <p:ext uri="{BB962C8B-B14F-4D97-AF65-F5344CB8AC3E}">
        <p14:creationId xmlns:p14="http://schemas.microsoft.com/office/powerpoint/2010/main" val="344296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Regularly use cost analysis tools and </a:t>
            </a:r>
            <a:r>
              <a:rPr lang="en-US" dirty="0">
                <a:solidFill>
                  <a:srgbClr val="FF0000"/>
                </a:solidFill>
              </a:rPr>
              <a:t>set alerts on crossing your budget</a:t>
            </a:r>
          </a:p>
        </p:txBody>
      </p:sp>
    </p:spTree>
    <p:extLst>
      <p:ext uri="{BB962C8B-B14F-4D97-AF65-F5344CB8AC3E}">
        <p14:creationId xmlns:p14="http://schemas.microsoft.com/office/powerpoint/2010/main" val="25797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estimate spending use Calculator:</a:t>
            </a:r>
          </a:p>
          <a:p>
            <a:r>
              <a:rPr lang="en-US" dirty="0">
                <a:hlinkClick r:id="rId3"/>
              </a:rPr>
              <a:t>Azure</a:t>
            </a:r>
            <a:endParaRPr lang="en-US" dirty="0"/>
          </a:p>
          <a:p>
            <a:r>
              <a:rPr lang="en-US" dirty="0">
                <a:hlinkClick r:id="rId4"/>
              </a:rPr>
              <a:t>AWS</a:t>
            </a:r>
            <a:endParaRPr lang="en-US" dirty="0"/>
          </a:p>
          <a:p>
            <a:r>
              <a:rPr lang="en-US" dirty="0">
                <a:hlinkClick r:id="rId5"/>
              </a:rPr>
              <a:t>GCP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68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Tips</a:t>
            </a:r>
          </a:p>
          <a:p>
            <a:r>
              <a:rPr lang="en-US" dirty="0"/>
              <a:t>Shut-down unused resources (automation is your friend)</a:t>
            </a:r>
          </a:p>
          <a:p>
            <a:r>
              <a:rPr lang="en-US" dirty="0"/>
              <a:t>Consider changing resource size (often it’s easy-peasy, but could be only one direction - up)</a:t>
            </a:r>
          </a:p>
          <a:p>
            <a:r>
              <a:rPr lang="en-US" dirty="0"/>
              <a:t>Reserved and spot instances to the rescue</a:t>
            </a:r>
          </a:p>
          <a:p>
            <a:r>
              <a:rPr lang="en-US" dirty="0"/>
              <a:t>Autoscaling</a:t>
            </a:r>
          </a:p>
          <a:p>
            <a:r>
              <a:rPr lang="en-US" dirty="0"/>
              <a:t>Regularly review your architecture (new services and features may arise)</a:t>
            </a:r>
          </a:p>
          <a:p>
            <a:r>
              <a:rPr lang="en-US" dirty="0"/>
              <a:t>Set budget and ALERTS</a:t>
            </a:r>
          </a:p>
        </p:txBody>
      </p:sp>
    </p:spTree>
    <p:extLst>
      <p:ext uri="{BB962C8B-B14F-4D97-AF65-F5344CB8AC3E}">
        <p14:creationId xmlns:p14="http://schemas.microsoft.com/office/powerpoint/2010/main" val="204503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65C598-E345-42B6-90FA-48D6BB0E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the rules apply even if you do …</a:t>
            </a:r>
          </a:p>
        </p:txBody>
      </p:sp>
    </p:spTree>
    <p:extLst>
      <p:ext uri="{BB962C8B-B14F-4D97-AF65-F5344CB8AC3E}">
        <p14:creationId xmlns:p14="http://schemas.microsoft.com/office/powerpoint/2010/main" val="247788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65C598-E345-42B6-90FA-48D6BB0E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the rules apply even if you do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  <a:r>
              <a:rPr lang="en-US" dirty="0">
                <a:hlinkClick r:id="rId3"/>
              </a:rPr>
              <a:t>a small pet-project 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0C9F46F-0E22-4923-8C9E-891A4AE51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524" y="1690688"/>
            <a:ext cx="50472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54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65C598-E345-42B6-90FA-48D6BB0E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the rules apply even if you do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  <a:r>
              <a:rPr lang="en-US" dirty="0">
                <a:hlinkClick r:id="rId3"/>
              </a:rPr>
              <a:t>a big non-profit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40445-FDA8-43A0-AAC6-2EC9567F8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681037"/>
            <a:ext cx="5705935" cy="5811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E68F13-B0CF-4E62-BDEB-B8F2AF7AD677}"/>
              </a:ext>
            </a:extLst>
          </p:cNvPr>
          <p:cNvSpPr txBox="1"/>
          <p:nvPr/>
        </p:nvSpPr>
        <p:spPr>
          <a:xfrm>
            <a:off x="838199" y="6123543"/>
            <a:ext cx="170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5"/>
              </a:rPr>
              <a:t>[ua]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7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Pricing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Monitoring and Observability</a:t>
            </a:r>
          </a:p>
        </p:txBody>
      </p:sp>
    </p:spTree>
    <p:extLst>
      <p:ext uri="{BB962C8B-B14F-4D97-AF65-F5344CB8AC3E}">
        <p14:creationId xmlns:p14="http://schemas.microsoft.com/office/powerpoint/2010/main" val="30672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p.s.</a:t>
            </a:r>
          </a:p>
          <a:p>
            <a:pPr marL="0" indent="0">
              <a:buNone/>
            </a:pPr>
            <a:r>
              <a:rPr lang="en-US" dirty="0"/>
              <a:t>Often engineering team salary is &gt;&gt;&gt; cloud bill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Self-managed service price also includes engineering time</a:t>
            </a:r>
          </a:p>
        </p:txBody>
      </p:sp>
    </p:spTree>
    <p:extLst>
      <p:ext uri="{BB962C8B-B14F-4D97-AF65-F5344CB8AC3E}">
        <p14:creationId xmlns:p14="http://schemas.microsoft.com/office/powerpoint/2010/main" val="3042307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Pricing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Monitoring and Observability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80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2F67920-76DA-4145-A528-D4015D0FCA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97" y="1825625"/>
            <a:ext cx="58560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104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Monitoring and Observability</a:t>
            </a:r>
          </a:p>
          <a:p>
            <a:r>
              <a:rPr lang="en-US" dirty="0"/>
              <a:t>Logs</a:t>
            </a:r>
          </a:p>
          <a:p>
            <a:r>
              <a:rPr lang="en-US" dirty="0"/>
              <a:t>Metrics (and SLI/SLO/SLA)</a:t>
            </a:r>
          </a:p>
          <a:p>
            <a:r>
              <a:rPr lang="en-US" dirty="0"/>
              <a:t>Traces</a:t>
            </a:r>
          </a:p>
          <a:p>
            <a:r>
              <a:rPr lang="en-US" dirty="0"/>
              <a:t>Audit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Available solutions</a:t>
            </a:r>
          </a:p>
        </p:txBody>
      </p:sp>
    </p:spTree>
    <p:extLst>
      <p:ext uri="{BB962C8B-B14F-4D97-AF65-F5344CB8AC3E}">
        <p14:creationId xmlns:p14="http://schemas.microsoft.com/office/powerpoint/2010/main" val="845715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system eventually starts misbehaving</a:t>
            </a:r>
          </a:p>
        </p:txBody>
      </p:sp>
    </p:spTree>
    <p:extLst>
      <p:ext uri="{BB962C8B-B14F-4D97-AF65-F5344CB8AC3E}">
        <p14:creationId xmlns:p14="http://schemas.microsoft.com/office/powerpoint/2010/main" val="1958091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system misbehaves on </a:t>
            </a:r>
            <a:r>
              <a:rPr lang="en-US" i="1" dirty="0"/>
              <a:t>my-machine</a:t>
            </a:r>
            <a:r>
              <a:rPr lang="en-US" dirty="0"/>
              <a:t> – I can debug it </a:t>
            </a:r>
          </a:p>
        </p:txBody>
      </p:sp>
    </p:spTree>
    <p:extLst>
      <p:ext uri="{BB962C8B-B14F-4D97-AF65-F5344CB8AC3E}">
        <p14:creationId xmlns:p14="http://schemas.microsoft.com/office/powerpoint/2010/main" val="235350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system misbehaves in-production – I can …</a:t>
            </a:r>
          </a:p>
        </p:txBody>
      </p:sp>
    </p:spTree>
    <p:extLst>
      <p:ext uri="{BB962C8B-B14F-4D97-AF65-F5344CB8AC3E}">
        <p14:creationId xmlns:p14="http://schemas.microsoft.com/office/powerpoint/2010/main" val="3773081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Logging</a:t>
            </a:r>
            <a:r>
              <a:rPr lang="en-US" dirty="0"/>
              <a:t> – process for collecting, storing, retrieving, processing and visualizing log records/events.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0B354-07B2-4675-97F2-F57EDB11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797" y="2872870"/>
            <a:ext cx="922148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23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Monitoring</a:t>
            </a:r>
            <a:r>
              <a:rPr lang="en-US" dirty="0"/>
              <a:t> – process for collecting, storing, retrieving, processing and visualizing state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AD291-2E65-4BFB-9C50-FB5439694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174" y="2451370"/>
            <a:ext cx="6627626" cy="4182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329BD-CAE6-45E0-9635-31E84637B20B}"/>
              </a:ext>
            </a:extLst>
          </p:cNvPr>
          <p:cNvSpPr txBox="1"/>
          <p:nvPr/>
        </p:nvSpPr>
        <p:spPr>
          <a:xfrm>
            <a:off x="2929647" y="6338986"/>
            <a:ext cx="2255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https://grafana.com/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7350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275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Tracing</a:t>
            </a:r>
            <a:r>
              <a:rPr lang="en-US" dirty="0"/>
              <a:t> – represents the entire path of a request: which services (or methods) it crosses, how long each step takes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1CF4C-7275-46FC-B6A5-BD7E059A4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049" y="1825624"/>
            <a:ext cx="3283564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6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 you pay not for what you use, but for what you forgot to turn 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1891469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Observability</a:t>
            </a:r>
            <a:r>
              <a:rPr lang="en-US" dirty="0"/>
              <a:t> – a measure of how well internal states of a system can be inferred from knowledge of its external outputs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“Observability is about being able to ask arbitrary questions about your environment </a:t>
            </a:r>
            <a:r>
              <a:rPr lang="en-US" b="1" dirty="0"/>
              <a:t>without having to know ahead of time what you wanted to ask</a:t>
            </a:r>
            <a:r>
              <a:rPr lang="en-US" dirty="0"/>
              <a:t>” © </a:t>
            </a:r>
            <a:r>
              <a:rPr lang="en-US" dirty="0">
                <a:hlinkClick r:id="rId3"/>
              </a:rPr>
              <a:t>Honeycomb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want to look fancy, you can write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dirty="0"/>
              <a:t> instead of Observability (or squeeze it into a tweet limit)</a:t>
            </a:r>
          </a:p>
        </p:txBody>
      </p:sp>
    </p:spTree>
    <p:extLst>
      <p:ext uri="{BB962C8B-B14F-4D97-AF65-F5344CB8AC3E}">
        <p14:creationId xmlns:p14="http://schemas.microsoft.com/office/powerpoint/2010/main" val="86380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Logs – events written to a file or storage (almost always time-stamped)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47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Plain-text (unstructured) log: just a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"2010-01-01 12:34:56.0000 Info: Hello, world"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44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Plain-text log </a:t>
            </a:r>
            <a:r>
              <a:rPr lang="en-US" b="1" dirty="0"/>
              <a:t>pros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"2010-01-01 12:34:56.0000 Info: Hello, world"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+ easy to read by humans</a:t>
            </a:r>
          </a:p>
          <a:p>
            <a:pPr marL="0" indent="0">
              <a:buNone/>
            </a:pPr>
            <a:r>
              <a:rPr lang="en-US" dirty="0"/>
              <a:t>+ easy to implement</a:t>
            </a:r>
          </a:p>
          <a:p>
            <a:pPr marL="0" indent="0">
              <a:buNone/>
            </a:pPr>
            <a:r>
              <a:rPr lang="en-US" dirty="0"/>
              <a:t>+ cheap to store</a:t>
            </a:r>
          </a:p>
        </p:txBody>
      </p:sp>
    </p:spTree>
    <p:extLst>
      <p:ext uri="{BB962C8B-B14F-4D97-AF65-F5344CB8AC3E}">
        <p14:creationId xmlns:p14="http://schemas.microsoft.com/office/powerpoint/2010/main" val="1774835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Plain-text log </a:t>
            </a:r>
            <a:r>
              <a:rPr lang="en-US" b="1" dirty="0"/>
              <a:t>cons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"2010-01-01 12:34:56.0000 Info: Hello, world"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limited filtering capabilities</a:t>
            </a:r>
          </a:p>
          <a:p>
            <a:pPr marL="0" indent="0">
              <a:buNone/>
            </a:pPr>
            <a:r>
              <a:rPr lang="en-US" dirty="0"/>
              <a:t>- limited analysis options</a:t>
            </a:r>
          </a:p>
        </p:txBody>
      </p:sp>
    </p:spTree>
    <p:extLst>
      <p:ext uri="{BB962C8B-B14F-4D97-AF65-F5344CB8AC3E}">
        <p14:creationId xmlns:p14="http://schemas.microsoft.com/office/powerpoint/2010/main" val="464041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Structured logs: all log events follow a defined structure.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18954-16B9-4715-A875-2560EB15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4957"/>
            <a:ext cx="4512770" cy="1168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F5E0CA-2F7C-C1AE-7315-294F82E38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758" y="2415914"/>
            <a:ext cx="4911042" cy="319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19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most popular format for structured logs is json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Big</a:t>
            </a:r>
            <a:r>
              <a:rPr lang="en-US" dirty="0"/>
              <a:t> companies often prefer binary encoding, for example, </a:t>
            </a:r>
            <a:r>
              <a:rPr lang="en-US" dirty="0" err="1"/>
              <a:t>protobuf</a:t>
            </a:r>
            <a:r>
              <a:rPr lang="en-US" dirty="0"/>
              <a:t> or </a:t>
            </a:r>
            <a:r>
              <a:rPr lang="en-US" dirty="0" err="1"/>
              <a:t>avro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2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Structured logs </a:t>
            </a:r>
            <a:r>
              <a:rPr lang="en-US" b="1" dirty="0"/>
              <a:t>pros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+ unlimited filtering capabilities</a:t>
            </a:r>
          </a:p>
          <a:p>
            <a:pPr marL="0" indent="0">
              <a:buNone/>
            </a:pPr>
            <a:r>
              <a:rPr lang="en-US" dirty="0"/>
              <a:t>+ unlimited analysis options</a:t>
            </a:r>
          </a:p>
          <a:p>
            <a:pPr marL="0" indent="0">
              <a:buNone/>
            </a:pPr>
            <a:r>
              <a:rPr lang="en-US" dirty="0"/>
              <a:t>+ (could) enforce format</a:t>
            </a:r>
          </a:p>
          <a:p>
            <a:pPr marL="0" indent="0">
              <a:buNone/>
            </a:pPr>
            <a:r>
              <a:rPr lang="en-US" dirty="0"/>
              <a:t>+ (could be) small messages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5E0CA-2F7C-C1AE-7315-294F82E38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58" y="2415914"/>
            <a:ext cx="4911042" cy="319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75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Structured logs </a:t>
            </a:r>
            <a:r>
              <a:rPr lang="en-US" b="1" dirty="0"/>
              <a:t>cons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hardly readable by humans</a:t>
            </a:r>
          </a:p>
          <a:p>
            <a:pPr marL="0" indent="0">
              <a:buNone/>
            </a:pPr>
            <a:r>
              <a:rPr lang="en-US" dirty="0"/>
              <a:t>- harder to implement</a:t>
            </a:r>
          </a:p>
          <a:p>
            <a:pPr marL="0" indent="0">
              <a:buNone/>
            </a:pPr>
            <a:r>
              <a:rPr lang="en-US" dirty="0"/>
              <a:t>- could be expensive to store</a:t>
            </a:r>
          </a:p>
          <a:p>
            <a:pPr>
              <a:buFontTx/>
              <a:buChar char="-"/>
            </a:pPr>
            <a:r>
              <a:rPr lang="en-US" dirty="0"/>
              <a:t>requires infrastructure to process,</a:t>
            </a:r>
          </a:p>
          <a:p>
            <a:pPr marL="0" indent="0">
              <a:buNone/>
            </a:pPr>
            <a:r>
              <a:rPr lang="en-US" dirty="0"/>
              <a:t>aggregate, ingest, index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5E0CA-2F7C-C1AE-7315-294F82E38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58" y="2415914"/>
            <a:ext cx="4911042" cy="319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90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2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Snowflake pricing</a:t>
            </a:r>
          </a:p>
          <a:p>
            <a:r>
              <a:rPr lang="en-US" dirty="0"/>
              <a:t>Pay-as-you-go vs pre-paid vs spot instances</a:t>
            </a:r>
          </a:p>
          <a:p>
            <a:r>
              <a:rPr lang="en-US" dirty="0"/>
              <a:t>Storage pricing</a:t>
            </a:r>
          </a:p>
          <a:p>
            <a:r>
              <a:rPr lang="en-US" dirty="0"/>
              <a:t>Traffic pricing</a:t>
            </a:r>
          </a:p>
          <a:p>
            <a:r>
              <a:rPr lang="en-US" dirty="0"/>
              <a:t>Cost analysis</a:t>
            </a:r>
          </a:p>
          <a:p>
            <a:r>
              <a:rPr lang="en-US" dirty="0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2689843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Metrics – numerical representation of data</a:t>
            </a:r>
          </a:p>
        </p:txBody>
      </p:sp>
    </p:spTree>
    <p:extLst>
      <p:ext uri="{BB962C8B-B14F-4D97-AF65-F5344CB8AC3E}">
        <p14:creationId xmlns:p14="http://schemas.microsoft.com/office/powerpoint/2010/main" val="3050015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Popular metric types:</a:t>
            </a:r>
          </a:p>
          <a:p>
            <a:r>
              <a:rPr lang="en-US" dirty="0"/>
              <a:t>Counter/Gauge – a number, which goes up or down</a:t>
            </a:r>
          </a:p>
          <a:p>
            <a:r>
              <a:rPr lang="en-US" dirty="0"/>
              <a:t>Histogram – samples observations into buckets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722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metrics are stored in </a:t>
            </a:r>
            <a:r>
              <a:rPr lang="en-US" i="1" dirty="0"/>
              <a:t>Time-Series Database (TSDB)</a:t>
            </a:r>
            <a:r>
              <a:rPr lang="en-US" dirty="0"/>
              <a:t>: software optimized to store ordered by time data-points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could be also stored as structured records in any other storage type</a:t>
            </a:r>
          </a:p>
        </p:txBody>
      </p:sp>
    </p:spTree>
    <p:extLst>
      <p:ext uri="{BB962C8B-B14F-4D97-AF65-F5344CB8AC3E}">
        <p14:creationId xmlns:p14="http://schemas.microsoft.com/office/powerpoint/2010/main" val="2549454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time-series record is identified by name + unique set of </a:t>
            </a:r>
            <a:r>
              <a:rPr lang="en-US" b="1" dirty="0"/>
              <a:t>dimensions</a:t>
            </a:r>
            <a:r>
              <a:rPr lang="en-US" dirty="0"/>
              <a:t> </a:t>
            </a:r>
            <a:r>
              <a:rPr lang="en-US" i="1" dirty="0"/>
              <a:t>&lt;name&gt;{&lt;</a:t>
            </a:r>
            <a:r>
              <a:rPr lang="en-US" i="1" dirty="0" err="1"/>
              <a:t>label_name</a:t>
            </a:r>
            <a:r>
              <a:rPr lang="en-US" i="1" dirty="0"/>
              <a:t>&gt;=&lt;label value&gt;, ...}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da-DK" sz="2000" dirty="0">
                <a:latin typeface="Consolas" panose="020B0609020204030204" pitchFamily="49" charset="0"/>
                <a:cs typeface="Cascadia Code Light" panose="020B0609020000020004" pitchFamily="49" charset="0"/>
              </a:rPr>
              <a:t>api_http_requests_total{method="POST", handler="/messages"}</a:t>
            </a:r>
            <a:endParaRPr lang="en-US" sz="2000" dirty="0">
              <a:latin typeface="Consolas" panose="020B0609020204030204" pitchFamily="49" charset="0"/>
              <a:cs typeface="Cascadia Code Light" panose="020B0609020000020004" pitchFamily="49" charset="0"/>
            </a:endParaRPr>
          </a:p>
          <a:p>
            <a:r>
              <a:rPr lang="da-DK" sz="2000" dirty="0">
                <a:latin typeface="Consolas" panose="020B0609020204030204" pitchFamily="49" charset="0"/>
                <a:cs typeface="Cascadia Code Light" panose="020B0609020000020004" pitchFamily="49" charset="0"/>
              </a:rPr>
              <a:t>api_http_requests_total{method="GET", handler="/messages"}</a:t>
            </a:r>
            <a:endParaRPr lang="en-US" sz="2000" dirty="0">
              <a:latin typeface="Consolas" panose="020B06090202040302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90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unique label generates a new time-series, thus:</a:t>
            </a:r>
          </a:p>
          <a:p>
            <a:r>
              <a:rPr lang="en-US" dirty="0"/>
              <a:t>Save one more measurement into </a:t>
            </a:r>
            <a:r>
              <a:rPr lang="en-US" b="1" dirty="0"/>
              <a:t>existing time-series </a:t>
            </a:r>
            <a:r>
              <a:rPr lang="en-US" dirty="0"/>
              <a:t>– </a:t>
            </a:r>
            <a:r>
              <a:rPr lang="en-US" i="1" dirty="0"/>
              <a:t>cheap</a:t>
            </a:r>
          </a:p>
          <a:p>
            <a:r>
              <a:rPr lang="en-US" dirty="0"/>
              <a:t>Save one more measurement into </a:t>
            </a:r>
            <a:r>
              <a:rPr lang="en-US" b="1" dirty="0"/>
              <a:t>new time-series </a:t>
            </a:r>
            <a:r>
              <a:rPr lang="en-US" dirty="0"/>
              <a:t>– </a:t>
            </a:r>
            <a:r>
              <a:rPr lang="en-US" i="1" dirty="0"/>
              <a:t>expensive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78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i="1" dirty="0"/>
              <a:t>the same </a:t>
            </a:r>
            <a:r>
              <a:rPr lang="en-US" dirty="0"/>
              <a:t>time-series– </a:t>
            </a:r>
            <a:r>
              <a:rPr lang="en-US" i="1" dirty="0"/>
              <a:t>cheap</a:t>
            </a:r>
          </a:p>
          <a:p>
            <a:r>
              <a:rPr lang="en-US" dirty="0"/>
              <a:t>Querying </a:t>
            </a:r>
            <a:r>
              <a:rPr lang="en-US" i="1" dirty="0"/>
              <a:t>multiple</a:t>
            </a:r>
            <a:r>
              <a:rPr lang="en-US" dirty="0"/>
              <a:t> time-series – </a:t>
            </a:r>
            <a:r>
              <a:rPr lang="en-US" i="1" dirty="0"/>
              <a:t>expensive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7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High-cardinality label</a:t>
            </a:r>
            <a:r>
              <a:rPr lang="en-US" dirty="0"/>
              <a:t> – label that could have a lot of unique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use TSDB, better not to use high-cardinality labels</a:t>
            </a:r>
          </a:p>
        </p:txBody>
      </p:sp>
    </p:spTree>
    <p:extLst>
      <p:ext uri="{BB962C8B-B14F-4D97-AF65-F5344CB8AC3E}">
        <p14:creationId xmlns:p14="http://schemas.microsoft.com/office/powerpoint/2010/main" val="1779062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Good label</a:t>
            </a:r>
            <a:r>
              <a:rPr lang="en-US" dirty="0"/>
              <a:t>:</a:t>
            </a:r>
          </a:p>
          <a:p>
            <a:r>
              <a:rPr lang="en-US" dirty="0"/>
              <a:t>HTTP Verb and Status Code</a:t>
            </a:r>
          </a:p>
          <a:p>
            <a:r>
              <a:rPr lang="en-US" dirty="0"/>
              <a:t>VM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Bad label</a:t>
            </a:r>
            <a:r>
              <a:rPr lang="en-US" dirty="0"/>
              <a:t>:</a:t>
            </a:r>
          </a:p>
          <a:p>
            <a:r>
              <a:rPr lang="en-US" dirty="0" err="1"/>
              <a:t>UserId</a:t>
            </a:r>
            <a:endParaRPr lang="en-US" dirty="0"/>
          </a:p>
          <a:p>
            <a:r>
              <a:rPr lang="en-US" dirty="0" err="1"/>
              <a:t>RequestId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75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Service-Level Objective (</a:t>
            </a:r>
            <a:r>
              <a:rPr lang="en-US" b="1" dirty="0"/>
              <a:t>SLO</a:t>
            </a:r>
            <a:r>
              <a:rPr lang="en-US" dirty="0"/>
              <a:t>) – target availability: how long system can be unavailable.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Service-Level Agreement (</a:t>
            </a:r>
            <a:r>
              <a:rPr lang="en-US" b="1" dirty="0"/>
              <a:t>SLA</a:t>
            </a:r>
            <a:r>
              <a:rPr lang="en-US" dirty="0"/>
              <a:t>) – SLO promised to others (users)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Service-Level Indicator (</a:t>
            </a:r>
            <a:r>
              <a:rPr lang="en-US" b="1" dirty="0"/>
              <a:t>SLI</a:t>
            </a:r>
            <a:r>
              <a:rPr lang="en-US" dirty="0"/>
              <a:t>) – units of SLO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hlinkClick r:id="rId3"/>
              </a:rPr>
              <a:t>sli, </a:t>
            </a:r>
            <a:r>
              <a:rPr lang="en-US" dirty="0" err="1">
                <a:hlinkClick r:id="rId3"/>
              </a:rPr>
              <a:t>sla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slo</a:t>
            </a:r>
            <a:r>
              <a:rPr lang="en-US" dirty="0">
                <a:hlinkClick r:id="rId3"/>
              </a:rPr>
              <a:t> by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34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Compute AWS Service Level Objective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AWS will use commercially reasonable efforts to make the Included Services each available for each AWS region with a Monthly Uptime Percentage of at least 99.99%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8034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pricing story could be entirely different for different resources in the same cloud</a:t>
            </a:r>
          </a:p>
        </p:txBody>
      </p:sp>
    </p:spTree>
    <p:extLst>
      <p:ext uri="{BB962C8B-B14F-4D97-AF65-F5344CB8AC3E}">
        <p14:creationId xmlns:p14="http://schemas.microsoft.com/office/powerpoint/2010/main" val="2832539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Compute AWS </a:t>
            </a:r>
            <a:r>
              <a:rPr lang="en-US" b="0" i="0" dirty="0">
                <a:solidFill>
                  <a:srgbClr val="232F3E"/>
                </a:solidFill>
                <a:effectLst/>
                <a:latin typeface="AmazonEmberBold"/>
                <a:hlinkClick r:id="rId3"/>
              </a:rPr>
              <a:t>Service Level Agreement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CFED4-51BF-4DE2-999F-296C8BF22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52" y="2524591"/>
            <a:ext cx="11982896" cy="27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677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Compute AWS Service Level Indicator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“Monthly Uptime Percentage” is calculated by subtracting from 100% the </a:t>
            </a:r>
            <a:r>
              <a:rPr lang="en-US" b="1" i="1" dirty="0">
                <a:solidFill>
                  <a:schemeClr val="accent1"/>
                </a:solidFill>
                <a:effectLst/>
                <a:latin typeface="AmazonEmber"/>
              </a:rPr>
              <a:t>percentage of minutes </a:t>
            </a: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during the month in which … [service] was </a:t>
            </a:r>
            <a:r>
              <a:rPr lang="en-US" b="1" i="1" dirty="0">
                <a:solidFill>
                  <a:schemeClr val="accent1"/>
                </a:solidFill>
                <a:effectLst/>
                <a:latin typeface="AmazonEmber"/>
              </a:rPr>
              <a:t>in the state of Unavailability</a:t>
            </a:r>
          </a:p>
          <a:p>
            <a:pPr marL="457200" lvl="1" indent="0">
              <a:buNone/>
            </a:pPr>
            <a:endParaRPr lang="en-US" i="1" dirty="0">
              <a:solidFill>
                <a:srgbClr val="333333"/>
              </a:solidFill>
              <a:latin typeface="AmazonEmber"/>
            </a:endParaRPr>
          </a:p>
          <a:p>
            <a:pPr marL="457200" lvl="1" indent="0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“Unavailable” and “Unavailability” mean … for Single EC2 Instances, when your Single EC2 Instance </a:t>
            </a:r>
            <a:r>
              <a:rPr lang="en-US" b="1" i="1" dirty="0">
                <a:solidFill>
                  <a:schemeClr val="accent1"/>
                </a:solidFill>
                <a:effectLst/>
                <a:latin typeface="AmazonEmber"/>
              </a:rPr>
              <a:t>has no external connectivity</a:t>
            </a: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.</a:t>
            </a:r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30272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AmazonEmber"/>
                <a:hlinkClick r:id="rId3"/>
              </a:rPr>
              <a:t>Uptime calculator</a:t>
            </a:r>
            <a:endParaRPr lang="en-US" b="0" dirty="0">
              <a:solidFill>
                <a:srgbClr val="333333"/>
              </a:solidFill>
              <a:effectLst/>
              <a:latin typeface="AmazonEmber"/>
            </a:endParaRPr>
          </a:p>
          <a:p>
            <a:pPr marL="457200" lvl="1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D7BE4-39DE-4084-95EC-77C18053A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691" y="2762719"/>
            <a:ext cx="6752617" cy="34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280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40" y="4747097"/>
            <a:ext cx="7365460" cy="1429865"/>
          </a:xfrm>
        </p:spPr>
        <p:txBody>
          <a:bodyPr anchor="t"/>
          <a:lstStyle/>
          <a:p>
            <a:pPr marL="0" indent="0" algn="r">
              <a:buNone/>
            </a:pPr>
            <a:r>
              <a:rPr lang="en-US" dirty="0"/>
              <a:t>p.s.</a:t>
            </a:r>
          </a:p>
          <a:p>
            <a:pPr marL="0" indent="0" algn="r">
              <a:buNone/>
            </a:pPr>
            <a:r>
              <a:rPr lang="en-US" dirty="0"/>
              <a:t>Internal and External SLO often are different</a:t>
            </a:r>
          </a:p>
        </p:txBody>
      </p:sp>
    </p:spTree>
    <p:extLst>
      <p:ext uri="{BB962C8B-B14F-4D97-AF65-F5344CB8AC3E}">
        <p14:creationId xmlns:p14="http://schemas.microsoft.com/office/powerpoint/2010/main" val="491266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93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Finding logs and metrics associated with the same action/request could be tricky in a distributed system.</a:t>
            </a:r>
          </a:p>
        </p:txBody>
      </p:sp>
    </p:spTree>
    <p:extLst>
      <p:ext uri="{BB962C8B-B14F-4D97-AF65-F5344CB8AC3E}">
        <p14:creationId xmlns:p14="http://schemas.microsoft.com/office/powerpoint/2010/main" val="40948821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Tracing is an attempt to address this problem.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Trace represents the entire journey of a request/action as it moves through all the nodes/modules of a distributed system.</a:t>
            </a:r>
          </a:p>
        </p:txBody>
      </p:sp>
    </p:spTree>
    <p:extLst>
      <p:ext uri="{BB962C8B-B14F-4D97-AF65-F5344CB8AC3E}">
        <p14:creationId xmlns:p14="http://schemas.microsoft.com/office/powerpoint/2010/main" val="1801329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3"/>
              </a:rPr>
              <a:t>OpenTelemetry</a:t>
            </a:r>
            <a:r>
              <a:rPr lang="en-US" dirty="0"/>
              <a:t> proposes vendor-neutral specification for trace model</a:t>
            </a:r>
          </a:p>
        </p:txBody>
      </p:sp>
    </p:spTree>
    <p:extLst>
      <p:ext uri="{BB962C8B-B14F-4D97-AF65-F5344CB8AC3E}">
        <p14:creationId xmlns:p14="http://schemas.microsoft.com/office/powerpoint/2010/main" val="1663745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OpenTelemetry</a:t>
            </a:r>
            <a:r>
              <a:rPr lang="en-US" dirty="0"/>
              <a:t> introduces data model:</a:t>
            </a:r>
          </a:p>
          <a:p>
            <a:r>
              <a:rPr lang="en-US" i="1" dirty="0"/>
              <a:t>Trace</a:t>
            </a:r>
            <a:r>
              <a:rPr lang="en-US" dirty="0"/>
              <a:t> is directed acyclic graph (DAG)</a:t>
            </a:r>
          </a:p>
          <a:p>
            <a:r>
              <a:rPr lang="en-US" dirty="0"/>
              <a:t>Each edge of this graph is named </a:t>
            </a:r>
            <a:r>
              <a:rPr lang="en-US" i="1" dirty="0"/>
              <a:t>Span</a:t>
            </a:r>
          </a:p>
          <a:p>
            <a:r>
              <a:rPr lang="en-US" i="1" dirty="0"/>
              <a:t>Spans</a:t>
            </a:r>
            <a:r>
              <a:rPr lang="en-US" dirty="0"/>
              <a:t> could have two relation types: </a:t>
            </a:r>
            <a:r>
              <a:rPr lang="en-US" i="1" dirty="0" err="1"/>
              <a:t>ChildOf</a:t>
            </a:r>
            <a:r>
              <a:rPr lang="en-US" dirty="0"/>
              <a:t> and </a:t>
            </a:r>
            <a:r>
              <a:rPr lang="en-US" i="1" dirty="0" err="1"/>
              <a:t>FollowsFrom</a:t>
            </a:r>
            <a:endParaRPr lang="en-US" i="1" dirty="0"/>
          </a:p>
          <a:p>
            <a:r>
              <a:rPr lang="en-US" i="1" dirty="0"/>
              <a:t>Spans</a:t>
            </a:r>
            <a:r>
              <a:rPr lang="en-US" dirty="0"/>
              <a:t> can have associated </a:t>
            </a:r>
            <a:r>
              <a:rPr lang="en-US" i="1" dirty="0"/>
              <a:t>Timestamp, Attributes, Links</a:t>
            </a:r>
            <a:r>
              <a:rPr lang="en-US" dirty="0"/>
              <a:t>, </a:t>
            </a:r>
            <a:r>
              <a:rPr lang="en-US" i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9655717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060F6-E8A2-4552-B445-D21004D60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9085" y="1338975"/>
            <a:ext cx="6233830" cy="41800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857FA1-5FE8-4B7E-A846-B2F8DC2ABCB4}"/>
              </a:ext>
            </a:extLst>
          </p:cNvPr>
          <p:cNvSpPr txBox="1"/>
          <p:nvPr/>
        </p:nvSpPr>
        <p:spPr>
          <a:xfrm>
            <a:off x="4036978" y="6185098"/>
            <a:ext cx="79766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https://github.com/opentracing/specification/blob/master/specification.md#the-opentracing-data-model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388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Pay-as-you-go</a:t>
            </a:r>
            <a:r>
              <a:rPr lang="en-US" dirty="0"/>
              <a:t> (on-demand) – pay according to consumption</a:t>
            </a:r>
          </a:p>
        </p:txBody>
      </p:sp>
    </p:spTree>
    <p:extLst>
      <p:ext uri="{BB962C8B-B14F-4D97-AF65-F5344CB8AC3E}">
        <p14:creationId xmlns:p14="http://schemas.microsoft.com/office/powerpoint/2010/main" val="21293183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DBDFDA-7A0C-4985-BD76-F4D347303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58537"/>
            <a:ext cx="10826015" cy="464758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507B5-15E1-44CC-B1EB-5BF4DEEE49A1}"/>
              </a:ext>
            </a:extLst>
          </p:cNvPr>
          <p:cNvSpPr txBox="1"/>
          <p:nvPr/>
        </p:nvSpPr>
        <p:spPr>
          <a:xfrm>
            <a:off x="7731002" y="6311899"/>
            <a:ext cx="4146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https://www.jaegertracing.io/docs/1.22/architecture/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40630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550FBA-B579-4EB1-94E9-6BF6BE6B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34" y="1798366"/>
            <a:ext cx="6842732" cy="32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721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build a trace:</a:t>
            </a:r>
          </a:p>
          <a:p>
            <a:r>
              <a:rPr lang="en-US" dirty="0"/>
              <a:t>Propagate </a:t>
            </a:r>
            <a:r>
              <a:rPr lang="en-US" i="1" dirty="0"/>
              <a:t>trace-id </a:t>
            </a:r>
            <a:r>
              <a:rPr lang="en-US" dirty="0"/>
              <a:t>with each request</a:t>
            </a:r>
          </a:p>
          <a:p>
            <a:r>
              <a:rPr lang="en-US" dirty="0"/>
              <a:t>Write events with attached </a:t>
            </a:r>
            <a:r>
              <a:rPr lang="en-US" i="1" dirty="0"/>
              <a:t>trace-id</a:t>
            </a:r>
          </a:p>
          <a:p>
            <a:r>
              <a:rPr lang="en-US" dirty="0"/>
              <a:t>Aggregate events from all the services into a single storage</a:t>
            </a:r>
          </a:p>
          <a:p>
            <a:r>
              <a:rPr lang="en-US" dirty="0"/>
              <a:t>Group all events from the storage that have the same </a:t>
            </a:r>
            <a:r>
              <a:rPr lang="en-US" i="1" dirty="0"/>
              <a:t>trace-id</a:t>
            </a:r>
          </a:p>
        </p:txBody>
      </p:sp>
    </p:spTree>
    <p:extLst>
      <p:ext uri="{BB962C8B-B14F-4D97-AF65-F5344CB8AC3E}">
        <p14:creationId xmlns:p14="http://schemas.microsoft.com/office/powerpoint/2010/main" val="9711520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524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Alert – action based on a criteria</a:t>
            </a:r>
          </a:p>
        </p:txBody>
      </p:sp>
    </p:spTree>
    <p:extLst>
      <p:ext uri="{BB962C8B-B14F-4D97-AF65-F5344CB8AC3E}">
        <p14:creationId xmlns:p14="http://schemas.microsoft.com/office/powerpoint/2010/main" val="15132272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Alert could be based on</a:t>
            </a:r>
          </a:p>
          <a:p>
            <a:r>
              <a:rPr lang="en-US" dirty="0"/>
              <a:t>Logs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Billing</a:t>
            </a:r>
          </a:p>
        </p:txBody>
      </p:sp>
    </p:spTree>
    <p:extLst>
      <p:ext uri="{BB962C8B-B14F-4D97-AF65-F5344CB8AC3E}">
        <p14:creationId xmlns:p14="http://schemas.microsoft.com/office/powerpoint/2010/main" val="36940922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Alert, often, is a notification: a message sent to a 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17978150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instead of sending a message you can make a request or invoke an API</a:t>
            </a:r>
          </a:p>
        </p:txBody>
      </p:sp>
    </p:spTree>
    <p:extLst>
      <p:ext uri="{BB962C8B-B14F-4D97-AF65-F5344CB8AC3E}">
        <p14:creationId xmlns:p14="http://schemas.microsoft.com/office/powerpoint/2010/main" val="12177171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alerts you can:</a:t>
            </a:r>
          </a:p>
          <a:p>
            <a:r>
              <a:rPr lang="en-US" dirty="0"/>
              <a:t>post a warning to messenger (for example, Slack or email)</a:t>
            </a:r>
          </a:p>
          <a:p>
            <a:r>
              <a:rPr lang="en-US" dirty="0"/>
              <a:t>make a phone call or send SMS</a:t>
            </a:r>
          </a:p>
          <a:p>
            <a:r>
              <a:rPr lang="en-US" dirty="0"/>
              <a:t>invoke a 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37100043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r>
              <a:rPr lang="en-US" dirty="0"/>
              <a:t>Billing alert</a:t>
            </a:r>
          </a:p>
          <a:p>
            <a:r>
              <a:rPr lang="en-US" dirty="0"/>
              <a:t>Metric alert</a:t>
            </a:r>
          </a:p>
          <a:p>
            <a:r>
              <a:rPr lang="en-US" dirty="0"/>
              <a:t>Logs alert</a:t>
            </a:r>
          </a:p>
        </p:txBody>
      </p:sp>
    </p:spTree>
    <p:extLst>
      <p:ext uri="{BB962C8B-B14F-4D97-AF65-F5344CB8AC3E}">
        <p14:creationId xmlns:p14="http://schemas.microsoft.com/office/powerpoint/2010/main" val="70729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Consumption could be calculated:</a:t>
            </a:r>
          </a:p>
          <a:p>
            <a:r>
              <a:rPr lang="en-US" dirty="0"/>
              <a:t>Memory/</a:t>
            </a:r>
            <a:r>
              <a:rPr lang="en-US" dirty="0" err="1"/>
              <a:t>cpu</a:t>
            </a:r>
            <a:r>
              <a:rPr lang="en-US" dirty="0"/>
              <a:t>/disk</a:t>
            </a:r>
          </a:p>
          <a:p>
            <a:r>
              <a:rPr lang="en-US" dirty="0"/>
              <a:t>Seconds/minutes/hours</a:t>
            </a:r>
          </a:p>
          <a:p>
            <a:r>
              <a:rPr lang="en-US" dirty="0"/>
              <a:t>Custom units</a:t>
            </a:r>
          </a:p>
        </p:txBody>
      </p:sp>
    </p:spTree>
    <p:extLst>
      <p:ext uri="{BB962C8B-B14F-4D97-AF65-F5344CB8AC3E}">
        <p14:creationId xmlns:p14="http://schemas.microsoft.com/office/powerpoint/2010/main" val="2479198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All-in-one solutions: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Azure Monitor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Amazon CloudWatch</a:t>
            </a:r>
            <a:r>
              <a:rPr lang="en-US" dirty="0"/>
              <a:t>; </a:t>
            </a:r>
            <a:r>
              <a:rPr lang="en-US" dirty="0">
                <a:solidFill>
                  <a:schemeClr val="accent5"/>
                </a:solidFill>
              </a:rPr>
              <a:t>Google </a:t>
            </a:r>
            <a:r>
              <a:rPr lang="en-US" dirty="0" err="1">
                <a:solidFill>
                  <a:schemeClr val="accent5"/>
                </a:solidFill>
              </a:rPr>
              <a:t>Stackdriver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 Datadog, Splunk, Elastic, New Relic, Dynatrace, Honeycomb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Metrics-only: Prometheus, Graphite, Victoria-Metrics</a:t>
            </a:r>
          </a:p>
          <a:p>
            <a:pPr marL="0" indent="0">
              <a:buNone/>
            </a:pPr>
            <a:r>
              <a:rPr lang="en-US" dirty="0"/>
              <a:t>Traces-only: Jaeger, </a:t>
            </a:r>
            <a:r>
              <a:rPr lang="en-US" dirty="0" err="1"/>
              <a:t>Zipkin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Logs-only: Elasticsearch (ELK), Grafana Loki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…and many-many-many others</a:t>
            </a:r>
          </a:p>
        </p:txBody>
      </p:sp>
    </p:spTree>
    <p:extLst>
      <p:ext uri="{BB962C8B-B14F-4D97-AF65-F5344CB8AC3E}">
        <p14:creationId xmlns:p14="http://schemas.microsoft.com/office/powerpoint/2010/main" val="14053941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Audit log – records/events answering the question: </a:t>
            </a:r>
            <a:r>
              <a:rPr lang="en-US" i="1" dirty="0"/>
              <a:t>“</a:t>
            </a:r>
            <a:r>
              <a:rPr lang="en-US" b="1" i="1" dirty="0"/>
              <a:t>who</a:t>
            </a:r>
            <a:r>
              <a:rPr lang="en-US" i="1" dirty="0"/>
              <a:t> did </a:t>
            </a:r>
            <a:r>
              <a:rPr lang="en-US" b="1" i="1" dirty="0"/>
              <a:t>what</a:t>
            </a:r>
            <a:r>
              <a:rPr lang="en-US" i="1" dirty="0"/>
              <a:t> and </a:t>
            </a:r>
            <a:r>
              <a:rPr lang="en-US" b="1" i="1" dirty="0"/>
              <a:t>when</a:t>
            </a:r>
            <a:r>
              <a:rPr lang="en-US" i="1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7092232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audit logs are enabled by default</a:t>
            </a:r>
          </a:p>
          <a:p>
            <a:pPr marL="0" indent="0">
              <a:buNone/>
            </a:pPr>
            <a:r>
              <a:rPr lang="en-US" dirty="0"/>
              <a:t>Some – you must enable explicitly and route to a long-term storage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009348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Audit log is crucial in terms of Security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045727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025404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(articles + java samples) Terse </a:t>
            </a:r>
            <a:r>
              <a:rPr lang="en-US" dirty="0" err="1"/>
              <a:t>logback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github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webpage</a:t>
            </a:r>
            <a:endParaRPr lang="en-US" dirty="0"/>
          </a:p>
          <a:p>
            <a:r>
              <a:rPr lang="en-US" dirty="0"/>
              <a:t>(article)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  <a:hlinkClick r:id="rId5"/>
              </a:rPr>
              <a:t>SRE fundamentals: SLIs, SLAs and SLOs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(article) </a:t>
            </a:r>
            <a:r>
              <a:rPr lang="en-US" dirty="0">
                <a:solidFill>
                  <a:srgbClr val="202124"/>
                </a:solidFill>
                <a:latin typeface="Google Sans"/>
                <a:hlinkClick r:id="rId6"/>
              </a:rPr>
              <a:t>Distributed Tracing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068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(course summary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Serverless to speed-up observability servers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070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Pre-paid </a:t>
            </a:r>
            <a:r>
              <a:rPr lang="en-US" dirty="0"/>
              <a:t>(reserved) – pay in advance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 can reduce price by &gt;50%</a:t>
            </a:r>
          </a:p>
        </p:txBody>
      </p:sp>
    </p:spTree>
    <p:extLst>
      <p:ext uri="{BB962C8B-B14F-4D97-AF65-F5344CB8AC3E}">
        <p14:creationId xmlns:p14="http://schemas.microsoft.com/office/powerpoint/2010/main" val="368143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87" y="17867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Spot instance </a:t>
            </a:r>
            <a:r>
              <a:rPr lang="en-US" dirty="0"/>
              <a:t>– propose your price for resource</a:t>
            </a:r>
          </a:p>
        </p:txBody>
      </p:sp>
    </p:spTree>
    <p:extLst>
      <p:ext uri="{BB962C8B-B14F-4D97-AF65-F5344CB8AC3E}">
        <p14:creationId xmlns:p14="http://schemas.microsoft.com/office/powerpoint/2010/main" val="296062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1918</Words>
  <Application>Microsoft Office PowerPoint</Application>
  <PresentationFormat>Widescreen</PresentationFormat>
  <Paragraphs>376</Paragraphs>
  <Slides>76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AmazonEmber</vt:lpstr>
      <vt:lpstr>AmazonEmberBold</vt:lpstr>
      <vt:lpstr>Arial</vt:lpstr>
      <vt:lpstr>Calibri</vt:lpstr>
      <vt:lpstr>Calibri Light</vt:lpstr>
      <vt:lpstr>Consolas</vt:lpstr>
      <vt:lpstr>Google Sans</vt:lpstr>
      <vt:lpstr>Slack-Lato</vt:lpstr>
      <vt:lpstr>Office Theme</vt:lpstr>
      <vt:lpstr>Cloud Computing</vt:lpstr>
      <vt:lpstr>Course plan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Course plan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Alerts</vt:lpstr>
      <vt:lpstr>Monitoring and Observability: Alerts</vt:lpstr>
      <vt:lpstr>Monitoring and Observability: Alerts</vt:lpstr>
      <vt:lpstr>Monitoring and Observability: Alerts</vt:lpstr>
      <vt:lpstr>Monitoring and Observability: Alerts</vt:lpstr>
      <vt:lpstr>Monitoring and Observability: Alerts</vt:lpstr>
      <vt:lpstr>Monitoring and Observability</vt:lpstr>
      <vt:lpstr>Monitoring and Observability: Audit</vt:lpstr>
      <vt:lpstr>Monitoring and Observability: Audit</vt:lpstr>
      <vt:lpstr>Monitoring and Observability: Audit</vt:lpstr>
      <vt:lpstr>Monitoring and Observability: Audit</vt:lpstr>
      <vt:lpstr>Additional resources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27</cp:revision>
  <dcterms:created xsi:type="dcterms:W3CDTF">2021-02-14T20:09:36Z</dcterms:created>
  <dcterms:modified xsi:type="dcterms:W3CDTF">2022-06-15T16:19:02Z</dcterms:modified>
</cp:coreProperties>
</file>