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6AE9-CEF9-4C1C-939C-A18870D092F4}" type="datetimeFigureOut">
              <a:rPr lang="en-IN" smtClean="0"/>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0F6F24C5-1A0C-47B9-A460-D92575C8F54F}" type="slidenum">
              <a:rPr lang="en-IN" smtClean="0"/>
              <a:t>‹#›</a:t>
            </a:fld>
            <a:endParaRPr lang="en-IN"/>
          </a:p>
        </p:txBody>
      </p:sp>
    </p:spTree>
    <p:extLst>
      <p:ext uri="{BB962C8B-B14F-4D97-AF65-F5344CB8AC3E}">
        <p14:creationId xmlns:p14="http://schemas.microsoft.com/office/powerpoint/2010/main" val="1055297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5A6AE9-CEF9-4C1C-939C-A18870D092F4}" type="datetimeFigureOut">
              <a:rPr lang="en-IN" smtClean="0"/>
              <a:t>04-06-2020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0F6F24C5-1A0C-47B9-A460-D92575C8F54F}" type="slidenum">
              <a:rPr lang="en-IN" smtClean="0"/>
              <a:t>‹#›</a:t>
            </a:fld>
            <a:endParaRPr lang="en-IN"/>
          </a:p>
        </p:txBody>
      </p:sp>
    </p:spTree>
    <p:extLst>
      <p:ext uri="{BB962C8B-B14F-4D97-AF65-F5344CB8AC3E}">
        <p14:creationId xmlns:p14="http://schemas.microsoft.com/office/powerpoint/2010/main" val="263761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5A6AE9-CEF9-4C1C-939C-A18870D092F4}" type="datetimeFigureOut">
              <a:rPr lang="en-IN" smtClean="0"/>
              <a:t>04-06-2020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0F6F24C5-1A0C-47B9-A460-D92575C8F54F}" type="slidenum">
              <a:rPr lang="en-IN" smtClean="0"/>
              <a:t>‹#›</a:t>
            </a:fld>
            <a:endParaRPr lang="en-IN"/>
          </a:p>
        </p:txBody>
      </p:sp>
    </p:spTree>
    <p:extLst>
      <p:ext uri="{BB962C8B-B14F-4D97-AF65-F5344CB8AC3E}">
        <p14:creationId xmlns:p14="http://schemas.microsoft.com/office/powerpoint/2010/main" val="274720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5A6AE9-CEF9-4C1C-939C-A18870D092F4}" type="datetimeFigureOut">
              <a:rPr lang="en-IN" smtClean="0"/>
              <a:t>04-06-2020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0F6F24C5-1A0C-47B9-A460-D92575C8F54F}"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579666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5A6AE9-CEF9-4C1C-939C-A18870D092F4}" type="datetimeFigureOut">
              <a:rPr lang="en-IN" smtClean="0"/>
              <a:t>04-06-2020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0F6F24C5-1A0C-47B9-A460-D92575C8F54F}" type="slidenum">
              <a:rPr lang="en-IN" smtClean="0"/>
              <a:t>‹#›</a:t>
            </a:fld>
            <a:endParaRPr lang="en-IN"/>
          </a:p>
        </p:txBody>
      </p:sp>
    </p:spTree>
    <p:extLst>
      <p:ext uri="{BB962C8B-B14F-4D97-AF65-F5344CB8AC3E}">
        <p14:creationId xmlns:p14="http://schemas.microsoft.com/office/powerpoint/2010/main" val="1633908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5A6AE9-CEF9-4C1C-939C-A18870D092F4}" type="datetimeFigureOut">
              <a:rPr lang="en-IN" smtClean="0"/>
              <a:t>04-06-2020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6F24C5-1A0C-47B9-A460-D92575C8F54F}" type="slidenum">
              <a:rPr lang="en-IN" smtClean="0"/>
              <a:t>‹#›</a:t>
            </a:fld>
            <a:endParaRPr lang="en-IN"/>
          </a:p>
        </p:txBody>
      </p:sp>
    </p:spTree>
    <p:extLst>
      <p:ext uri="{BB962C8B-B14F-4D97-AF65-F5344CB8AC3E}">
        <p14:creationId xmlns:p14="http://schemas.microsoft.com/office/powerpoint/2010/main" val="2415147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5A6AE9-CEF9-4C1C-939C-A18870D092F4}" type="datetimeFigureOut">
              <a:rPr lang="en-IN" smtClean="0"/>
              <a:t>04-06-2020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6F24C5-1A0C-47B9-A460-D92575C8F54F}" type="slidenum">
              <a:rPr lang="en-IN" smtClean="0"/>
              <a:t>‹#›</a:t>
            </a:fld>
            <a:endParaRPr lang="en-IN"/>
          </a:p>
        </p:txBody>
      </p:sp>
    </p:spTree>
    <p:extLst>
      <p:ext uri="{BB962C8B-B14F-4D97-AF65-F5344CB8AC3E}">
        <p14:creationId xmlns:p14="http://schemas.microsoft.com/office/powerpoint/2010/main" val="2982379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A6AE9-CEF9-4C1C-939C-A18870D092F4}" type="datetimeFigureOut">
              <a:rPr lang="en-IN" smtClean="0"/>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F24C5-1A0C-47B9-A460-D92575C8F54F}" type="slidenum">
              <a:rPr lang="en-IN" smtClean="0"/>
              <a:t>‹#›</a:t>
            </a:fld>
            <a:endParaRPr lang="en-IN"/>
          </a:p>
        </p:txBody>
      </p:sp>
    </p:spTree>
    <p:extLst>
      <p:ext uri="{BB962C8B-B14F-4D97-AF65-F5344CB8AC3E}">
        <p14:creationId xmlns:p14="http://schemas.microsoft.com/office/powerpoint/2010/main" val="1802966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5A6AE9-CEF9-4C1C-939C-A18870D092F4}" type="datetimeFigureOut">
              <a:rPr lang="en-IN" smtClean="0"/>
              <a:t>04-06-2020</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F6F24C5-1A0C-47B9-A460-D92575C8F54F}" type="slidenum">
              <a:rPr lang="en-IN" smtClean="0"/>
              <a:t>‹#›</a:t>
            </a:fld>
            <a:endParaRPr lang="en-IN"/>
          </a:p>
        </p:txBody>
      </p:sp>
    </p:spTree>
    <p:extLst>
      <p:ext uri="{BB962C8B-B14F-4D97-AF65-F5344CB8AC3E}">
        <p14:creationId xmlns:p14="http://schemas.microsoft.com/office/powerpoint/2010/main" val="214335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A6AE9-CEF9-4C1C-939C-A18870D092F4}" type="datetimeFigureOut">
              <a:rPr lang="en-IN" smtClean="0"/>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F24C5-1A0C-47B9-A460-D92575C8F54F}" type="slidenum">
              <a:rPr lang="en-IN" smtClean="0"/>
              <a:t>‹#›</a:t>
            </a:fld>
            <a:endParaRPr lang="en-IN"/>
          </a:p>
        </p:txBody>
      </p:sp>
    </p:spTree>
    <p:extLst>
      <p:ext uri="{BB962C8B-B14F-4D97-AF65-F5344CB8AC3E}">
        <p14:creationId xmlns:p14="http://schemas.microsoft.com/office/powerpoint/2010/main" val="191920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5A6AE9-CEF9-4C1C-939C-A18870D092F4}" type="datetimeFigureOut">
              <a:rPr lang="en-IN" smtClean="0"/>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0F6F24C5-1A0C-47B9-A460-D92575C8F54F}" type="slidenum">
              <a:rPr lang="en-IN" smtClean="0"/>
              <a:t>‹#›</a:t>
            </a:fld>
            <a:endParaRPr lang="en-IN"/>
          </a:p>
        </p:txBody>
      </p:sp>
    </p:spTree>
    <p:extLst>
      <p:ext uri="{BB962C8B-B14F-4D97-AF65-F5344CB8AC3E}">
        <p14:creationId xmlns:p14="http://schemas.microsoft.com/office/powerpoint/2010/main" val="28861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5A6AE9-CEF9-4C1C-939C-A18870D092F4}" type="datetimeFigureOut">
              <a:rPr lang="en-IN" smtClean="0"/>
              <a:t>04-06-2020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6F24C5-1A0C-47B9-A460-D92575C8F54F}" type="slidenum">
              <a:rPr lang="en-IN" smtClean="0"/>
              <a:t>‹#›</a:t>
            </a:fld>
            <a:endParaRPr lang="en-IN"/>
          </a:p>
        </p:txBody>
      </p:sp>
    </p:spTree>
    <p:extLst>
      <p:ext uri="{BB962C8B-B14F-4D97-AF65-F5344CB8AC3E}">
        <p14:creationId xmlns:p14="http://schemas.microsoft.com/office/powerpoint/2010/main" val="374744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5A6AE9-CEF9-4C1C-939C-A18870D092F4}" type="datetimeFigureOut">
              <a:rPr lang="en-IN" smtClean="0"/>
              <a:t>04-06-2020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6F24C5-1A0C-47B9-A460-D92575C8F54F}" type="slidenum">
              <a:rPr lang="en-IN" smtClean="0"/>
              <a:t>‹#›</a:t>
            </a:fld>
            <a:endParaRPr lang="en-IN"/>
          </a:p>
        </p:txBody>
      </p:sp>
    </p:spTree>
    <p:extLst>
      <p:ext uri="{BB962C8B-B14F-4D97-AF65-F5344CB8AC3E}">
        <p14:creationId xmlns:p14="http://schemas.microsoft.com/office/powerpoint/2010/main" val="623648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5A6AE9-CEF9-4C1C-939C-A18870D092F4}" type="datetimeFigureOut">
              <a:rPr lang="en-IN" smtClean="0"/>
              <a:t>04-06-2020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6F24C5-1A0C-47B9-A460-D92575C8F54F}" type="slidenum">
              <a:rPr lang="en-IN" smtClean="0"/>
              <a:t>‹#›</a:t>
            </a:fld>
            <a:endParaRPr lang="en-IN"/>
          </a:p>
        </p:txBody>
      </p:sp>
    </p:spTree>
    <p:extLst>
      <p:ext uri="{BB962C8B-B14F-4D97-AF65-F5344CB8AC3E}">
        <p14:creationId xmlns:p14="http://schemas.microsoft.com/office/powerpoint/2010/main" val="272629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55A6AE9-CEF9-4C1C-939C-A18870D092F4}" type="datetimeFigureOut">
              <a:rPr lang="en-IN" smtClean="0"/>
              <a:t>04-06-2020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6F24C5-1A0C-47B9-A460-D92575C8F54F}" type="slidenum">
              <a:rPr lang="en-IN" smtClean="0"/>
              <a:t>‹#›</a:t>
            </a:fld>
            <a:endParaRPr lang="en-IN"/>
          </a:p>
        </p:txBody>
      </p:sp>
    </p:spTree>
    <p:extLst>
      <p:ext uri="{BB962C8B-B14F-4D97-AF65-F5344CB8AC3E}">
        <p14:creationId xmlns:p14="http://schemas.microsoft.com/office/powerpoint/2010/main" val="173982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5A6AE9-CEF9-4C1C-939C-A18870D092F4}" type="datetimeFigureOut">
              <a:rPr lang="en-IN" smtClean="0"/>
              <a:t>04-06-2020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6F24C5-1A0C-47B9-A460-D92575C8F54F}" type="slidenum">
              <a:rPr lang="en-IN" smtClean="0"/>
              <a:t>‹#›</a:t>
            </a:fld>
            <a:endParaRPr lang="en-IN"/>
          </a:p>
        </p:txBody>
      </p:sp>
    </p:spTree>
    <p:extLst>
      <p:ext uri="{BB962C8B-B14F-4D97-AF65-F5344CB8AC3E}">
        <p14:creationId xmlns:p14="http://schemas.microsoft.com/office/powerpoint/2010/main" val="218444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5A6AE9-CEF9-4C1C-939C-A18870D092F4}" type="datetimeFigureOut">
              <a:rPr lang="en-IN" smtClean="0"/>
              <a:t>04-06-2020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6F24C5-1A0C-47B9-A460-D92575C8F54F}" type="slidenum">
              <a:rPr lang="en-IN" smtClean="0"/>
              <a:t>‹#›</a:t>
            </a:fld>
            <a:endParaRPr lang="en-IN"/>
          </a:p>
        </p:txBody>
      </p:sp>
    </p:spTree>
    <p:extLst>
      <p:ext uri="{BB962C8B-B14F-4D97-AF65-F5344CB8AC3E}">
        <p14:creationId xmlns:p14="http://schemas.microsoft.com/office/powerpoint/2010/main" val="319680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5A6AE9-CEF9-4C1C-939C-A18870D092F4}" type="datetimeFigureOut">
              <a:rPr lang="en-IN" smtClean="0"/>
              <a:t>04-06-2020</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F6F24C5-1A0C-47B9-A460-D92575C8F54F}" type="slidenum">
              <a:rPr lang="en-IN" smtClean="0"/>
              <a:t>‹#›</a:t>
            </a:fld>
            <a:endParaRPr lang="en-IN"/>
          </a:p>
        </p:txBody>
      </p:sp>
    </p:spTree>
    <p:extLst>
      <p:ext uri="{BB962C8B-B14F-4D97-AF65-F5344CB8AC3E}">
        <p14:creationId xmlns:p14="http://schemas.microsoft.com/office/powerpoint/2010/main" val="121155950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92AE-6394-4D91-8D66-14B2862B9DDD}"/>
              </a:ext>
            </a:extLst>
          </p:cNvPr>
          <p:cNvSpPr>
            <a:spLocks noGrp="1"/>
          </p:cNvSpPr>
          <p:nvPr>
            <p:ph type="ctrTitle"/>
          </p:nvPr>
        </p:nvSpPr>
        <p:spPr>
          <a:xfrm>
            <a:off x="1392024" y="886693"/>
            <a:ext cx="9144000" cy="2387600"/>
          </a:xfrm>
        </p:spPr>
        <p:txBody>
          <a:bodyPr>
            <a:normAutofit fontScale="90000"/>
          </a:bodyPr>
          <a:lstStyle/>
          <a:p>
            <a:r>
              <a:rPr lang="en-IN" b="1" dirty="0"/>
              <a:t>Finding the ideal Neighborhood in Toronto for starting an Indian Restaurant</a:t>
            </a:r>
            <a:br>
              <a:rPr lang="en-IN" b="1" dirty="0"/>
            </a:br>
            <a:endParaRPr lang="en-IN" dirty="0"/>
          </a:p>
        </p:txBody>
      </p:sp>
      <p:sp>
        <p:nvSpPr>
          <p:cNvPr id="3" name="Subtitle 2">
            <a:extLst>
              <a:ext uri="{FF2B5EF4-FFF2-40B4-BE49-F238E27FC236}">
                <a16:creationId xmlns:a16="http://schemas.microsoft.com/office/drawing/2014/main" id="{3220370E-17A0-4BA8-89B5-CA0B5ECBC839}"/>
              </a:ext>
            </a:extLst>
          </p:cNvPr>
          <p:cNvSpPr>
            <a:spLocks noGrp="1"/>
          </p:cNvSpPr>
          <p:nvPr>
            <p:ph type="subTitle" idx="1"/>
          </p:nvPr>
        </p:nvSpPr>
        <p:spPr>
          <a:xfrm>
            <a:off x="2730632" y="4546912"/>
            <a:ext cx="9144000" cy="1655762"/>
          </a:xfrm>
        </p:spPr>
        <p:txBody>
          <a:bodyPr/>
          <a:lstStyle/>
          <a:p>
            <a:r>
              <a:rPr lang="en-IN" dirty="0"/>
              <a:t>Coursera Data Science Capstone Project</a:t>
            </a:r>
          </a:p>
          <a:p>
            <a:endParaRPr lang="en-IN" dirty="0"/>
          </a:p>
          <a:p>
            <a:r>
              <a:rPr lang="en-IN" dirty="0"/>
              <a:t>Vishnuprasad S</a:t>
            </a:r>
          </a:p>
        </p:txBody>
      </p:sp>
    </p:spTree>
    <p:extLst>
      <p:ext uri="{BB962C8B-B14F-4D97-AF65-F5344CB8AC3E}">
        <p14:creationId xmlns:p14="http://schemas.microsoft.com/office/powerpoint/2010/main" val="158907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4EE1-5519-498E-9330-9E792475513A}"/>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530EC40E-D437-4318-A6B3-98C2D8B94340}"/>
              </a:ext>
            </a:extLst>
          </p:cNvPr>
          <p:cNvSpPr>
            <a:spLocks noGrp="1"/>
          </p:cNvSpPr>
          <p:nvPr>
            <p:ph idx="1"/>
          </p:nvPr>
        </p:nvSpPr>
        <p:spPr/>
        <p:txBody>
          <a:bodyPr>
            <a:normAutofit/>
          </a:bodyPr>
          <a:lstStyle/>
          <a:p>
            <a:pPr marL="0" indent="0">
              <a:buNone/>
            </a:pPr>
            <a:endParaRPr lang="en-US" sz="2400" dirty="0"/>
          </a:p>
          <a:p>
            <a:pPr marL="0" indent="0">
              <a:buNone/>
            </a:pPr>
            <a:r>
              <a:rPr lang="en-US" sz="2400" dirty="0"/>
              <a:t>We can see that the cuisines around Little Portugal are </a:t>
            </a:r>
            <a:r>
              <a:rPr lang="en-US" sz="2400" dirty="0" err="1"/>
              <a:t>infact</a:t>
            </a:r>
            <a:r>
              <a:rPr lang="en-US" sz="2400" dirty="0"/>
              <a:t> cosmopolitan and we have a good chance of securing business if we select Little Portugal to open our Indian Restaurant. </a:t>
            </a:r>
            <a:endParaRPr lang="en-IN" sz="2400" dirty="0"/>
          </a:p>
        </p:txBody>
      </p:sp>
    </p:spTree>
    <p:extLst>
      <p:ext uri="{BB962C8B-B14F-4D97-AF65-F5344CB8AC3E}">
        <p14:creationId xmlns:p14="http://schemas.microsoft.com/office/powerpoint/2010/main" val="57046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6A79-3F23-4C01-A430-93E2D55C3857}"/>
              </a:ext>
            </a:extLst>
          </p:cNvPr>
          <p:cNvSpPr>
            <a:spLocks noGrp="1"/>
          </p:cNvSpPr>
          <p:nvPr>
            <p:ph type="title"/>
          </p:nvPr>
        </p:nvSpPr>
        <p:spPr/>
        <p:txBody>
          <a:bodyPr/>
          <a:lstStyle/>
          <a:p>
            <a:r>
              <a:rPr lang="en-IN" dirty="0"/>
              <a:t>Discussions and Recommendations</a:t>
            </a:r>
          </a:p>
        </p:txBody>
      </p:sp>
      <p:sp>
        <p:nvSpPr>
          <p:cNvPr id="3" name="Content Placeholder 2">
            <a:extLst>
              <a:ext uri="{FF2B5EF4-FFF2-40B4-BE49-F238E27FC236}">
                <a16:creationId xmlns:a16="http://schemas.microsoft.com/office/drawing/2014/main" id="{F053A2AF-DF9B-4202-BAF7-66EB8D44D470}"/>
              </a:ext>
            </a:extLst>
          </p:cNvPr>
          <p:cNvSpPr>
            <a:spLocks noGrp="1"/>
          </p:cNvSpPr>
          <p:nvPr>
            <p:ph idx="1"/>
          </p:nvPr>
        </p:nvSpPr>
        <p:spPr/>
        <p:txBody>
          <a:bodyPr>
            <a:normAutofit/>
          </a:bodyPr>
          <a:lstStyle/>
          <a:p>
            <a:pPr marL="0" indent="0">
              <a:buNone/>
            </a:pPr>
            <a:r>
              <a:rPr lang="en-IN" sz="2000" dirty="0"/>
              <a:t>This analysis is purely based on the proximity of other restaurants and their cuisine types. Although this analysis provides a preliminary idea of selection of </a:t>
            </a:r>
            <a:r>
              <a:rPr lang="en-IN" sz="2000" dirty="0" err="1"/>
              <a:t>neighborhood</a:t>
            </a:r>
            <a:r>
              <a:rPr lang="en-IN" sz="2000" dirty="0"/>
              <a:t>, further study has to be carried out before finalizing. Factors like rent, availability of space, traffic and busy hours can influence the business of a restaurant to a great extent, and these have to be taken into consideration before finalizing. Further analysis can include the population density, spending capacity of residents of each </a:t>
            </a:r>
            <a:r>
              <a:rPr lang="en-IN" sz="2000" dirty="0" err="1"/>
              <a:t>neighborhood</a:t>
            </a:r>
            <a:r>
              <a:rPr lang="en-IN" sz="2000" dirty="0"/>
              <a:t> etc to take more leverage of the available data. Additionally, the analysis was limited to a radius of 1 km, this can be tweaked for varying the results. </a:t>
            </a:r>
          </a:p>
          <a:p>
            <a:endParaRPr lang="en-IN" sz="2000" dirty="0"/>
          </a:p>
        </p:txBody>
      </p:sp>
    </p:spTree>
    <p:extLst>
      <p:ext uri="{BB962C8B-B14F-4D97-AF65-F5344CB8AC3E}">
        <p14:creationId xmlns:p14="http://schemas.microsoft.com/office/powerpoint/2010/main" val="932707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3796-8F4C-4015-8CD2-FA60063378B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121A6D0-5BE8-408C-81A4-859F38908DC9}"/>
              </a:ext>
            </a:extLst>
          </p:cNvPr>
          <p:cNvSpPr>
            <a:spLocks noGrp="1"/>
          </p:cNvSpPr>
          <p:nvPr>
            <p:ph idx="1"/>
          </p:nvPr>
        </p:nvSpPr>
        <p:spPr/>
        <p:txBody>
          <a:bodyPr/>
          <a:lstStyle/>
          <a:p>
            <a:pPr marL="0" indent="0">
              <a:buNone/>
            </a:pPr>
            <a:r>
              <a:rPr lang="en-IN" dirty="0"/>
              <a:t>In this project, we utilised the data obtained through Foursquare API to decide a Neighborhood in Toronto for starting an Indian Restaurant. Based on the Analysis, we have selected Little Portugal as a viable option for further analysis and a potential location for the starting of the new Indian Restaurant. </a:t>
            </a:r>
          </a:p>
          <a:p>
            <a:endParaRPr lang="en-IN" dirty="0"/>
          </a:p>
        </p:txBody>
      </p:sp>
    </p:spTree>
    <p:extLst>
      <p:ext uri="{BB962C8B-B14F-4D97-AF65-F5344CB8AC3E}">
        <p14:creationId xmlns:p14="http://schemas.microsoft.com/office/powerpoint/2010/main" val="120873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4A4D-01EC-4CA5-8A2D-DE616E04C3BD}"/>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id="{E908C386-1C19-4C17-96E7-03B2C608003A}"/>
              </a:ext>
            </a:extLst>
          </p:cNvPr>
          <p:cNvSpPr>
            <a:spLocks noGrp="1"/>
          </p:cNvSpPr>
          <p:nvPr>
            <p:ph idx="1"/>
          </p:nvPr>
        </p:nvSpPr>
        <p:spPr/>
        <p:txBody>
          <a:bodyPr>
            <a:normAutofit fontScale="92500"/>
          </a:bodyPr>
          <a:lstStyle/>
          <a:p>
            <a:r>
              <a:rPr lang="en-US" dirty="0"/>
              <a:t>The objective of this study is to find an ideal Neighborhood in Toronto to start an Indian Restaurant, based on the location data extracted using Foursquare API, and then their visualization through Folium.</a:t>
            </a:r>
          </a:p>
          <a:p>
            <a:r>
              <a:rPr lang="en-US" dirty="0"/>
              <a:t>Here, we use the business concept of proximity to competition, to shortlist ideal neighborhoods.  Competition can be good, in industries where comparison shopping is popular. (That's why competing retail businesses, such as fast-food restaurants, antique shops and clothing stores tend to cluster together.) You may also catch the overflow from existing businesses, or customers who wish to try a different version of the same product, in our case, a new cuisine of food.  </a:t>
            </a:r>
          </a:p>
          <a:p>
            <a:endParaRPr lang="en-IN" dirty="0"/>
          </a:p>
        </p:txBody>
      </p:sp>
    </p:spTree>
    <p:extLst>
      <p:ext uri="{BB962C8B-B14F-4D97-AF65-F5344CB8AC3E}">
        <p14:creationId xmlns:p14="http://schemas.microsoft.com/office/powerpoint/2010/main" val="41705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0D68-F888-42E4-9F62-511A05653388}"/>
              </a:ext>
            </a:extLst>
          </p:cNvPr>
          <p:cNvSpPr>
            <a:spLocks noGrp="1"/>
          </p:cNvSpPr>
          <p:nvPr>
            <p:ph type="title"/>
          </p:nvPr>
        </p:nvSpPr>
        <p:spPr/>
        <p:txBody>
          <a:bodyPr/>
          <a:lstStyle/>
          <a:p>
            <a:r>
              <a:rPr lang="en-IN" dirty="0"/>
              <a:t>Data Sourcing</a:t>
            </a:r>
          </a:p>
        </p:txBody>
      </p:sp>
      <p:sp>
        <p:nvSpPr>
          <p:cNvPr id="3" name="Content Placeholder 2">
            <a:extLst>
              <a:ext uri="{FF2B5EF4-FFF2-40B4-BE49-F238E27FC236}">
                <a16:creationId xmlns:a16="http://schemas.microsoft.com/office/drawing/2014/main" id="{3BF35B28-EE27-4AFF-8A12-3D154A2B62A0}"/>
              </a:ext>
            </a:extLst>
          </p:cNvPr>
          <p:cNvSpPr>
            <a:spLocks noGrp="1"/>
          </p:cNvSpPr>
          <p:nvPr>
            <p:ph idx="1"/>
          </p:nvPr>
        </p:nvSpPr>
        <p:spPr/>
        <p:txBody>
          <a:bodyPr>
            <a:normAutofit/>
          </a:bodyPr>
          <a:lstStyle/>
          <a:p>
            <a:pPr marL="0" indent="0">
              <a:buNone/>
            </a:pPr>
            <a:r>
              <a:rPr lang="en-US" dirty="0"/>
              <a:t>1.The Toronto neighborhoods data is obtained from the Wikipedia page: </a:t>
            </a:r>
            <a:r>
              <a:rPr lang="en-US" dirty="0">
                <a:hlinkClick r:id="rId2"/>
              </a:rPr>
              <a:t>https://en.wikipedia.org/wiki/List_of_postal_codes_of_Canada:_M</a:t>
            </a:r>
            <a:endParaRPr lang="en-US" dirty="0"/>
          </a:p>
          <a:p>
            <a:pPr marL="0" indent="0">
              <a:buNone/>
            </a:pPr>
            <a:endParaRPr lang="en-US" dirty="0"/>
          </a:p>
          <a:p>
            <a:pPr marL="0" indent="0">
              <a:buNone/>
            </a:pPr>
            <a:r>
              <a:rPr lang="en-US" dirty="0"/>
              <a:t>2.The latitude and longitude data for the above neighborhoods: </a:t>
            </a:r>
            <a:r>
              <a:rPr lang="en-US" dirty="0">
                <a:hlinkClick r:id="rId3"/>
              </a:rPr>
              <a:t>http://cocl.us/Geospatial_data</a:t>
            </a:r>
            <a:endParaRPr lang="en-US" dirty="0"/>
          </a:p>
          <a:p>
            <a:pPr marL="0" indent="0">
              <a:buNone/>
            </a:pPr>
            <a:endParaRPr lang="en-US" dirty="0"/>
          </a:p>
          <a:p>
            <a:pPr marL="0" indent="0">
              <a:buNone/>
            </a:pPr>
            <a:r>
              <a:rPr lang="en-US" dirty="0"/>
              <a:t>3.Data about the restaurants near these neighborhoods collected via Foursquare API and the explore endpoint</a:t>
            </a:r>
          </a:p>
          <a:p>
            <a:endParaRPr lang="en-IN" dirty="0"/>
          </a:p>
        </p:txBody>
      </p:sp>
    </p:spTree>
    <p:extLst>
      <p:ext uri="{BB962C8B-B14F-4D97-AF65-F5344CB8AC3E}">
        <p14:creationId xmlns:p14="http://schemas.microsoft.com/office/powerpoint/2010/main" val="4294621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465E-2824-44C4-8285-063ABCA28564}"/>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E850F435-377E-4E1D-A0FB-527043D0C880}"/>
              </a:ext>
            </a:extLst>
          </p:cNvPr>
          <p:cNvSpPr>
            <a:spLocks noGrp="1"/>
          </p:cNvSpPr>
          <p:nvPr>
            <p:ph idx="1"/>
          </p:nvPr>
        </p:nvSpPr>
        <p:spPr/>
        <p:txBody>
          <a:bodyPr>
            <a:normAutofit fontScale="85000" lnSpcReduction="10000"/>
          </a:bodyPr>
          <a:lstStyle/>
          <a:p>
            <a:pPr marL="0" indent="0">
              <a:buNone/>
            </a:pPr>
            <a:r>
              <a:rPr lang="en-IN" dirty="0"/>
              <a:t>The following steps were done to extract the useful data</a:t>
            </a:r>
          </a:p>
          <a:p>
            <a:pPr marL="342900" indent="-342900">
              <a:buFont typeface="+mj-lt"/>
              <a:buAutoNum type="arabicPeriod"/>
            </a:pPr>
            <a:r>
              <a:rPr lang="en-US" sz="1800" dirty="0"/>
              <a:t>The data from the Wikipedia page https://en.wikipedia.org/wiki/List_of_postal_codes_of_Canada:_M was read into a pandas dataframe using </a:t>
            </a:r>
            <a:r>
              <a:rPr lang="en-US" sz="1800" dirty="0" err="1"/>
              <a:t>read_html</a:t>
            </a:r>
            <a:r>
              <a:rPr lang="en-US" sz="1800" dirty="0"/>
              <a:t>. Thereafter, the rows having “Not assigned” for Boroughs were removed from the dataset. Multiple neighborhoods having the same postal code were grouped together with a comma separator. For rows which had missing neighborhood field but a non-empty Borough field, the Borough was used as the neighborhood. </a:t>
            </a:r>
          </a:p>
          <a:p>
            <a:pPr marL="342900" indent="-342900">
              <a:buFont typeface="+mj-lt"/>
              <a:buAutoNum type="arabicPeriod"/>
            </a:pPr>
            <a:r>
              <a:rPr lang="en-US" sz="1800" dirty="0"/>
              <a:t>The latitude and longitude data for each Neighborhood was read from http://cocl.us/Geospatial_data into a separate dataset, and later merged with the first dataset using the merge function. </a:t>
            </a:r>
          </a:p>
          <a:p>
            <a:pPr marL="342900" indent="-342900">
              <a:buFont typeface="+mj-lt"/>
              <a:buAutoNum type="arabicPeriod"/>
            </a:pPr>
            <a:r>
              <a:rPr lang="en-US" sz="1800" dirty="0"/>
              <a:t>We chose to work with only Neighborhoods that were in Toronto, so we selected the Boroughs with the name Toronto in it from the dataframe and marked all of them into a map of Toronto to visualize them. </a:t>
            </a:r>
          </a:p>
          <a:p>
            <a:pPr marL="342900" indent="-342900">
              <a:buFont typeface="+mj-lt"/>
              <a:buAutoNum type="arabicPeriod"/>
            </a:pPr>
            <a:r>
              <a:rPr lang="en-US" sz="1800" dirty="0"/>
              <a:t>We then performed a one hot encoding for the venue categories, and then restricted the dataframe to show only the restaurants among the venues. This included a wide list of cuisines all around the world.</a:t>
            </a:r>
          </a:p>
          <a:p>
            <a:pPr marL="342900" indent="-342900">
              <a:buFont typeface="+mj-lt"/>
              <a:buAutoNum type="arabicPeriod"/>
            </a:pPr>
            <a:r>
              <a:rPr lang="en-US" sz="1800" dirty="0"/>
              <a:t>We have captured 53 different cuisines of restaurants, which are active around 39 Neighborhoods of Toronto.</a:t>
            </a:r>
          </a:p>
        </p:txBody>
      </p:sp>
    </p:spTree>
    <p:extLst>
      <p:ext uri="{BB962C8B-B14F-4D97-AF65-F5344CB8AC3E}">
        <p14:creationId xmlns:p14="http://schemas.microsoft.com/office/powerpoint/2010/main" val="954441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8251A-425B-4748-AFDF-4A2D469D82D1}"/>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AEE5BF16-D73D-4CD4-AE55-504002ED0575}"/>
              </a:ext>
            </a:extLst>
          </p:cNvPr>
          <p:cNvSpPr>
            <a:spLocks noGrp="1"/>
          </p:cNvSpPr>
          <p:nvPr>
            <p:ph idx="1"/>
          </p:nvPr>
        </p:nvSpPr>
        <p:spPr>
          <a:xfrm>
            <a:off x="838200" y="1690688"/>
            <a:ext cx="10515600" cy="4486275"/>
          </a:xfrm>
        </p:spPr>
        <p:txBody>
          <a:bodyPr>
            <a:normAutofit/>
          </a:bodyPr>
          <a:lstStyle/>
          <a:p>
            <a:pPr marL="0" indent="0">
              <a:buNone/>
            </a:pPr>
            <a:r>
              <a:rPr lang="en-US" sz="1800" dirty="0"/>
              <a:t>A one hot encoding for the venue categories, and a condition to show only the restaurants among the venues gave the following output including a wide list of cuisines all around the world.</a:t>
            </a:r>
          </a:p>
          <a:p>
            <a:pPr marL="0" indent="0">
              <a:buNone/>
            </a:pPr>
            <a:endParaRPr lang="en-IN" sz="1800" dirty="0"/>
          </a:p>
        </p:txBody>
      </p:sp>
      <p:pic>
        <p:nvPicPr>
          <p:cNvPr id="5" name="Picture 4">
            <a:extLst>
              <a:ext uri="{FF2B5EF4-FFF2-40B4-BE49-F238E27FC236}">
                <a16:creationId xmlns:a16="http://schemas.microsoft.com/office/drawing/2014/main" id="{C3719B25-7E63-4A33-BB7A-AD71C63A4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975" y="2519673"/>
            <a:ext cx="8528050" cy="3892550"/>
          </a:xfrm>
          <a:prstGeom prst="rect">
            <a:avLst/>
          </a:prstGeom>
        </p:spPr>
      </p:pic>
    </p:spTree>
    <p:extLst>
      <p:ext uri="{BB962C8B-B14F-4D97-AF65-F5344CB8AC3E}">
        <p14:creationId xmlns:p14="http://schemas.microsoft.com/office/powerpoint/2010/main" val="385715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4218-9734-4794-BD86-C102657A1657}"/>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439D4416-A716-4194-A1FE-9FFE2F5BC33A}"/>
              </a:ext>
            </a:extLst>
          </p:cNvPr>
          <p:cNvSpPr>
            <a:spLocks noGrp="1"/>
          </p:cNvSpPr>
          <p:nvPr>
            <p:ph idx="1"/>
          </p:nvPr>
        </p:nvSpPr>
        <p:spPr>
          <a:xfrm>
            <a:off x="680321" y="2006934"/>
            <a:ext cx="9613861" cy="3599316"/>
          </a:xfrm>
        </p:spPr>
        <p:txBody>
          <a:bodyPr>
            <a:normAutofit/>
          </a:bodyPr>
          <a:lstStyle/>
          <a:p>
            <a:pPr marL="0" indent="0">
              <a:buNone/>
            </a:pPr>
            <a:r>
              <a:rPr lang="en-US" sz="1800" dirty="0"/>
              <a:t>We have captured 53 different cuisines of restaurants, which are active around 39 Neighborhoods of Toronto. Then, we dropped the column containing the Indian restaurants, did a horizontal sum to get an aggregate value of all other cuisines and then added the Neighborhood column and Indian Restaurant column back to the dataframe to generate the following</a:t>
            </a:r>
          </a:p>
          <a:p>
            <a:pPr marL="0" indent="0">
              <a:buNone/>
            </a:pPr>
            <a:endParaRPr lang="en-US" sz="1800" dirty="0"/>
          </a:p>
        </p:txBody>
      </p:sp>
      <p:pic>
        <p:nvPicPr>
          <p:cNvPr id="5" name="Picture 4">
            <a:extLst>
              <a:ext uri="{FF2B5EF4-FFF2-40B4-BE49-F238E27FC236}">
                <a16:creationId xmlns:a16="http://schemas.microsoft.com/office/drawing/2014/main" id="{B9A2F742-AD83-4275-86C5-FD17A7B4A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981" y="3135754"/>
            <a:ext cx="5804037" cy="3357121"/>
          </a:xfrm>
          <a:prstGeom prst="rect">
            <a:avLst/>
          </a:prstGeom>
        </p:spPr>
      </p:pic>
    </p:spTree>
    <p:extLst>
      <p:ext uri="{BB962C8B-B14F-4D97-AF65-F5344CB8AC3E}">
        <p14:creationId xmlns:p14="http://schemas.microsoft.com/office/powerpoint/2010/main" val="1333323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E191-9362-4B56-B431-E65D6922E9D7}"/>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30B8C4D5-ABA4-4A53-917D-5C2CECC8720B}"/>
              </a:ext>
            </a:extLst>
          </p:cNvPr>
          <p:cNvSpPr>
            <a:spLocks noGrp="1"/>
          </p:cNvSpPr>
          <p:nvPr>
            <p:ph idx="1"/>
          </p:nvPr>
        </p:nvSpPr>
        <p:spPr/>
        <p:txBody>
          <a:bodyPr>
            <a:normAutofit/>
          </a:bodyPr>
          <a:lstStyle/>
          <a:p>
            <a:pPr marL="0" indent="0">
              <a:buNone/>
            </a:pPr>
            <a:r>
              <a:rPr lang="en-US" sz="1800" dirty="0"/>
              <a:t>The next step was to sort the dataframe in the decreasing order of the aggregate Restaurant score, and then look for rows at the top having a 0 value in the Indian restaurant column. This gave us the following result</a:t>
            </a:r>
          </a:p>
          <a:p>
            <a:pPr marL="0" indent="0">
              <a:buNone/>
            </a:pPr>
            <a:endParaRPr lang="en-US" sz="1800" dirty="0"/>
          </a:p>
        </p:txBody>
      </p:sp>
      <p:pic>
        <p:nvPicPr>
          <p:cNvPr id="5" name="Picture 4">
            <a:extLst>
              <a:ext uri="{FF2B5EF4-FFF2-40B4-BE49-F238E27FC236}">
                <a16:creationId xmlns:a16="http://schemas.microsoft.com/office/drawing/2014/main" id="{16D2598B-BF3E-4368-A5A5-2A115808B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684" y="3509323"/>
            <a:ext cx="6076950" cy="2705100"/>
          </a:xfrm>
          <a:prstGeom prst="rect">
            <a:avLst/>
          </a:prstGeom>
        </p:spPr>
      </p:pic>
    </p:spTree>
    <p:extLst>
      <p:ext uri="{BB962C8B-B14F-4D97-AF65-F5344CB8AC3E}">
        <p14:creationId xmlns:p14="http://schemas.microsoft.com/office/powerpoint/2010/main" val="1703630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86DA-5C00-4D97-BD57-97133ED44E09}"/>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4195A524-7A34-4EC9-9F13-F75BE2596419}"/>
              </a:ext>
            </a:extLst>
          </p:cNvPr>
          <p:cNvSpPr>
            <a:spLocks noGrp="1"/>
          </p:cNvSpPr>
          <p:nvPr>
            <p:ph idx="1"/>
          </p:nvPr>
        </p:nvSpPr>
        <p:spPr/>
        <p:txBody>
          <a:bodyPr>
            <a:normAutofit lnSpcReduction="10000"/>
          </a:bodyPr>
          <a:lstStyle/>
          <a:p>
            <a:r>
              <a:rPr lang="en-US" sz="2000" dirty="0"/>
              <a:t>From the above data frame, let's consider the top 5 rows, we see that that </a:t>
            </a:r>
            <a:r>
              <a:rPr lang="en-US" sz="2000" dirty="0" err="1"/>
              <a:t>Davisville</a:t>
            </a:r>
            <a:r>
              <a:rPr lang="en-US" sz="2000" dirty="0"/>
              <a:t> has the highest clustering of restaurants around, and it also has the highest number of Indian restaurants around. In fact, all neighborhoods in the top 5, except Little Portugal has an Indian restaurant operating nearby.</a:t>
            </a:r>
          </a:p>
          <a:p>
            <a:r>
              <a:rPr lang="en-US" sz="2000" dirty="0"/>
              <a:t>We can also see that Little Portugal and the Danforth West has the same value for aggregate restaurants, making it a tie for second place, but makes it a better option to start our Indian restaurant. Hence, we can focus more on the Little Portugal neighborhood</a:t>
            </a:r>
          </a:p>
          <a:p>
            <a:r>
              <a:rPr lang="en-US" sz="2000" dirty="0"/>
              <a:t>Since we have found that Little Portugal has no Indian restaurants nearby, we would like to verify whether the neighborhood is welcoming for restaurants of different cuisine. Unless the neighborhood and the residents are open to try out new cuisines, we won’t benefit much from opening our restaurant in this neighborhood. </a:t>
            </a:r>
          </a:p>
          <a:p>
            <a:endParaRPr lang="en-IN" sz="2000" dirty="0"/>
          </a:p>
        </p:txBody>
      </p:sp>
    </p:spTree>
    <p:extLst>
      <p:ext uri="{BB962C8B-B14F-4D97-AF65-F5344CB8AC3E}">
        <p14:creationId xmlns:p14="http://schemas.microsoft.com/office/powerpoint/2010/main" val="97219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506E-90F7-48C3-BD10-B25518933E9F}"/>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B6559795-0DA7-4AC1-8FC3-B1218319E5B3}"/>
              </a:ext>
            </a:extLst>
          </p:cNvPr>
          <p:cNvSpPr>
            <a:spLocks noGrp="1"/>
          </p:cNvSpPr>
          <p:nvPr>
            <p:ph idx="1"/>
          </p:nvPr>
        </p:nvSpPr>
        <p:spPr>
          <a:xfrm>
            <a:off x="838200" y="1938746"/>
            <a:ext cx="10515600" cy="4351338"/>
          </a:xfrm>
        </p:spPr>
        <p:txBody>
          <a:bodyPr>
            <a:normAutofit/>
          </a:bodyPr>
          <a:lstStyle/>
          <a:p>
            <a:pPr marL="0" indent="0">
              <a:buNone/>
            </a:pPr>
            <a:r>
              <a:rPr lang="en-US" sz="1800" dirty="0"/>
              <a:t>We retrieve every restaurant in Little Portugal region by their cuisine type. This is done by calling the column names of restaurant cuisines of Little Portugal which had a non-zero value. This operation resulted in the following output</a:t>
            </a:r>
          </a:p>
          <a:p>
            <a:pPr marL="0" indent="0">
              <a:buNone/>
            </a:pPr>
            <a:endParaRPr lang="en-IN" sz="1800" dirty="0"/>
          </a:p>
        </p:txBody>
      </p:sp>
      <p:pic>
        <p:nvPicPr>
          <p:cNvPr id="5" name="Picture 4">
            <a:extLst>
              <a:ext uri="{FF2B5EF4-FFF2-40B4-BE49-F238E27FC236}">
                <a16:creationId xmlns:a16="http://schemas.microsoft.com/office/drawing/2014/main" id="{28C39239-DD89-482D-98B9-472C0F12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137" y="2746750"/>
            <a:ext cx="3371850" cy="3937000"/>
          </a:xfrm>
          <a:prstGeom prst="rect">
            <a:avLst/>
          </a:prstGeom>
        </p:spPr>
      </p:pic>
    </p:spTree>
    <p:extLst>
      <p:ext uri="{BB962C8B-B14F-4D97-AF65-F5344CB8AC3E}">
        <p14:creationId xmlns:p14="http://schemas.microsoft.com/office/powerpoint/2010/main" val="1610318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21</TotalTime>
  <Words>1015</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Berlin</vt:lpstr>
      <vt:lpstr>Finding the ideal Neighborhood in Toronto for starting an Indian Restaurant </vt:lpstr>
      <vt:lpstr>Business Problem</vt:lpstr>
      <vt:lpstr>Data Sourcing</vt:lpstr>
      <vt:lpstr>Data Cleaning</vt:lpstr>
      <vt:lpstr>Data Analysis</vt:lpstr>
      <vt:lpstr>Data Analysis</vt:lpstr>
      <vt:lpstr>Data Analysis</vt:lpstr>
      <vt:lpstr>Results</vt:lpstr>
      <vt:lpstr>Results</vt:lpstr>
      <vt:lpstr>Results</vt:lpstr>
      <vt:lpstr>Discussions and 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ideal Neighborhood in Toronto for starting an Indian Restaurant </dc:title>
  <dc:creator>Vishnuprasad S</dc:creator>
  <cp:lastModifiedBy>Vishnuprasad S</cp:lastModifiedBy>
  <cp:revision>4</cp:revision>
  <dcterms:created xsi:type="dcterms:W3CDTF">2020-06-04T14:17:44Z</dcterms:created>
  <dcterms:modified xsi:type="dcterms:W3CDTF">2020-06-04T14:38:55Z</dcterms:modified>
</cp:coreProperties>
</file>