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72" r:id="rId3"/>
  </p:sldMasterIdLst>
  <p:notesMasterIdLst>
    <p:notesMasterId r:id="rId38"/>
  </p:notesMasterIdLst>
  <p:sldIdLst>
    <p:sldId id="256" r:id="rId4"/>
    <p:sldId id="257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73" r:id="rId15"/>
    <p:sldId id="285" r:id="rId16"/>
    <p:sldId id="286" r:id="rId17"/>
    <p:sldId id="267" r:id="rId18"/>
    <p:sldId id="268" r:id="rId19"/>
    <p:sldId id="269" r:id="rId20"/>
    <p:sldId id="270" r:id="rId21"/>
    <p:sldId id="288" r:id="rId22"/>
    <p:sldId id="266" r:id="rId23"/>
    <p:sldId id="295" r:id="rId24"/>
    <p:sldId id="297" r:id="rId25"/>
    <p:sldId id="296" r:id="rId26"/>
    <p:sldId id="287" r:id="rId27"/>
    <p:sldId id="289" r:id="rId28"/>
    <p:sldId id="290" r:id="rId29"/>
    <p:sldId id="291" r:id="rId30"/>
    <p:sldId id="292" r:id="rId31"/>
    <p:sldId id="293" r:id="rId32"/>
    <p:sldId id="294" r:id="rId33"/>
    <p:sldId id="271" r:id="rId34"/>
    <p:sldId id="272" r:id="rId35"/>
    <p:sldId id="274" r:id="rId36"/>
    <p:sldId id="298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A12391-4322-43DF-9653-E00E029DA9F5}">
  <a:tblStyle styleId="{77A12391-4322-43DF-9653-E00E029DA9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20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9432cfe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9432cfe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491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9432cfe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9432cfe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19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f6ce63a7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f6ce63a7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f6ce63a7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f6ce63a7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f6ce63a76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f6ce63a76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f6ce63a76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f6ce63a76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38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9432cf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9432cf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f6ce63a7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f6ce63a7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6ce63a7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6ce63a7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f6c9d3f4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f6c9d3f4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f6c9d3f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f6c9d3f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f6ce63a76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f6ce63a76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9432cfe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39432cfe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9432cfe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9432cfe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335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9653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marL="914400" lvl="1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30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  <a:defRPr sz="1600"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9051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0234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48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2871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2611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599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9510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4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5343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21234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3635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86414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98264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264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10876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298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3751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04973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66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633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42731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25258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zdnet.com/article/hackers-are-scanning-for-mysql-servers-to-deploy-gandcrab-ransomware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li/latest/userguide/install-cliv2-linux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wseducate.com/signin" TargetMode="External"/><Relationship Id="rId2" Type="http://schemas.openxmlformats.org/officeDocument/2006/relationships/hyperlink" Target="https://console.aws.amazon.com/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 and Big Data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8EE0-EB3B-4C66-935B-E95DB690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71564"/>
            <a:ext cx="8520600" cy="3416400"/>
          </a:xfrm>
        </p:spPr>
        <p:txBody>
          <a:bodyPr/>
          <a:lstStyle/>
          <a:p>
            <a:r>
              <a:rPr lang="en-SG" dirty="0"/>
              <a:t>Launch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BD1992-B6A3-459F-90A4-CB374955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46" y="977874"/>
            <a:ext cx="5606540" cy="36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9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8EE0-EB3B-4C66-935B-E95DB690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71564"/>
            <a:ext cx="8520600" cy="3416400"/>
          </a:xfrm>
        </p:spPr>
        <p:txBody>
          <a:bodyPr/>
          <a:lstStyle/>
          <a:p>
            <a:r>
              <a:rPr lang="en-SG" dirty="0"/>
              <a:t>Create Key and Launch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A6327-58F9-4629-95C4-4740F9624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152" y="1038221"/>
            <a:ext cx="4679961" cy="38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5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Group</a:t>
            </a:r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that you allow SSH access</a:t>
            </a:r>
            <a:endParaRPr/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25" y="1626299"/>
            <a:ext cx="8029924" cy="3354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/>
          <p:nvPr/>
        </p:nvSpPr>
        <p:spPr>
          <a:xfrm>
            <a:off x="608850" y="4638850"/>
            <a:ext cx="1077300" cy="194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1862750" y="4730175"/>
            <a:ext cx="5569500" cy="208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1862750" y="4521975"/>
            <a:ext cx="5569500" cy="2082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7C3E-0C83-401B-A240-9F92F0EE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AWS EC2 – Accessing Instance</a:t>
            </a:r>
            <a:br>
              <a:rPr lang="en-SG" dirty="0"/>
            </a:b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DCD80-7BED-440D-971E-7287C2164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1884401"/>
          </a:xfrm>
        </p:spPr>
        <p:txBody>
          <a:bodyPr/>
          <a:lstStyle/>
          <a:p>
            <a:r>
              <a:rPr lang="en-SG" dirty="0"/>
              <a:t>Locate the public IP of your instance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9970B-C084-4E85-B882-CB4F3A40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338" y="1615198"/>
            <a:ext cx="4537324" cy="351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65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7C3E-0C83-401B-A240-9F92F0EE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AWS EC2 – Accessing Instance</a:t>
            </a:r>
            <a:br>
              <a:rPr lang="en-SG" dirty="0"/>
            </a:b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DCD80-7BED-440D-971E-7287C2164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210" y="1017725"/>
            <a:ext cx="8870348" cy="3761183"/>
          </a:xfrm>
        </p:spPr>
        <p:txBody>
          <a:bodyPr/>
          <a:lstStyle/>
          <a:p>
            <a:r>
              <a:rPr lang="en-SG" dirty="0"/>
              <a:t>Connect using SSH</a:t>
            </a:r>
          </a:p>
          <a:p>
            <a:pPr lvl="1"/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user@host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path/to/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key.pem</a:t>
            </a:r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dirty="0">
                <a:latin typeface="+mn-lt"/>
                <a:cs typeface="Courier New" panose="02070309020205020404" pitchFamily="49" charset="0"/>
              </a:rPr>
              <a:t>Copy files to server</a:t>
            </a:r>
          </a:p>
          <a:p>
            <a:pPr lvl="1"/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-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path/to/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key.pem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 local/path/file.txt  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user@host:server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/path/file.txt</a:t>
            </a:r>
          </a:p>
        </p:txBody>
      </p:sp>
    </p:spTree>
    <p:extLst>
      <p:ext uri="{BB962C8B-B14F-4D97-AF65-F5344CB8AC3E}">
        <p14:creationId xmlns:p14="http://schemas.microsoft.com/office/powerpoint/2010/main" val="135179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</a:t>
            </a: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55400" cy="27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2 types of credentials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b="1"/>
              <a:t>Access key</a:t>
            </a:r>
            <a:r>
              <a:rPr lang="en"/>
              <a:t>:</a:t>
            </a:r>
            <a:endParaRPr/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Short, 40-character string</a:t>
            </a:r>
            <a:endParaRPr/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 invoke AWS APIs, must be kept secret. 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b="1"/>
              <a:t>SSH key</a:t>
            </a:r>
            <a:r>
              <a:rPr lang="en"/>
              <a:t>:</a:t>
            </a:r>
            <a:endParaRPr/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Standard SSH key</a:t>
            </a:r>
            <a:endParaRPr/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 log-in to the EC2 instances</a:t>
            </a:r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6748150" y="2361725"/>
            <a:ext cx="1038300" cy="42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Root user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2" name="Google Shape;172;p32"/>
          <p:cNvSpPr/>
          <p:nvPr/>
        </p:nvSpPr>
        <p:spPr>
          <a:xfrm>
            <a:off x="4961550" y="3784150"/>
            <a:ext cx="1233300" cy="42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IAM user 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3" name="Google Shape;173;p32"/>
          <p:cNvSpPr/>
          <p:nvPr/>
        </p:nvSpPr>
        <p:spPr>
          <a:xfrm>
            <a:off x="6362938" y="3784138"/>
            <a:ext cx="1233300" cy="42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IAM user 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4" name="Google Shape;174;p32"/>
          <p:cNvSpPr/>
          <p:nvPr/>
        </p:nvSpPr>
        <p:spPr>
          <a:xfrm>
            <a:off x="7786450" y="3770025"/>
            <a:ext cx="1233300" cy="42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IAM user 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2"/>
          <p:cNvCxnSpPr>
            <a:stCxn id="171" idx="2"/>
            <a:endCxn id="172" idx="0"/>
          </p:cNvCxnSpPr>
          <p:nvPr/>
        </p:nvCxnSpPr>
        <p:spPr>
          <a:xfrm flipH="1">
            <a:off x="5578300" y="2786825"/>
            <a:ext cx="1689000" cy="99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32"/>
          <p:cNvCxnSpPr>
            <a:stCxn id="171" idx="2"/>
            <a:endCxn id="173" idx="0"/>
          </p:cNvCxnSpPr>
          <p:nvPr/>
        </p:nvCxnSpPr>
        <p:spPr>
          <a:xfrm flipH="1">
            <a:off x="6979600" y="2786825"/>
            <a:ext cx="287700" cy="99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p32"/>
          <p:cNvCxnSpPr>
            <a:stCxn id="171" idx="2"/>
            <a:endCxn id="174" idx="0"/>
          </p:cNvCxnSpPr>
          <p:nvPr/>
        </p:nvCxnSpPr>
        <p:spPr>
          <a:xfrm>
            <a:off x="7267300" y="2786825"/>
            <a:ext cx="1135800" cy="983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950" y="23623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600" y="4041400"/>
            <a:ext cx="338500" cy="47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7225" y="4209375"/>
            <a:ext cx="621958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9975" y="4041388"/>
            <a:ext cx="338500" cy="47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4350" y="3842650"/>
            <a:ext cx="338500" cy="47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02857" y="4467621"/>
            <a:ext cx="916888" cy="4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0375" y="4279676"/>
            <a:ext cx="826618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000" y="1519375"/>
            <a:ext cx="338500" cy="47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EC2</a:t>
            </a:r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71200" cy="1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key created via IAM</a:t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25" y="1636325"/>
            <a:ext cx="5962177" cy="32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/>
          <p:nvPr/>
        </p:nvSpPr>
        <p:spPr>
          <a:xfrm>
            <a:off x="5201425" y="3429650"/>
            <a:ext cx="1361400" cy="314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Key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50" y="1454165"/>
            <a:ext cx="6723025" cy="28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/>
          <p:nvPr/>
        </p:nvSpPr>
        <p:spPr>
          <a:xfrm>
            <a:off x="5098675" y="3879150"/>
            <a:ext cx="956700" cy="1413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6445450" y="3879150"/>
            <a:ext cx="1144800" cy="253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Pair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SSH keys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login to your instances</a:t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100" y="706675"/>
            <a:ext cx="5352076" cy="42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5"/>
          <p:cNvSpPr/>
          <p:nvPr/>
        </p:nvSpPr>
        <p:spPr>
          <a:xfrm>
            <a:off x="3475775" y="4568875"/>
            <a:ext cx="1345200" cy="222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1" name="Google Shape;211;p35"/>
          <p:cNvSpPr/>
          <p:nvPr/>
        </p:nvSpPr>
        <p:spPr>
          <a:xfrm>
            <a:off x="6044525" y="1540575"/>
            <a:ext cx="1966200" cy="48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Installation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06700" cy="39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Install mysql-server-5.7 with apt-get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Leave root password blank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mysql -u root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successful, great!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not: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Need to explicitly grant access to “root” user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Then restart the server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Now you should see the console</a:t>
            </a:r>
            <a:endParaRPr dirty="0"/>
          </a:p>
        </p:txBody>
      </p:sp>
      <p:graphicFrame>
        <p:nvGraphicFramePr>
          <p:cNvPr id="135" name="Google Shape;135;p22"/>
          <p:cNvGraphicFramePr/>
          <p:nvPr/>
        </p:nvGraphicFramePr>
        <p:xfrm>
          <a:off x="1772093" y="3369600"/>
          <a:ext cx="7029682" cy="1077786"/>
        </p:xfrm>
        <a:graphic>
          <a:graphicData uri="http://schemas.openxmlformats.org/drawingml/2006/table">
            <a:tbl>
              <a:tblPr>
                <a:noFill/>
                <a:tableStyleId>{77A12391-4322-43DF-9653-E00E029DA9F5}</a:tableStyleId>
              </a:tblPr>
              <a:tblGrid>
                <a:gridCol w="7029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sudo mysql -e '</a:t>
                      </a:r>
                      <a:r>
                        <a:rPr lang="en" sz="1100" dirty="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update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mysql.user </a:t>
                      </a:r>
                      <a:r>
                        <a:rPr lang="en" sz="1100" dirty="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dirty="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plugin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"mysql_native_password"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dirty="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dirty="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"root"'</a:t>
                      </a:r>
                      <a:b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sudo mysql -e '</a:t>
                      </a:r>
                      <a:r>
                        <a:rPr lang="en" sz="1100" dirty="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dirty="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"root"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"%"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dirty="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identified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dirty="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""'</a:t>
                      </a:r>
                      <a:b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sudo mysql -e '</a:t>
                      </a:r>
                      <a:r>
                        <a:rPr lang="en" sz="1100" dirty="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grant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all </a:t>
                      </a:r>
                      <a:r>
                        <a:rPr lang="en" sz="1100" dirty="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privileges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dirty="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*.* </a:t>
                      </a:r>
                      <a:r>
                        <a:rPr lang="en" sz="1100" dirty="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"root"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"%"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dirty="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with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dirty="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grant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dirty="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option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b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sudo mysql -e '</a:t>
                      </a:r>
                      <a:r>
                        <a:rPr lang="en" sz="1100" dirty="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flush</a:t>
                      </a:r>
                      <a:r>
                        <a:rPr lang="en" sz="1100" dirty="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dirty="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privileges</a:t>
                      </a: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b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dirty="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sudo service restart</a:t>
                      </a:r>
                      <a:endParaRPr sz="1100" dirty="0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51500" y="1125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SG" dirty="0"/>
              <a:t>AWS Basics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MySQL setup</a:t>
            </a:r>
          </a:p>
          <a:p>
            <a:r>
              <a:rPr lang="en-SG" dirty="0"/>
              <a:t>Boto3 (AWS Command Line Interface Wrapper for python)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Hands-on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6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Show databases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Switch to a database</a:t>
            </a:r>
          </a:p>
          <a:p>
            <a:r>
              <a:rPr lang="en" dirty="0"/>
              <a:t>Configure mysql so </a:t>
            </a:r>
            <a:r>
              <a:rPr lang="en-SG" dirty="0"/>
              <a:t>it can be accessed remotely.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MySQL </a:t>
            </a:r>
            <a:r>
              <a:rPr lang="en-SG" dirty="0"/>
              <a:t>remote access config</a:t>
            </a:r>
            <a:endParaRPr dirty="0"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6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SG" dirty="0" err="1"/>
              <a:t>my.cnf</a:t>
            </a:r>
            <a:endParaRPr lang="en-SG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7D211E-EFC2-4CD3-A238-8D846AB7D35F}"/>
              </a:ext>
            </a:extLst>
          </p:cNvPr>
          <p:cNvSpPr/>
          <p:nvPr/>
        </p:nvSpPr>
        <p:spPr>
          <a:xfrm>
            <a:off x="1775405" y="1401635"/>
            <a:ext cx="5192724" cy="34163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MySQL database server configuration file.</a:t>
            </a:r>
          </a:p>
          <a:p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You can copy this to one of:</a:t>
            </a:r>
          </a:p>
          <a:p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- "/etc/</a:t>
            </a:r>
            <a:r>
              <a:rPr lang="en-SG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SG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my.cnf</a:t>
            </a:r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to set global options,</a:t>
            </a:r>
          </a:p>
          <a:p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- "~/.</a:t>
            </a:r>
            <a:r>
              <a:rPr lang="en-SG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my.cnf</a:t>
            </a:r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to set user-specific options.</a:t>
            </a:r>
          </a:p>
          <a:p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</a:p>
          <a:p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 can use all long options that the program supports.</a:t>
            </a:r>
          </a:p>
          <a:p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program with --help to get a list of available options and with</a:t>
            </a:r>
          </a:p>
          <a:p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--print-defaults to see which it would actually understand and use.</a:t>
            </a:r>
          </a:p>
          <a:p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explanations see</a:t>
            </a:r>
          </a:p>
          <a:p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http://dev.mysql.com/doc/mysql/en/server-system-variables.html</a:t>
            </a:r>
          </a:p>
          <a:p>
            <a:endParaRPr lang="en-SG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 IMPORTANT: Additional settings that can override those from this file!</a:t>
            </a:r>
          </a:p>
          <a:p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The files must end with '.</a:t>
            </a:r>
            <a:r>
              <a:rPr lang="en-SG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cnf</a:t>
            </a:r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otherwise they'll be ignored.</a:t>
            </a:r>
          </a:p>
          <a:p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endParaRPr lang="en-SG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SG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config for import access</a:t>
            </a:r>
          </a:p>
          <a:p>
            <a:endParaRPr lang="en-SG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SG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includedir</a:t>
            </a:r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/etc/</a:t>
            </a:r>
            <a:r>
              <a:rPr lang="en-SG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SG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conf.d</a:t>
            </a:r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SG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includedir</a:t>
            </a:r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/etc/</a:t>
            </a:r>
            <a:r>
              <a:rPr lang="en-SG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SG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mysql.conf.d</a:t>
            </a:r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endParaRPr lang="en-SG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</a:t>
            </a:r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#secure-file-</a:t>
            </a:r>
            <a:r>
              <a:rPr lang="en-SG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=""</a:t>
            </a:r>
          </a:p>
          <a:p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SG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local_infile</a:t>
            </a:r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r>
              <a:rPr lang="en-SG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bind-address = 0.0.0.0</a:t>
            </a:r>
          </a:p>
        </p:txBody>
      </p:sp>
    </p:spTree>
    <p:extLst>
      <p:ext uri="{BB962C8B-B14F-4D97-AF65-F5344CB8AC3E}">
        <p14:creationId xmlns:p14="http://schemas.microsoft.com/office/powerpoint/2010/main" val="2358794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F7E1-2493-44B4-828E-426F5710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not to use default config for </a:t>
            </a:r>
            <a:r>
              <a:rPr lang="en-SG" dirty="0" err="1"/>
              <a:t>mysql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7AB75-A631-4873-B84F-ADFEBA33A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76831"/>
            <a:ext cx="8520600" cy="3416400"/>
          </a:xfrm>
        </p:spPr>
        <p:txBody>
          <a:bodyPr/>
          <a:lstStyle/>
          <a:p>
            <a:r>
              <a:rPr lang="en-SG" dirty="0">
                <a:hlinkClick r:id="rId2"/>
              </a:rPr>
              <a:t>https://www.zdnet.com/article/hackers-are-scanning-for-mysql-servers-to-deploy-gandcrab-ransomware/</a:t>
            </a:r>
            <a:endParaRPr lang="en-SG" dirty="0"/>
          </a:p>
          <a:p>
            <a:r>
              <a:rPr lang="en-SG" dirty="0"/>
              <a:t>Change default port, secure root user, run </a:t>
            </a:r>
            <a:r>
              <a:rPr lang="en-SG" dirty="0" err="1"/>
              <a:t>mysql_secure_installation</a:t>
            </a:r>
            <a:endParaRPr lang="en-SG" dirty="0"/>
          </a:p>
          <a:p>
            <a:r>
              <a:rPr lang="en-SG" dirty="0"/>
              <a:t>Implement granular access for users</a:t>
            </a:r>
          </a:p>
          <a:p>
            <a:endParaRPr lang="en-SG" dirty="0"/>
          </a:p>
          <a:p>
            <a:pPr marL="114300" indent="0">
              <a:buNone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7FE4D-245E-44B0-B6EB-44676D214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74" y="2456198"/>
            <a:ext cx="5193810" cy="237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77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MySQL </a:t>
            </a:r>
            <a:r>
              <a:rPr lang="en-SG" dirty="0"/>
              <a:t>Exercise</a:t>
            </a:r>
            <a:endParaRPr dirty="0"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6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SG" dirty="0"/>
              <a:t>Create a flask app with single </a:t>
            </a:r>
            <a:r>
              <a:rPr lang="en-SG" dirty="0" err="1"/>
              <a:t>api</a:t>
            </a:r>
            <a:r>
              <a:rPr lang="en-SG" dirty="0"/>
              <a:t> CRUD endpoint that connects to </a:t>
            </a:r>
            <a:r>
              <a:rPr lang="en-SG" dirty="0" err="1"/>
              <a:t>mysql</a:t>
            </a:r>
            <a:r>
              <a:rPr lang="en-SG" dirty="0"/>
              <a:t> </a:t>
            </a:r>
            <a:r>
              <a:rPr lang="en-SG" dirty="0" err="1"/>
              <a:t>db</a:t>
            </a:r>
            <a:r>
              <a:rPr lang="en-SG" dirty="0"/>
              <a:t> to retrieve data.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SG" dirty="0"/>
              <a:t>Launch it on your pc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SG" dirty="0"/>
              <a:t>Test app API using postman.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374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F8B2-7A87-4119-915C-8A2BDA3F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MySQL connecting remotely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F1D8E-1373-428A-AACF-1EB63C183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Install </a:t>
            </a:r>
            <a:r>
              <a:rPr lang="en-SG" dirty="0" err="1"/>
              <a:t>mysql</a:t>
            </a:r>
            <a:r>
              <a:rPr lang="en-SG" dirty="0"/>
              <a:t> client</a:t>
            </a:r>
          </a:p>
          <a:p>
            <a:pPr lvl="1"/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-client</a:t>
            </a:r>
          </a:p>
          <a:p>
            <a:r>
              <a:rPr lang="en-SG" dirty="0">
                <a:latin typeface="+mn-lt"/>
                <a:cs typeface="Courier New" panose="02070309020205020404" pitchFamily="49" charset="0"/>
              </a:rPr>
              <a:t>Connect to server</a:t>
            </a:r>
          </a:p>
          <a:p>
            <a:pPr lvl="1"/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–u root –p --host=&lt;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PublicIP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&gt; --port=3306</a:t>
            </a:r>
          </a:p>
        </p:txBody>
      </p:sp>
    </p:spTree>
    <p:extLst>
      <p:ext uri="{BB962C8B-B14F-4D97-AF65-F5344CB8AC3E}">
        <p14:creationId xmlns:p14="http://schemas.microsoft.com/office/powerpoint/2010/main" val="1826668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F8B2-7A87-4119-915C-8A2BDA3F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AWS: Creating a Snapshot of MySQL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F1D8E-1373-428A-AACF-1EB63C183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Go to EC2 Dashboard and locate </a:t>
            </a:r>
            <a:r>
              <a:rPr lang="en-SG" dirty="0" err="1"/>
              <a:t>VolumeID</a:t>
            </a:r>
            <a:endParaRPr lang="en-SG" dirty="0"/>
          </a:p>
          <a:p>
            <a:endParaRPr lang="en-SG" dirty="0"/>
          </a:p>
          <a:p>
            <a:pPr marL="114300" indent="0">
              <a:buNone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00D63-669D-42AF-933B-B6D2648A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33" y="1569526"/>
            <a:ext cx="4191005" cy="357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21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F8B2-7A87-4119-915C-8A2BDA3F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AWS: Creating a Snapshot of MySQL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F1D8E-1373-428A-AACF-1EB63C183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Navigate to Volume dashboard and select create Snapshot from context menu.</a:t>
            </a:r>
          </a:p>
          <a:p>
            <a:endParaRPr lang="en-SG" dirty="0"/>
          </a:p>
          <a:p>
            <a:pPr marL="11430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DAC1A-7FB7-4D69-B19F-E6D6CBC9A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33" y="1863996"/>
            <a:ext cx="4258438" cy="307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69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F8B2-7A87-4119-915C-8A2BDA3F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AWS: Creating a Snapshot of MySQL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F1D8E-1373-428A-AACF-1EB63C183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Create snapshot</a:t>
            </a:r>
          </a:p>
          <a:p>
            <a:pPr marL="114300" indent="0">
              <a:buNone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FF75D-5D69-456C-8FB5-A58270E6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599" y="2015683"/>
            <a:ext cx="4906802" cy="30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47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F8B2-7A87-4119-915C-8A2BDA3F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AWS: Launching EC2 using snapshot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F1D8E-1373-428A-AACF-1EB63C183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Create Image</a:t>
            </a:r>
          </a:p>
          <a:p>
            <a:pPr marL="11430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0BF7D-3138-4F7F-8D45-1BF341F1A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8331"/>
            <a:ext cx="4434844" cy="2771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03850B-057A-4DC4-97E6-336E75798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544" y="1868846"/>
            <a:ext cx="4397456" cy="278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83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F8B2-7A87-4119-915C-8A2BDA3F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AWS: Launching EC2 using snapshot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F1D8E-1373-428A-AACF-1EB63C183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Launch Image</a:t>
            </a:r>
          </a:p>
          <a:p>
            <a:pPr marL="114300" indent="0">
              <a:buNone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32DB4-FEA0-41BA-A520-D3983225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541" y="1608203"/>
            <a:ext cx="4969127" cy="309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3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8535-8690-4D9C-8FB4-7EF660BA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60D48-ECEB-405D-B08A-3149D3DEC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Services</a:t>
            </a:r>
          </a:p>
          <a:p>
            <a:pPr lvl="1"/>
            <a:r>
              <a:rPr lang="en-SG" dirty="0"/>
              <a:t>EC2, RDS, DynamoDB, API Gateway, Lambda Functions (serverless), AWS </a:t>
            </a:r>
            <a:r>
              <a:rPr lang="en-SG" dirty="0" err="1"/>
              <a:t>Cloudformation</a:t>
            </a:r>
            <a:endParaRPr lang="en-SG" dirty="0"/>
          </a:p>
          <a:p>
            <a:pPr marL="762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68977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F8B2-7A87-4119-915C-8A2BDA3F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AWS: Launching EC2 using snapshot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F1D8E-1373-428A-AACF-1EB63C183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Launch a different instance type</a:t>
            </a:r>
          </a:p>
          <a:p>
            <a:pPr marL="11430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2F1F1-EA96-4141-BC2D-AEB4F2D95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12" y="1608203"/>
            <a:ext cx="4832830" cy="35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48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Boto3</a:t>
            </a:r>
            <a:endParaRPr/>
          </a:p>
        </p:txBody>
      </p:sp>
      <p:sp>
        <p:nvSpPr>
          <p:cNvPr id="217" name="Google Shape;21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88400" cy="7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library for accessing AWS services</a:t>
            </a: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925" y="2735575"/>
            <a:ext cx="621958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600" y="3536576"/>
            <a:ext cx="826618" cy="8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6"/>
          <p:cNvSpPr/>
          <p:nvPr/>
        </p:nvSpPr>
        <p:spPr>
          <a:xfrm>
            <a:off x="5271475" y="2355475"/>
            <a:ext cx="2014848" cy="2191320"/>
          </a:xfrm>
          <a:prstGeom prst="clou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1" name="Google Shape;221;p36"/>
          <p:cNvSpPr/>
          <p:nvPr/>
        </p:nvSpPr>
        <p:spPr>
          <a:xfrm>
            <a:off x="2252300" y="3280588"/>
            <a:ext cx="888600" cy="4383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Boto3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2" name="Google Shape;222;p36"/>
          <p:cNvSpPr/>
          <p:nvPr/>
        </p:nvSpPr>
        <p:spPr>
          <a:xfrm>
            <a:off x="2075800" y="2300588"/>
            <a:ext cx="1260000" cy="1570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2075800" y="2327138"/>
            <a:ext cx="12600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Your Python application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4" name="Google Shape;224;p36"/>
          <p:cNvSpPr/>
          <p:nvPr/>
        </p:nvSpPr>
        <p:spPr>
          <a:xfrm>
            <a:off x="2203550" y="4157088"/>
            <a:ext cx="986100" cy="38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~/.aws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5800" y="4006538"/>
            <a:ext cx="338500" cy="475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36"/>
          <p:cNvCxnSpPr>
            <a:stCxn id="224" idx="0"/>
          </p:cNvCxnSpPr>
          <p:nvPr/>
        </p:nvCxnSpPr>
        <p:spPr>
          <a:xfrm rot="10800000">
            <a:off x="2696600" y="3719688"/>
            <a:ext cx="0" cy="43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6"/>
          <p:cNvCxnSpPr/>
          <p:nvPr/>
        </p:nvCxnSpPr>
        <p:spPr>
          <a:xfrm rot="10800000" flipH="1">
            <a:off x="3147100" y="3043975"/>
            <a:ext cx="2830500" cy="45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36"/>
          <p:cNvCxnSpPr/>
          <p:nvPr/>
        </p:nvCxnSpPr>
        <p:spPr>
          <a:xfrm>
            <a:off x="3147100" y="3506675"/>
            <a:ext cx="2818200" cy="39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" name="Google Shape;229;p36"/>
          <p:cNvSpPr txBox="1"/>
          <p:nvPr/>
        </p:nvSpPr>
        <p:spPr>
          <a:xfrm rot="-595230">
            <a:off x="3682736" y="2853221"/>
            <a:ext cx="1400034" cy="39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boto3.client(‘ec2’)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0" name="Google Shape;230;p36"/>
          <p:cNvSpPr txBox="1"/>
          <p:nvPr/>
        </p:nvSpPr>
        <p:spPr>
          <a:xfrm rot="516144">
            <a:off x="3818044" y="3740563"/>
            <a:ext cx="1399949" cy="39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boto3.client(‘s3’)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key vs. Key pair</a:t>
            </a:r>
            <a:endParaRPr/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350" y="3238250"/>
            <a:ext cx="1158425" cy="14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8625" y="2042001"/>
            <a:ext cx="826618" cy="8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7"/>
          <p:cNvSpPr/>
          <p:nvPr/>
        </p:nvSpPr>
        <p:spPr>
          <a:xfrm>
            <a:off x="5490500" y="1346859"/>
            <a:ext cx="3280932" cy="3766824"/>
          </a:xfrm>
          <a:prstGeom prst="clou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9" name="Google Shape;239;p37"/>
          <p:cNvSpPr/>
          <p:nvPr/>
        </p:nvSpPr>
        <p:spPr>
          <a:xfrm>
            <a:off x="2355775" y="2757113"/>
            <a:ext cx="888600" cy="4383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Boto3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0" name="Google Shape;240;p37"/>
          <p:cNvSpPr/>
          <p:nvPr/>
        </p:nvSpPr>
        <p:spPr>
          <a:xfrm>
            <a:off x="2179275" y="1777113"/>
            <a:ext cx="1260000" cy="1570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2179275" y="1803663"/>
            <a:ext cx="12600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Your Python application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2" name="Google Shape;242;p37"/>
          <p:cNvSpPr/>
          <p:nvPr/>
        </p:nvSpPr>
        <p:spPr>
          <a:xfrm>
            <a:off x="2307025" y="3633613"/>
            <a:ext cx="986100" cy="38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~/.aws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9275" y="3483063"/>
            <a:ext cx="338500" cy="475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37"/>
          <p:cNvCxnSpPr>
            <a:stCxn id="242" idx="0"/>
          </p:cNvCxnSpPr>
          <p:nvPr/>
        </p:nvCxnSpPr>
        <p:spPr>
          <a:xfrm rot="10800000">
            <a:off x="2800075" y="3196213"/>
            <a:ext cx="0" cy="43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37"/>
          <p:cNvCxnSpPr/>
          <p:nvPr/>
        </p:nvCxnSpPr>
        <p:spPr>
          <a:xfrm rot="10800000" flipH="1">
            <a:off x="3250575" y="2520500"/>
            <a:ext cx="2830500" cy="45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37"/>
          <p:cNvCxnSpPr/>
          <p:nvPr/>
        </p:nvCxnSpPr>
        <p:spPr>
          <a:xfrm>
            <a:off x="3250575" y="2983200"/>
            <a:ext cx="2818200" cy="39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37"/>
          <p:cNvSpPr txBox="1"/>
          <p:nvPr/>
        </p:nvSpPr>
        <p:spPr>
          <a:xfrm rot="-595230">
            <a:off x="3786211" y="2329746"/>
            <a:ext cx="1400034" cy="39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boto3.client(‘ec2’)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 rot="516144">
            <a:off x="3921519" y="3217088"/>
            <a:ext cx="1399949" cy="39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boto3.client(‘ec2’)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9" name="Google Shape;249;p37"/>
          <p:cNvSpPr/>
          <p:nvPr/>
        </p:nvSpPr>
        <p:spPr>
          <a:xfrm>
            <a:off x="6050600" y="3281450"/>
            <a:ext cx="1302600" cy="50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Management APIs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0" name="Google Shape;250;p37"/>
          <p:cNvSpPr/>
          <p:nvPr/>
        </p:nvSpPr>
        <p:spPr>
          <a:xfrm>
            <a:off x="6281950" y="3921350"/>
            <a:ext cx="744300" cy="3897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1" name="Google Shape;251;p37"/>
          <p:cNvSpPr/>
          <p:nvPr/>
        </p:nvSpPr>
        <p:spPr>
          <a:xfrm>
            <a:off x="6281950" y="4384175"/>
            <a:ext cx="744300" cy="3897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5625" y="3986860"/>
            <a:ext cx="744300" cy="66053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7"/>
          <p:cNvSpPr txBox="1"/>
          <p:nvPr/>
        </p:nvSpPr>
        <p:spPr>
          <a:xfrm>
            <a:off x="3762625" y="4647400"/>
            <a:ext cx="10227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SSH keys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14250" y="4384175"/>
            <a:ext cx="57270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37"/>
          <p:cNvCxnSpPr>
            <a:stCxn id="252" idx="3"/>
            <a:endCxn id="250" idx="1"/>
          </p:cNvCxnSpPr>
          <p:nvPr/>
        </p:nvCxnSpPr>
        <p:spPr>
          <a:xfrm rot="10800000" flipH="1">
            <a:off x="4339925" y="4116129"/>
            <a:ext cx="1941900" cy="20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256;p37"/>
          <p:cNvCxnSpPr>
            <a:stCxn id="252" idx="3"/>
            <a:endCxn id="251" idx="1"/>
          </p:cNvCxnSpPr>
          <p:nvPr/>
        </p:nvCxnSpPr>
        <p:spPr>
          <a:xfrm>
            <a:off x="4339925" y="4317129"/>
            <a:ext cx="1941900" cy="26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boto3</a:t>
            </a:r>
            <a:br>
              <a:rPr lang="en" dirty="0"/>
            </a:br>
            <a:endParaRPr dirty="0"/>
          </a:p>
        </p:txBody>
      </p:sp>
      <p:sp>
        <p:nvSpPr>
          <p:cNvPr id="272" name="Google Shape;272;p39"/>
          <p:cNvSpPr txBox="1">
            <a:spLocks noGrp="1"/>
          </p:cNvSpPr>
          <p:nvPr>
            <p:ph type="body" idx="1"/>
          </p:nvPr>
        </p:nvSpPr>
        <p:spPr>
          <a:xfrm>
            <a:off x="373115" y="947758"/>
            <a:ext cx="6950100" cy="406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Prerequisites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I</a:t>
            </a:r>
            <a:r>
              <a:rPr lang="en-SG" dirty="0" err="1"/>
              <a:t>nstall</a:t>
            </a:r>
            <a:r>
              <a:rPr lang="en-SG" dirty="0"/>
              <a:t> </a:t>
            </a:r>
            <a:r>
              <a:rPr lang="en-SG" dirty="0" err="1"/>
              <a:t>aws</a:t>
            </a:r>
            <a:r>
              <a:rPr lang="en-SG" dirty="0"/>
              <a:t>-cli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SG" dirty="0">
                <a:hlinkClick r:id="rId3"/>
              </a:rPr>
              <a:t>https://docs.aws.amazon.com/cli/latest/userguide/install-cliv2-linux.html</a:t>
            </a:r>
            <a:endParaRPr lang="en-SG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SG" dirty="0"/>
              <a:t>Configure </a:t>
            </a:r>
            <a:r>
              <a:rPr lang="en-SG" dirty="0" err="1"/>
              <a:t>aws</a:t>
            </a:r>
            <a:r>
              <a:rPr lang="en-SG" dirty="0"/>
              <a:t>-cli with access keys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r>
              <a:rPr lang="e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</a:p>
          <a:p>
            <a:pPr marL="1028700" lvl="2" indent="0">
              <a:spcBef>
                <a:spcPts val="0"/>
              </a:spcBef>
              <a:buSzPts val="1800"/>
              <a:buNone/>
            </a:pPr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SG" sz="1200" dirty="0">
                <a:latin typeface="+mn-lt"/>
                <a:cs typeface="Courier New" panose="02070309020205020404" pitchFamily="49" charset="0"/>
              </a:rPr>
              <a:t>Optional – install python pip module if not already installed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python3-pip </a:t>
            </a:r>
            <a:endParaRPr lang="e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boto3</a:t>
            </a:r>
            <a:br>
              <a:rPr lang="en" dirty="0"/>
            </a:br>
            <a:endParaRPr dirty="0"/>
          </a:p>
        </p:txBody>
      </p:sp>
      <p:sp>
        <p:nvSpPr>
          <p:cNvPr id="272" name="Google Shape;272;p39"/>
          <p:cNvSpPr txBox="1">
            <a:spLocks noGrp="1"/>
          </p:cNvSpPr>
          <p:nvPr>
            <p:ph type="body" idx="1"/>
          </p:nvPr>
        </p:nvSpPr>
        <p:spPr>
          <a:xfrm>
            <a:off x="373115" y="947758"/>
            <a:ext cx="6950100" cy="406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Example: start an instance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114300" lvl="0" indent="0"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boto3</a:t>
            </a:r>
          </a:p>
          <a:p>
            <a:pPr marL="114300" lvl="0" indent="0"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ec2 = boto3.resource('ec2')</a:t>
            </a:r>
          </a:p>
          <a:p>
            <a:pPr marL="114300" lvl="0" indent="0">
              <a:buNone/>
            </a:pPr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new EC2 instance</a:t>
            </a:r>
          </a:p>
          <a:p>
            <a:pPr marL="114300" lvl="0" indent="0"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instances = ec2.create_instances(</a:t>
            </a:r>
          </a:p>
          <a:p>
            <a:pPr marL="114300" lvl="0" indent="0"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ImageId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='ami-06b263d6ceff0b3dd',</a:t>
            </a:r>
          </a:p>
          <a:p>
            <a:pPr marL="114300" lvl="0" indent="0"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MinCount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pPr marL="114300" lvl="0" indent="0"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MaxCount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pPr marL="114300" lvl="0" indent="0"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InstanceType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='t2.micro',</a:t>
            </a:r>
          </a:p>
          <a:p>
            <a:pPr marL="114300" lvl="0" indent="0"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KeyName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='ec2-keypair'</a:t>
            </a:r>
          </a:p>
          <a:p>
            <a:pPr marL="114300" lvl="0" indent="0">
              <a:buNone/>
            </a:pP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e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6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7C3E-0C83-401B-A240-9F92F0EE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AWS EC2 - Creating a EC2 Instance</a:t>
            </a:r>
            <a:br>
              <a:rPr lang="en-SG" dirty="0"/>
            </a:b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DCD80-7BED-440D-971E-7287C2164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946735"/>
            <a:ext cx="8520600" cy="1884401"/>
          </a:xfrm>
        </p:spPr>
        <p:txBody>
          <a:bodyPr/>
          <a:lstStyle/>
          <a:p>
            <a:r>
              <a:rPr lang="en-SG" dirty="0"/>
              <a:t>Log into </a:t>
            </a:r>
            <a:r>
              <a:rPr lang="en-SG" dirty="0">
                <a:hlinkClick r:id="rId2"/>
              </a:rPr>
              <a:t>https://console.aws.amazon.com</a:t>
            </a:r>
            <a:r>
              <a:rPr lang="en-SG" dirty="0"/>
              <a:t> or </a:t>
            </a:r>
            <a:r>
              <a:rPr lang="en-SG" dirty="0">
                <a:hlinkClick r:id="rId3"/>
              </a:rPr>
              <a:t>https://www.awseducate.com/signin</a:t>
            </a:r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829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8EE0-EB3B-4C66-935B-E95DB690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71564"/>
            <a:ext cx="8520600" cy="3416400"/>
          </a:xfrm>
        </p:spPr>
        <p:txBody>
          <a:bodyPr/>
          <a:lstStyle/>
          <a:p>
            <a:r>
              <a:rPr lang="en-SG" dirty="0"/>
              <a:t>Go to EC2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BB6A7-E470-4394-93EC-40EE5D2AB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44" y="1090141"/>
            <a:ext cx="4430969" cy="36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0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8EE0-EB3B-4C66-935B-E95DB690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71564"/>
            <a:ext cx="8520600" cy="3416400"/>
          </a:xfrm>
        </p:spPr>
        <p:txBody>
          <a:bodyPr/>
          <a:lstStyle/>
          <a:p>
            <a:r>
              <a:rPr lang="en-SG" dirty="0"/>
              <a:t>Go to Launch Instance Wizard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8B45B-D5FB-4998-85B9-6E41C8799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41" y="1075682"/>
            <a:ext cx="6283317" cy="360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8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8EE0-EB3B-4C66-935B-E95DB690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71564"/>
            <a:ext cx="8520600" cy="3416400"/>
          </a:xfrm>
        </p:spPr>
        <p:txBody>
          <a:bodyPr/>
          <a:lstStyle/>
          <a:p>
            <a:r>
              <a:rPr lang="en-SG" dirty="0"/>
              <a:t>Select an AMI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9A0D0-17C8-44DC-94E6-0EF35F450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92" y="1134656"/>
            <a:ext cx="5715815" cy="353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3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8EE0-EB3B-4C66-935B-E95DB690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71564"/>
            <a:ext cx="8520600" cy="3416400"/>
          </a:xfrm>
        </p:spPr>
        <p:txBody>
          <a:bodyPr/>
          <a:lstStyle/>
          <a:p>
            <a:r>
              <a:rPr lang="en-SG" dirty="0"/>
              <a:t>Select an Instance Type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30BF06-58F2-440D-8D0B-B3E6D8FB7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28" y="1392166"/>
            <a:ext cx="7210810" cy="285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9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8EE0-EB3B-4C66-935B-E95DB690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71564"/>
            <a:ext cx="8520600" cy="3416400"/>
          </a:xfrm>
        </p:spPr>
        <p:txBody>
          <a:bodyPr/>
          <a:lstStyle/>
          <a:p>
            <a:r>
              <a:rPr lang="en-SG" dirty="0"/>
              <a:t>Select an Instance Type and Launch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40DFA-49A4-4D98-AF44-996956AEC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53" y="1160495"/>
            <a:ext cx="5835690" cy="37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499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5806</TotalTime>
  <Words>881</Words>
  <Application>Microsoft Office PowerPoint</Application>
  <PresentationFormat>On-screen Show (16:9)</PresentationFormat>
  <Paragraphs>156</Paragraphs>
  <Slides>34</Slides>
  <Notes>15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Consolas</vt:lpstr>
      <vt:lpstr>Courier New</vt:lpstr>
      <vt:lpstr>Simple Light</vt:lpstr>
      <vt:lpstr>1_Simple Light</vt:lpstr>
      <vt:lpstr>2_Simple Light</vt:lpstr>
      <vt:lpstr>Databases and Big Data</vt:lpstr>
      <vt:lpstr>Today</vt:lpstr>
      <vt:lpstr>AWS</vt:lpstr>
      <vt:lpstr>AWS EC2 - Creating a EC2 Instance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Security Group</vt:lpstr>
      <vt:lpstr>AWS EC2 – Accessing Instance </vt:lpstr>
      <vt:lpstr>AWS EC2 – Accessing Instance </vt:lpstr>
      <vt:lpstr>AWS</vt:lpstr>
      <vt:lpstr>EC2</vt:lpstr>
      <vt:lpstr>Access Key</vt:lpstr>
      <vt:lpstr>Key Pair</vt:lpstr>
      <vt:lpstr>MySQL Installation</vt:lpstr>
      <vt:lpstr>MySQL Hands-on</vt:lpstr>
      <vt:lpstr>MySQL remote access config</vt:lpstr>
      <vt:lpstr>Why not to use default config for mysql</vt:lpstr>
      <vt:lpstr>MySQL Exercise</vt:lpstr>
      <vt:lpstr>MySQL connecting remotely</vt:lpstr>
      <vt:lpstr>AWS: Creating a Snapshot of MySQL server</vt:lpstr>
      <vt:lpstr>AWS: Creating a Snapshot of MySQL server</vt:lpstr>
      <vt:lpstr>AWS: Creating a Snapshot of MySQL server</vt:lpstr>
      <vt:lpstr>AWS: Launching EC2 using snapshot</vt:lpstr>
      <vt:lpstr>AWS: Launching EC2 using snapshot</vt:lpstr>
      <vt:lpstr>AWS: Launching EC2 using snapshot</vt:lpstr>
      <vt:lpstr>Boto3</vt:lpstr>
      <vt:lpstr>Access key vs. Key pair</vt:lpstr>
      <vt:lpstr>boto3 </vt:lpstr>
      <vt:lpstr>boto3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and Big Data</dc:title>
  <dc:creator>Vishva Sudantha</dc:creator>
  <cp:lastModifiedBy>Vishva Sudantha</cp:lastModifiedBy>
  <cp:revision>44</cp:revision>
  <dcterms:modified xsi:type="dcterms:W3CDTF">2020-09-09T06:30:17Z</dcterms:modified>
</cp:coreProperties>
</file>