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72" r:id="rId3"/>
  </p:sldMasterIdLst>
  <p:notesMasterIdLst>
    <p:notesMasterId r:id="rId27"/>
  </p:notesMasterIdLst>
  <p:sldIdLst>
    <p:sldId id="256" r:id="rId4"/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67" r:id="rId17"/>
    <p:sldId id="268" r:id="rId18"/>
    <p:sldId id="269" r:id="rId19"/>
    <p:sldId id="270" r:id="rId20"/>
    <p:sldId id="265" r:id="rId21"/>
    <p:sldId id="266" r:id="rId22"/>
    <p:sldId id="271" r:id="rId23"/>
    <p:sldId id="272" r:id="rId24"/>
    <p:sldId id="273" r:id="rId25"/>
    <p:sldId id="27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A12391-4322-43DF-9653-E00E029DA9F5}">
  <a:tblStyle styleId="{77A12391-4322-43DF-9653-E00E029DA9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6ce63a7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6ce63a7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f6ce63a7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f6ce63a7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f6ce63a7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f6ce63a7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9432cf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9432cf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6ce63a7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6ce63a7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6c9d3f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6c9d3f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6c9d3f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6c9d3f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6ce63a7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6ce63a7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9432cfe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9432cfe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9432cfe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9432cfe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6ce63a7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6ce63a7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35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65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 sz="1600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051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234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8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871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611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99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510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5343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123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635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641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826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264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087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9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375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0497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66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33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2731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5258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educate.com/signin" TargetMode="External"/><Relationship Id="rId2" Type="http://schemas.openxmlformats.org/officeDocument/2006/relationships/hyperlink" Target="https://console.aws.amazon.com/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and Big Data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Launch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BD1992-B6A3-459F-90A4-CB374955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46" y="977874"/>
            <a:ext cx="5606540" cy="36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9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Create Key and Launch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A6327-58F9-4629-95C4-4740F962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52" y="1038221"/>
            <a:ext cx="4679961" cy="38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5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C3E-0C83-401B-A240-9F92F0E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EC2 – Accessing Instance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CD80-7BED-440D-971E-7287C216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1884401"/>
          </a:xfrm>
        </p:spPr>
        <p:txBody>
          <a:bodyPr/>
          <a:lstStyle/>
          <a:p>
            <a:r>
              <a:rPr lang="en-SG" dirty="0"/>
              <a:t>Locate the public IP of your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9970B-C084-4E85-B882-CB4F3A40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38" y="1615198"/>
            <a:ext cx="4537324" cy="35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6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C3E-0C83-401B-A240-9F92F0E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EC2 – Accessing Instance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CD80-7BED-440D-971E-7287C216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10" y="1017725"/>
            <a:ext cx="8870348" cy="3761183"/>
          </a:xfrm>
        </p:spPr>
        <p:txBody>
          <a:bodyPr/>
          <a:lstStyle/>
          <a:p>
            <a:r>
              <a:rPr lang="en-SG" dirty="0"/>
              <a:t>Connect using SSH</a:t>
            </a:r>
          </a:p>
          <a:p>
            <a:pPr lvl="1"/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path/to/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key.pem</a:t>
            </a:r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dirty="0">
                <a:latin typeface="+mn-lt"/>
                <a:cs typeface="Courier New" panose="02070309020205020404" pitchFamily="49" charset="0"/>
              </a:rPr>
              <a:t>Copy files to server</a:t>
            </a:r>
          </a:p>
          <a:p>
            <a:pPr lvl="1"/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-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path/to/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key.pem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local/path/file.txt  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user@host:server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/path/file.txt</a:t>
            </a:r>
          </a:p>
        </p:txBody>
      </p:sp>
    </p:spTree>
    <p:extLst>
      <p:ext uri="{BB962C8B-B14F-4D97-AF65-F5344CB8AC3E}">
        <p14:creationId xmlns:p14="http://schemas.microsoft.com/office/powerpoint/2010/main" val="135179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5400" cy="27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2 types of credentials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Access key</a:t>
            </a:r>
            <a:r>
              <a:rPr lang="en"/>
              <a:t>: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Short, 40-character string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invoke AWS APIs, must be kept secret.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SSH key</a:t>
            </a:r>
            <a:r>
              <a:rPr lang="en"/>
              <a:t>: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Standard SSH key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log-in to the EC2 instances</a:t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6748150" y="2361725"/>
            <a:ext cx="1038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Root user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4961550" y="3784150"/>
            <a:ext cx="1233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IAM user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6362938" y="3784138"/>
            <a:ext cx="1233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IAM user 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7786450" y="3770025"/>
            <a:ext cx="1233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IAM user 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2"/>
          <p:cNvCxnSpPr>
            <a:stCxn id="171" idx="2"/>
            <a:endCxn id="172" idx="0"/>
          </p:cNvCxnSpPr>
          <p:nvPr/>
        </p:nvCxnSpPr>
        <p:spPr>
          <a:xfrm flipH="1">
            <a:off x="5578300" y="2786825"/>
            <a:ext cx="1689000" cy="99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32"/>
          <p:cNvCxnSpPr>
            <a:stCxn id="171" idx="2"/>
            <a:endCxn id="173" idx="0"/>
          </p:cNvCxnSpPr>
          <p:nvPr/>
        </p:nvCxnSpPr>
        <p:spPr>
          <a:xfrm flipH="1">
            <a:off x="6979600" y="2786825"/>
            <a:ext cx="287700" cy="99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32"/>
          <p:cNvCxnSpPr>
            <a:stCxn id="171" idx="2"/>
            <a:endCxn id="174" idx="0"/>
          </p:cNvCxnSpPr>
          <p:nvPr/>
        </p:nvCxnSpPr>
        <p:spPr>
          <a:xfrm>
            <a:off x="7267300" y="2786825"/>
            <a:ext cx="1135800" cy="98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950" y="23623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600" y="4041400"/>
            <a:ext cx="338500" cy="4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225" y="4209375"/>
            <a:ext cx="621958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975" y="4041388"/>
            <a:ext cx="338500" cy="4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4350" y="3842650"/>
            <a:ext cx="338500" cy="4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2857" y="4467621"/>
            <a:ext cx="916888" cy="4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0375" y="4279676"/>
            <a:ext cx="826618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000" y="1519375"/>
            <a:ext cx="338500" cy="47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712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key created via IAM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25" y="1636325"/>
            <a:ext cx="5962177" cy="32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/>
          <p:nvPr/>
        </p:nvSpPr>
        <p:spPr>
          <a:xfrm>
            <a:off x="5201425" y="3429650"/>
            <a:ext cx="1361400" cy="314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Key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50" y="1454165"/>
            <a:ext cx="6723025" cy="28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/>
          <p:nvPr/>
        </p:nvSpPr>
        <p:spPr>
          <a:xfrm>
            <a:off x="5098675" y="3879150"/>
            <a:ext cx="956700" cy="141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6445450" y="3879150"/>
            <a:ext cx="1144800" cy="253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Pair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login to your instances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100" y="706675"/>
            <a:ext cx="5352076" cy="42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/>
          <p:nvPr/>
        </p:nvSpPr>
        <p:spPr>
          <a:xfrm>
            <a:off x="3475775" y="4568875"/>
            <a:ext cx="1345200" cy="222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6044525" y="1540575"/>
            <a:ext cx="1966200" cy="4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Installation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06700" cy="39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Install mysql-server-5.7 with apt-get</a:t>
            </a:r>
            <a:endParaRPr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apt-get update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apt-get install -y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  <a:p>
            <a:pPr marL="596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Login to server</a:t>
            </a:r>
          </a:p>
          <a:p>
            <a:pPr lvl="1"/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mysql -u root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Now you should see the console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Hands-on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Show databases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Switch to a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database for flask app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Configure mysql so that flask app can </a:t>
            </a:r>
            <a:r>
              <a:rPr lang="en-SG" dirty="0"/>
              <a:t>access it from your pc.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SG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1500" y="1125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SG" dirty="0"/>
              <a:t>AWS Basics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MySQL setup</a:t>
            </a:r>
          </a:p>
          <a:p>
            <a:r>
              <a:rPr lang="en-SG" dirty="0"/>
              <a:t>Python tools</a:t>
            </a:r>
          </a:p>
          <a:p>
            <a:r>
              <a:rPr lang="en-SG" dirty="0"/>
              <a:t>Basic Web App.</a:t>
            </a:r>
          </a:p>
          <a:p>
            <a:r>
              <a:rPr lang="en-SG" dirty="0"/>
              <a:t>Boto3 (AWS Command Line Interface Wrapper for python)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Boto3</a:t>
            </a:r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884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library for accessing AWS services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925" y="2735575"/>
            <a:ext cx="621958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600" y="3536576"/>
            <a:ext cx="826618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5271475" y="2355475"/>
            <a:ext cx="2014848" cy="219132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2252300" y="3280588"/>
            <a:ext cx="888600" cy="438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2075800" y="2300588"/>
            <a:ext cx="1260000" cy="1570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2075800" y="2327138"/>
            <a:ext cx="1260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Your Python application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2203550" y="4157088"/>
            <a:ext cx="986100" cy="38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~/.aws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5800" y="4006538"/>
            <a:ext cx="338500" cy="475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6"/>
          <p:cNvCxnSpPr>
            <a:stCxn id="224" idx="0"/>
          </p:cNvCxnSpPr>
          <p:nvPr/>
        </p:nvCxnSpPr>
        <p:spPr>
          <a:xfrm rot="10800000">
            <a:off x="2696600" y="3719688"/>
            <a:ext cx="0" cy="43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6"/>
          <p:cNvCxnSpPr/>
          <p:nvPr/>
        </p:nvCxnSpPr>
        <p:spPr>
          <a:xfrm rot="10800000" flipH="1">
            <a:off x="3147100" y="3043975"/>
            <a:ext cx="2830500" cy="45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3147100" y="3506675"/>
            <a:ext cx="2818200" cy="39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36"/>
          <p:cNvSpPr txBox="1"/>
          <p:nvPr/>
        </p:nvSpPr>
        <p:spPr>
          <a:xfrm rot="-595230">
            <a:off x="3682736" y="2853221"/>
            <a:ext cx="1400034" cy="39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boto3.client(‘ec2’)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 rot="516144">
            <a:off x="3818044" y="3740563"/>
            <a:ext cx="1399949" cy="39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boto3.client(‘s3’)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key vs. Key pair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350" y="3238250"/>
            <a:ext cx="1158425" cy="14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625" y="2042001"/>
            <a:ext cx="826618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/>
          <p:nvPr/>
        </p:nvSpPr>
        <p:spPr>
          <a:xfrm>
            <a:off x="5490500" y="1346859"/>
            <a:ext cx="3280932" cy="3766824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2355775" y="2757113"/>
            <a:ext cx="888600" cy="438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2179275" y="1777113"/>
            <a:ext cx="1260000" cy="1570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2179275" y="1803663"/>
            <a:ext cx="1260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Your Python application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2307025" y="3633613"/>
            <a:ext cx="986100" cy="38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~/.aws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275" y="3483063"/>
            <a:ext cx="338500" cy="475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7"/>
          <p:cNvCxnSpPr>
            <a:stCxn id="242" idx="0"/>
          </p:cNvCxnSpPr>
          <p:nvPr/>
        </p:nvCxnSpPr>
        <p:spPr>
          <a:xfrm rot="10800000">
            <a:off x="2800075" y="3196213"/>
            <a:ext cx="0" cy="43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7"/>
          <p:cNvCxnSpPr/>
          <p:nvPr/>
        </p:nvCxnSpPr>
        <p:spPr>
          <a:xfrm rot="10800000" flipH="1">
            <a:off x="3250575" y="2520500"/>
            <a:ext cx="2830500" cy="45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7"/>
          <p:cNvCxnSpPr/>
          <p:nvPr/>
        </p:nvCxnSpPr>
        <p:spPr>
          <a:xfrm>
            <a:off x="3250575" y="2983200"/>
            <a:ext cx="2818200" cy="39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7"/>
          <p:cNvSpPr txBox="1"/>
          <p:nvPr/>
        </p:nvSpPr>
        <p:spPr>
          <a:xfrm rot="-595230">
            <a:off x="3786211" y="2329746"/>
            <a:ext cx="1400034" cy="39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boto3.client(‘ec2’)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 rot="516144">
            <a:off x="3921519" y="3217088"/>
            <a:ext cx="1399949" cy="39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boto3.client(‘ec2’)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6050600" y="3281450"/>
            <a:ext cx="1302600" cy="50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Management APIs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6281950" y="3921350"/>
            <a:ext cx="744300" cy="389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6281950" y="4384175"/>
            <a:ext cx="744300" cy="389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5625" y="3986860"/>
            <a:ext cx="744300" cy="66053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>
            <a:off x="3762625" y="4647400"/>
            <a:ext cx="10227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SSH keys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4250" y="4384175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7"/>
          <p:cNvCxnSpPr>
            <a:stCxn id="252" idx="3"/>
            <a:endCxn id="250" idx="1"/>
          </p:cNvCxnSpPr>
          <p:nvPr/>
        </p:nvCxnSpPr>
        <p:spPr>
          <a:xfrm rot="10800000" flipH="1">
            <a:off x="4339925" y="4116129"/>
            <a:ext cx="1941900" cy="20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7"/>
          <p:cNvCxnSpPr>
            <a:stCxn id="252" idx="3"/>
            <a:endCxn id="251" idx="1"/>
          </p:cNvCxnSpPr>
          <p:nvPr/>
        </p:nvCxnSpPr>
        <p:spPr>
          <a:xfrm>
            <a:off x="4339925" y="4317129"/>
            <a:ext cx="1941900" cy="26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Group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you allow SSH access</a:t>
            </a:r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25" y="1626299"/>
            <a:ext cx="8029924" cy="335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608850" y="4638850"/>
            <a:ext cx="1077300" cy="194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1862750" y="4730175"/>
            <a:ext cx="5569500" cy="208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1862750" y="4521975"/>
            <a:ext cx="5569500" cy="208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boto3</a:t>
            </a:r>
            <a:endParaRPr/>
          </a:p>
        </p:txBody>
      </p:sp>
      <p:sp>
        <p:nvSpPr>
          <p:cNvPr id="272" name="Google Shape;272;p39"/>
          <p:cNvSpPr txBox="1">
            <a:spLocks noGrp="1"/>
          </p:cNvSpPr>
          <p:nvPr>
            <p:ph type="body" idx="1"/>
          </p:nvPr>
        </p:nvSpPr>
        <p:spPr>
          <a:xfrm>
            <a:off x="373115" y="947758"/>
            <a:ext cx="6950100" cy="406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start an instance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boto3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ec2 = boto3.resource('ec2')</a:t>
            </a:r>
          </a:p>
          <a:p>
            <a:pPr marL="114300" lvl="0" indent="0">
              <a:buNone/>
            </a:pPr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new EC2 instance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instances = ec2.create_instances(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ImageId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='ami-06b263d6ceff0b3dd',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MinCount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MaxCount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InstanceType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='t2.micro',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='ec2-keypair'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8535-8690-4D9C-8FB4-7EF660BA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60D48-ECEB-405D-B08A-3149D3DEC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Services</a:t>
            </a:r>
          </a:p>
          <a:p>
            <a:pPr lvl="1"/>
            <a:r>
              <a:rPr lang="en-SG" dirty="0"/>
              <a:t>EC2, RDS, DynamoDB, API Gateway, Lambda Functions (serverless), AWS </a:t>
            </a:r>
            <a:r>
              <a:rPr lang="en-SG" dirty="0" err="1"/>
              <a:t>Cloudformation</a:t>
            </a:r>
            <a:endParaRPr lang="en-SG" dirty="0"/>
          </a:p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897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C3E-0C83-401B-A240-9F92F0E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EC2 - Creating a EC2 Instance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CD80-7BED-440D-971E-7287C216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46735"/>
            <a:ext cx="8520600" cy="1884401"/>
          </a:xfrm>
        </p:spPr>
        <p:txBody>
          <a:bodyPr/>
          <a:lstStyle/>
          <a:p>
            <a:r>
              <a:rPr lang="en-SG" dirty="0"/>
              <a:t>Log into </a:t>
            </a:r>
            <a:r>
              <a:rPr lang="en-SG" dirty="0">
                <a:hlinkClick r:id="rId2"/>
              </a:rPr>
              <a:t>https://console.aws.amazon.com</a:t>
            </a:r>
            <a:r>
              <a:rPr lang="en-SG" dirty="0"/>
              <a:t> or </a:t>
            </a:r>
            <a:r>
              <a:rPr lang="en-SG" dirty="0">
                <a:hlinkClick r:id="rId3"/>
              </a:rPr>
              <a:t>https://www.awseducate.com/signin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829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Go to EC2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BB6A7-E470-4394-93EC-40EE5D2A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44" y="1090141"/>
            <a:ext cx="4430969" cy="3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0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Go to Launch Instance Wizard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8B45B-D5FB-4998-85B9-6E41C879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41" y="1075682"/>
            <a:ext cx="6283317" cy="36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Select an AMI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9A0D0-17C8-44DC-94E6-0EF35F45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2" y="1134656"/>
            <a:ext cx="5715815" cy="35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3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Select an Instance Type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0BF06-58F2-440D-8D0B-B3E6D8FB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28" y="1392166"/>
            <a:ext cx="7210810" cy="28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Select an Instance Type and Launch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40DFA-49A4-4D98-AF44-996956AE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53" y="1160495"/>
            <a:ext cx="5835690" cy="37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499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</TotalTime>
  <Words>408</Words>
  <Application>Microsoft Office PowerPoint</Application>
  <PresentationFormat>On-screen Show (16:9)</PresentationFormat>
  <Paragraphs>91</Paragraphs>
  <Slides>23</Slides>
  <Notes>12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Simple Light</vt:lpstr>
      <vt:lpstr>1_Simple Light</vt:lpstr>
      <vt:lpstr>2_Simple Light</vt:lpstr>
      <vt:lpstr>Databases and Big Data</vt:lpstr>
      <vt:lpstr>Today</vt:lpstr>
      <vt:lpstr>AWS</vt:lpstr>
      <vt:lpstr>AWS EC2 - Creating a EC2 Instance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EC2 – Accessing Instance </vt:lpstr>
      <vt:lpstr>AWS EC2 – Accessing Instance </vt:lpstr>
      <vt:lpstr>AWS</vt:lpstr>
      <vt:lpstr>EC2</vt:lpstr>
      <vt:lpstr>Access Key</vt:lpstr>
      <vt:lpstr>Key Pair</vt:lpstr>
      <vt:lpstr>MySQL Installation</vt:lpstr>
      <vt:lpstr>MySQL Hands-on</vt:lpstr>
      <vt:lpstr>Boto3</vt:lpstr>
      <vt:lpstr>Access key vs. Key pair</vt:lpstr>
      <vt:lpstr>Security Group</vt:lpstr>
      <vt:lpstr>boto3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Big Data</dc:title>
  <dc:creator>Vishva Sudantha</dc:creator>
  <cp:lastModifiedBy>Vishva Sudantha</cp:lastModifiedBy>
  <cp:revision>25</cp:revision>
  <dcterms:modified xsi:type="dcterms:W3CDTF">2020-09-08T15:27:16Z</dcterms:modified>
</cp:coreProperties>
</file>