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6" r:id="rId1"/>
    <p:sldMasterId id="2147483999" r:id="rId2"/>
    <p:sldMasterId id="2147484011" r:id="rId3"/>
    <p:sldMasterId id="2147484023" r:id="rId4"/>
    <p:sldMasterId id="2147484047" r:id="rId5"/>
    <p:sldMasterId id="2147484060" r:id="rId6"/>
    <p:sldMasterId id="2147484072" r:id="rId7"/>
    <p:sldMasterId id="2147484097" r:id="rId8"/>
    <p:sldMasterId id="2147484110" r:id="rId9"/>
    <p:sldMasterId id="2147484309" r:id="rId10"/>
  </p:sldMasterIdLst>
  <p:notesMasterIdLst>
    <p:notesMasterId r:id="rId25"/>
  </p:notesMasterIdLst>
  <p:handoutMasterIdLst>
    <p:handoutMasterId r:id="rId26"/>
  </p:handoutMasterIdLst>
  <p:sldIdLst>
    <p:sldId id="256" r:id="rId11"/>
    <p:sldId id="261" r:id="rId12"/>
    <p:sldId id="257" r:id="rId13"/>
    <p:sldId id="276" r:id="rId14"/>
    <p:sldId id="281" r:id="rId15"/>
    <p:sldId id="283" r:id="rId16"/>
    <p:sldId id="277" r:id="rId17"/>
    <p:sldId id="284" r:id="rId18"/>
    <p:sldId id="288" r:id="rId19"/>
    <p:sldId id="278" r:id="rId20"/>
    <p:sldId id="285" r:id="rId21"/>
    <p:sldId id="286" r:id="rId22"/>
    <p:sldId id="268" r:id="rId23"/>
    <p:sldId id="26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5A08-23C8-442A-B1AE-BE6CC7735349}" type="datetimeFigureOut">
              <a:rPr lang="ru-RU" smtClean="0"/>
              <a:pPr/>
              <a:t>07.06.2024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7868D-CAF3-400F-8A5A-0D8FB09BE5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73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1238-0297-40B7-ADBD-46C529AD485E}" type="datetimeFigureOut">
              <a:rPr lang="ru-RU" smtClean="0"/>
              <a:pPr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6F931-36D7-4305-9BBF-ECEB97F5FD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29796" y="657199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2E7D29-12D4-47A2-A19E-279E2A54C391}" type="datetime1">
              <a:rPr lang="en-US" smtClean="0"/>
              <a:t>6/7/2024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5447" y="653492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86600" y="65719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225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75A8A7D-8045-4E60-A22F-752EEC531C5A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45539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986161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63369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3545200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9762813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4AB0148-3EF7-4A26-B233-0EA2347CE329}" type="datetime1">
              <a:rPr lang="en-US" smtClean="0"/>
              <a:t>6/7/2024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6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385C-C2BC-40FC-B2D4-E70639E5F8CA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717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C179-0209-44CC-91E4-CAD8C76644E9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8130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8542-D507-4A5E-821E-686957CBB819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9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3B65-6671-4226-9310-0EB0952E5DA9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496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341E-3131-47DB-A39B-1C124ED74A93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DBB696A-C46B-4FE7-B5AF-0726FE4EDEF9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8546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2ED8-C6FA-4DBC-A550-AAFAFFD1A39E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144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6F6B-B8B1-423E-9355-5CAF0EEF9E7C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22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3608-1785-4D5B-9927-2E28DECC976C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9269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7A05-4125-454C-ACEA-9D9F2DCC74D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535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69F-7DCE-4021-BA93-C5D69015D3C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1780-AD96-4235-953C-AA096B3D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637940-0D37-494A-BBAD-9B6F874E4538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03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1C74-35A4-469B-93CC-21B94A1564ED}"/>
              </a:ext>
            </a:extLst>
          </p:cNvPr>
          <p:cNvSpPr txBox="1">
            <a:spLocks/>
          </p:cNvSpPr>
          <p:nvPr userDrawn="1"/>
        </p:nvSpPr>
        <p:spPr>
          <a:xfrm>
            <a:off x="8606118" y="6552883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mtClean="0"/>
              <a:pPr algn="just">
                <a:lnSpc>
                  <a:spcPct val="10000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31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9791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910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5332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42463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9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54A402-88CA-4A64-A3DD-E6AC2D947F34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317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89102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55868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96945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29659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33623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3564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77366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48393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7962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04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7459" y="135924"/>
            <a:ext cx="6944498" cy="52045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491" y="951470"/>
            <a:ext cx="8575589" cy="5225493"/>
          </a:xfrm>
          <a:prstGeom prst="rect">
            <a:avLst/>
          </a:prstGeom>
        </p:spPr>
        <p:txBody>
          <a:bodyPr/>
          <a:lstStyle>
            <a:lvl1pPr algn="just">
              <a:lnSpc>
                <a:spcPct val="100000"/>
              </a:lnSpc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>
          <a:xfrm>
            <a:off x="529796" y="657199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481506D-5CDA-41EA-B797-290376455A95}" type="datetime1">
              <a:rPr lang="en-US" smtClean="0"/>
              <a:t>6/7/2024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5447" y="653492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86600" y="65719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3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mtClean="0"/>
              <a:pPr algn="just">
                <a:lnSpc>
                  <a:spcPct val="10000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183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15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4192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92401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53099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32397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033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5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z="1200" smtClean="0"/>
              <a:pPr algn="just">
                <a:lnSpc>
                  <a:spcPct val="100000"/>
                </a:lnSpc>
              </a:pPr>
              <a:t>‹#›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715863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70827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76361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571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96562" y="951470"/>
            <a:ext cx="4199238" cy="54864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51470"/>
            <a:ext cx="4261022" cy="54864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>
            <a:spLocks/>
          </p:cNvSpPr>
          <p:nvPr/>
        </p:nvSpPr>
        <p:spPr>
          <a:xfrm>
            <a:off x="1297459" y="135924"/>
            <a:ext cx="6944498" cy="5204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Образец заголовка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>
          <a:xfrm>
            <a:off x="529796" y="657199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3762499-5899-48A4-87DF-D19BD78A6029}" type="datetime1">
              <a:rPr lang="en-US" smtClean="0"/>
              <a:t>6/7/2024</a:t>
            </a:fld>
            <a:endParaRPr lang="ru-RU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5447" y="653492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086600" y="6571992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345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63406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4322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13061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35039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83180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13627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8A68E1-4DC3-4918-930F-43C915225D0E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70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8EAC6C-DC18-42DF-8136-B663BB3C4CBA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99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6128"/>
            <a:ext cx="7886700" cy="4420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52ADC-E615-47DC-93FB-B2F8FCAFD3B1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8811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AB2BA1-BB4E-46C9-86DF-ABD11E0B5A42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6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7C6F9885-A48D-419B-BE5C-40D4CEF00D5E}" type="datetime1">
              <a:rPr lang="en-US" smtClean="0"/>
              <a:t>6/7/2024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0655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0C225571-A3BF-411B-ABC7-4CF06AB12A7F}" type="datetime1">
              <a:rPr lang="en-US" smtClean="0"/>
              <a:t>6/7/2024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2858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53A2D64-680D-45E3-B9C3-47D8B6370A40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3209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37C4733-9DEC-479C-97FB-ADCD9F22AFB0}" type="datetime1">
              <a:rPr lang="en-US" smtClean="0"/>
              <a:t>6/7/2024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6258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CC097F0-8684-4248-91EC-39AAA28A9B26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7285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4A0032B-2222-4432-BC68-F7058F89C45F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1384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95DB5E4-D104-40D2-9A6C-7E7156358758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920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8D8982C-A84B-4043-BDA9-E1C832580F42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099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22AA3C-41C5-48E4-BB42-40463A926C78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32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1977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3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mtClean="0"/>
              <a:pPr algn="just">
                <a:lnSpc>
                  <a:spcPct val="100000"/>
                </a:lnSpc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33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AFAED22-B21B-4DBE-B01F-9AC75A668717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1092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250980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23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255849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31975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2822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937529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353222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939443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835351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E5A492-A5BF-4CCB-A7D8-28EF6E400303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219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6DAA1B2-F7B3-44E0-9AD3-2B4E9784A5F3}" type="datetime1">
              <a:rPr lang="en-US" smtClean="0"/>
              <a:t>6/7/2024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202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B30028-88FA-4F0A-AD9A-F68F18BDCB51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2140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6128"/>
            <a:ext cx="7886700" cy="4420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313C25-C124-47F6-A76D-9AE2547F316D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148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6528E9-DA8B-4D99-8511-DC4C6DAA0250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110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BB18CED1-8740-449E-A5F9-0CE34F3D2828}" type="datetime1">
              <a:rPr lang="en-US" smtClean="0"/>
              <a:t>6/7/2024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8260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C971F8C-B707-4146-AA93-EE1B7F5B4975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5099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F902097-3DF7-438E-8C0B-25DF88BB6E9A}" type="datetime1">
              <a:rPr lang="en-US" smtClean="0"/>
              <a:t>6/7/2024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443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3DD533-DCC9-4B80-882F-3EAC83EDC46E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9678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E65A336-9DAE-4632-B303-02E765375D0C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3146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B7F23F-9C42-4B79-A521-158222A2EBEE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081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6876C6C-4A30-4FAB-B29A-675E6BC3298A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1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7871279-50E6-4BED-818B-75FA0058E926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8648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A31E63-2DDD-4977-84FA-7EACEC3F4F38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2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1417665-4974-46F9-BA4A-F8255237A32F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71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EE7D03-8E10-4607-8939-42B3A82CE10B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096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56128"/>
            <a:ext cx="7886700" cy="442083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E6B96F-E572-407F-99B1-77FF10959A6C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542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53272"/>
            <a:ext cx="3867150" cy="44236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36AD2B-E91D-41B3-822F-8CE7860591D2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9149256" y="0"/>
            <a:ext cx="7883" cy="66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775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720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753272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08" y="2577184"/>
            <a:ext cx="3868737" cy="31829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740162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64074"/>
            <a:ext cx="3887788" cy="31829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4ED98010-804F-48DC-B197-DAC5B1391A77}" type="datetime1">
              <a:rPr lang="en-US" smtClean="0"/>
              <a:t>6/7/2024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08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32DE008-4131-48AF-83E5-E747745DEAE7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45A63D-D75B-4220-B632-A329D586E3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2525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750B79-BFB6-45FF-8E06-E5B794D3BF3D}" type="datetime1">
              <a:rPr lang="en-US" smtClean="0"/>
              <a:t>6/7/2024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024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961410A-52DE-4C5B-A875-681B06260BB2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8574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18687EF-D0B1-46BF-9AB8-F0A421C2597E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4D9E7A-4060-45E2-908D-A9410BE4B734}" type="datetime1">
              <a:rPr lang="en-US" smtClean="0"/>
              <a:t>6/7/2024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  <a:p>
            <a:fld id="{47FB65A3-6CBF-48DA-91C0-4678A62C61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721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1517579-A2D2-4D47-B752-A36D2208A59A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117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0A8CE13-4AC8-47BD-B9EF-0F9B257DFBA2}" type="datetime1">
              <a:rPr lang="en-US" smtClean="0"/>
              <a:t>6/7/2024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7387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CED236-E51E-45D8-BA70-13AFAE67B0E6}" type="datetime1">
              <a:rPr lang="en-US" smtClean="0"/>
              <a:t>6/7/2024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45A63D-D75B-4220-B632-A329D586E39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30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3678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3804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4941"/>
            <a:ext cx="8229600" cy="471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0114"/>
            <a:ext cx="8229600" cy="5336050"/>
          </a:xfrm>
          <a:prstGeom prst="rect">
            <a:avLst/>
          </a:prstGeom>
        </p:spPr>
        <p:txBody>
          <a:bodyPr/>
          <a:lstStyle>
            <a:lvl1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1C74-35A4-469B-93CC-21B94A1564ED}"/>
              </a:ext>
            </a:extLst>
          </p:cNvPr>
          <p:cNvSpPr txBox="1">
            <a:spLocks/>
          </p:cNvSpPr>
          <p:nvPr/>
        </p:nvSpPr>
        <p:spPr>
          <a:xfrm>
            <a:off x="8606118" y="6552885"/>
            <a:ext cx="537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fld id="{FC1ADA64-123B-4855-A01F-D58B6F5623B7}" type="slidenum">
              <a:rPr lang="ru-RU" sz="1200" smtClean="0"/>
              <a:pPr algn="just">
                <a:lnSpc>
                  <a:spcPct val="100000"/>
                </a:lnSpc>
              </a:pPr>
              <a:t>‹#›</a:t>
            </a:fld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07073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7105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7053896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08930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6219609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4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9734"/>
            <a:ext cx="9144000" cy="709087"/>
          </a:xfrm>
          <a:prstGeom prst="rect">
            <a:avLst/>
          </a:prstGeom>
          <a:solidFill>
            <a:srgbClr val="296D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" y="17725"/>
            <a:ext cx="1056621" cy="6816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6610865"/>
            <a:ext cx="9144000" cy="247135"/>
          </a:xfrm>
          <a:prstGeom prst="rect">
            <a:avLst/>
          </a:prstGeom>
          <a:solidFill>
            <a:srgbClr val="296D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DD8716-206B-4244-BACF-011A0E8BA91C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2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11" name="Picture 3" descr="head.png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  <p:pic>
        <p:nvPicPr>
          <p:cNvPr id="4" name="Picture 3" descr="head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8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11" name="Picture 3" descr="head.png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2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00CC6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9030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97216" y="285851"/>
            <a:ext cx="2325414" cy="281609"/>
          </a:xfrm>
          <a:prstGeom prst="rect">
            <a:avLst/>
          </a:prstGeom>
          <a:solidFill>
            <a:srgbClr val="3B6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" y="30081"/>
            <a:ext cx="1353185" cy="87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3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2" y="0"/>
            <a:ext cx="9180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1011238"/>
            <a:ext cx="9144000" cy="114300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65345" y="2441802"/>
            <a:ext cx="7213310" cy="1496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Приложение для анализа событий безопасности на основе </a:t>
            </a:r>
            <a:r>
              <a:rPr lang="en-US" sz="3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NER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1312461-C06E-4197-A1F7-C6E94AC2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70" y="81003"/>
            <a:ext cx="1094841" cy="10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E6ADFD8-9C26-4CB2-94E8-57C4EBAADC76}"/>
              </a:ext>
            </a:extLst>
          </p:cNvPr>
          <p:cNvSpPr/>
          <p:nvPr/>
        </p:nvSpPr>
        <p:spPr>
          <a:xfrm>
            <a:off x="6690898" y="1233100"/>
            <a:ext cx="1738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</p:txBody>
      </p:sp>
      <p:pic>
        <p:nvPicPr>
          <p:cNvPr id="6" name="Picture 2" descr="https://yandex-images.clstorage.net/qg954oq05/a5dd56d2kQFA/E-6nP73EMvo6sIDptEeBJLwEqOES8lvWg2aXJhBoUnBgCM4J9tgbPXalF1PjuKIHsv_OugDEV7PmqGDmx0E1QBeKY0sMUZcuezXAaYQXoPFoNbkksreKcqajM1O1rad1Zp65brG7qa4UcnCxRxjX0mfuKm5U1_Eioq2kc_PiYpAjLKRfu5Qi-X1TUcvnd4OCjaW7xRI0O5ZHEQIUZwjgIjZNKx7wmhptVHESA1ZZ9KEnLs3tN1SAZoLt58GhI_NzAM4WbdvEQIoPA7O5FReQ4z_WC5VilVkXVdHylHZasOIVfameQXnKTXWScTOX2eYCZS-MnBWVUhRBz3Uhc0ARI5E8FV8apCPZL0Ow6eWG85DMNamUsjb7dnZTssV12QLw9Q7ZDvFqah2XcFJxhlnl8raN3-wVZ0GGAL_WEoKTsJJjzHc-egXiOmxBYqm0NrMgzBW4hIMVSTQmcEF1NtsS4zcuC80i6CjdZeKy0yepViFkHU7M1qcDxZHuRyChMdJyImzEXKuUMNvOw_LZFvfzgd6WWxaj5ojWJcPCtiYa8wEXTnh8MUjKf8VCc4MXuNXzF_18XEVFkKawr0dAo0GRoUAt9R0KpaALzkAS2jb3YlB9R4n1wKbIZ9YSsAVkW1NxdS343YKoyXyUgKDgxQgFsxadzuwVxPCEMO-ncxJB0kGgvyduWTQxGy0R08lmZSIAboapBtElGdWEEfN25wjzYrcv672QCqpelFEiAKYqZnGHne-sdIayBcKs1YFA8GNiYp0VHrhVYvgsgbAJxGdCQX4GOpbTJjsH16Ei5LfI8vJ2H4gNALopn8VhoUMU6vYi91yt_-bVQFaBPjdywAPSQyOt9mzLtAL7zwJwS9WHEOLfl7jVsRbLZZRjsyU06VMhZV1pvaN7-vyXszJxxirXowTNPj-1R5Gmko0EAiJQIyEzv7e9i2Yjmk3TsshkpQJjD4e4B0H1yFZXM2M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4" y="375767"/>
            <a:ext cx="3676918" cy="99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8985" y="5486400"/>
            <a:ext cx="535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Студент: Д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Крыжановский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КТСО-0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u-RU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spcAft>
                <a:spcPts val="600"/>
              </a:spcAft>
            </a:pPr>
            <a:r>
              <a:rPr lang="ru-RU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Руководитель: А.Н. </a:t>
            </a:r>
            <a:r>
              <a:rPr lang="ru-RU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Чесалин</a:t>
            </a:r>
            <a:endParaRPr lang="ru-RU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884" y="172562"/>
            <a:ext cx="7743568" cy="656050"/>
          </a:xfrm>
        </p:spPr>
        <p:txBody>
          <a:bodyPr>
            <a:normAutofit/>
          </a:bodyPr>
          <a:lstStyle/>
          <a:p>
            <a:r>
              <a:rPr lang="ru-RU" sz="2400" dirty="0"/>
              <a:t>Архитектура и алгоритмы приложения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66F7A-C751-9EFF-7953-70CE5D4F1089}"/>
              </a:ext>
            </a:extLst>
          </p:cNvPr>
          <p:cNvSpPr txBox="1"/>
          <p:nvPr/>
        </p:nvSpPr>
        <p:spPr>
          <a:xfrm>
            <a:off x="272716" y="913966"/>
            <a:ext cx="803709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Приложение состоит из графического интерфейса пользователя и алгоритмов работы с обученными моделями по обработке логов</a:t>
            </a:r>
            <a:r>
              <a:rPr lang="en-US" sz="1600" dirty="0"/>
              <a:t>.</a:t>
            </a:r>
          </a:p>
          <a:p>
            <a:r>
              <a:rPr lang="ru-RU" sz="1600" dirty="0"/>
              <a:t>Основные компоненты программы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главное окно (интерфейс с двумя областями и кнопкой)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таблица событий (отображение дат</a:t>
            </a:r>
            <a:r>
              <a:rPr lang="en-US" sz="1600" dirty="0"/>
              <a:t>, </a:t>
            </a:r>
            <a:r>
              <a:rPr lang="ru-RU" sz="1600" dirty="0"/>
              <a:t>типов событий</a:t>
            </a:r>
            <a:r>
              <a:rPr lang="en-US" sz="1600" dirty="0"/>
              <a:t>, </a:t>
            </a:r>
            <a:r>
              <a:rPr lang="ru-RU" sz="1600" dirty="0" err="1"/>
              <a:t>парсинг</a:t>
            </a:r>
            <a:r>
              <a:rPr lang="ru-RU" sz="1600" dirty="0"/>
              <a:t> параметров)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обработчик логов (извлечение из файлов и обработка данных</a:t>
            </a:r>
            <a:r>
              <a:rPr lang="en-US" sz="1600" dirty="0"/>
              <a:t>, </a:t>
            </a:r>
            <a:r>
              <a:rPr lang="ru-RU" sz="1600" dirty="0"/>
              <a:t>предсказание типов событий)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8C434-76D2-1F11-B607-452F8D3EA37F}"/>
              </a:ext>
            </a:extLst>
          </p:cNvPr>
          <p:cNvSpPr/>
          <p:nvPr/>
        </p:nvSpPr>
        <p:spPr>
          <a:xfrm>
            <a:off x="922714" y="3534297"/>
            <a:ext cx="1965158" cy="12352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E29D2-549B-60C7-E3E9-10A79BA757E0}"/>
              </a:ext>
            </a:extLst>
          </p:cNvPr>
          <p:cNvSpPr/>
          <p:nvPr/>
        </p:nvSpPr>
        <p:spPr>
          <a:xfrm>
            <a:off x="3361113" y="4248171"/>
            <a:ext cx="1965158" cy="12352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EventTable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48DDB-A1B2-9150-7D01-7BBF8B5D313E}"/>
              </a:ext>
            </a:extLst>
          </p:cNvPr>
          <p:cNvSpPr/>
          <p:nvPr/>
        </p:nvSpPr>
        <p:spPr>
          <a:xfrm>
            <a:off x="5799512" y="3534297"/>
            <a:ext cx="1965158" cy="12352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LogProcessor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1E93D3-CFB4-DA85-6D01-0FC20B265BB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87872" y="4151918"/>
            <a:ext cx="473241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8CFAC-774A-071D-74BA-71CFF216E9C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326271" y="4151918"/>
            <a:ext cx="473241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E47823-DA8E-2ABA-A9C6-DD13DB11B759}"/>
              </a:ext>
            </a:extLst>
          </p:cNvPr>
          <p:cNvSpPr txBox="1"/>
          <p:nvPr/>
        </p:nvSpPr>
        <p:spPr>
          <a:xfrm>
            <a:off x="3645092" y="573573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Архитектура</a:t>
            </a:r>
            <a:endParaRPr lang="en-US" sz="1400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3FAEC3CD-60B1-FF15-04C7-789E2107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66F7A-C751-9EFF-7953-70CE5D4F1089}"/>
              </a:ext>
            </a:extLst>
          </p:cNvPr>
          <p:cNvSpPr txBox="1"/>
          <p:nvPr/>
        </p:nvSpPr>
        <p:spPr>
          <a:xfrm>
            <a:off x="272716" y="913966"/>
            <a:ext cx="8085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алгоритмы программы</a:t>
            </a:r>
            <a:r>
              <a:rPr lang="en-US" sz="1600" dirty="0"/>
              <a:t>: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чтение и обработка логов (извлечение дат</a:t>
            </a:r>
            <a:r>
              <a:rPr lang="en-US" sz="1600" dirty="0"/>
              <a:t>, </a:t>
            </a:r>
            <a:r>
              <a:rPr lang="ru-RU" sz="1600" dirty="0"/>
              <a:t>предсказание типов событий)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обновление интерфейса (обновление данных таблицы)</a:t>
            </a:r>
            <a:r>
              <a:rPr lang="en-US" sz="1600" dirty="0"/>
              <a:t>;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отображение дополнительной информации (</a:t>
            </a:r>
            <a:r>
              <a:rPr lang="ru-RU" sz="1600" dirty="0" err="1"/>
              <a:t>парсинг</a:t>
            </a:r>
            <a:r>
              <a:rPr lang="ru-RU" sz="1600" dirty="0"/>
              <a:t> параметров)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FE937-8E97-F7ED-0352-299C1FE18F8D}"/>
              </a:ext>
            </a:extLst>
          </p:cNvPr>
          <p:cNvSpPr txBox="1"/>
          <p:nvPr/>
        </p:nvSpPr>
        <p:spPr>
          <a:xfrm>
            <a:off x="3217142" y="24281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Алгоритмы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0B3053-D989-2C66-3A88-A8061D831B55}"/>
              </a:ext>
            </a:extLst>
          </p:cNvPr>
          <p:cNvSpPr/>
          <p:nvPr/>
        </p:nvSpPr>
        <p:spPr>
          <a:xfrm>
            <a:off x="697832" y="3158248"/>
            <a:ext cx="1796716" cy="1575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8C02D-C4F4-F5FA-DC0B-753EEEFD51EB}"/>
              </a:ext>
            </a:extLst>
          </p:cNvPr>
          <p:cNvSpPr txBox="1"/>
          <p:nvPr/>
        </p:nvSpPr>
        <p:spPr>
          <a:xfrm>
            <a:off x="854641" y="3622777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Обновление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интерфейса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1AB2FB-6309-F2C9-3DDC-A21AB14D759B}"/>
              </a:ext>
            </a:extLst>
          </p:cNvPr>
          <p:cNvSpPr/>
          <p:nvPr/>
        </p:nvSpPr>
        <p:spPr>
          <a:xfrm>
            <a:off x="3015917" y="4269109"/>
            <a:ext cx="1796716" cy="1575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9DAF8-B930-66A2-ECE8-9D829C025868}"/>
              </a:ext>
            </a:extLst>
          </p:cNvPr>
          <p:cNvSpPr txBox="1"/>
          <p:nvPr/>
        </p:nvSpPr>
        <p:spPr>
          <a:xfrm>
            <a:off x="3196771" y="4733638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</a:rPr>
              <a:t>Парсинг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параметров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638A5F-CC59-5B9D-895F-D5AD75086AEC}"/>
              </a:ext>
            </a:extLst>
          </p:cNvPr>
          <p:cNvSpPr/>
          <p:nvPr/>
        </p:nvSpPr>
        <p:spPr>
          <a:xfrm>
            <a:off x="5334002" y="3158248"/>
            <a:ext cx="1796716" cy="15753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6DC3E-A5E5-5BD0-E8C0-D890069C5B7F}"/>
              </a:ext>
            </a:extLst>
          </p:cNvPr>
          <p:cNvSpPr txBox="1"/>
          <p:nvPr/>
        </p:nvSpPr>
        <p:spPr>
          <a:xfrm>
            <a:off x="5391426" y="3622777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Предсказание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событий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0B8D7-F02B-186B-889F-3B5D5654B82F}"/>
              </a:ext>
            </a:extLst>
          </p:cNvPr>
          <p:cNvCxnSpPr/>
          <p:nvPr/>
        </p:nvCxnSpPr>
        <p:spPr>
          <a:xfrm flipH="1">
            <a:off x="2622884" y="2935705"/>
            <a:ext cx="594258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8AE0DC-C4EE-9D8A-78EE-4F1F3CD740D9}"/>
              </a:ext>
            </a:extLst>
          </p:cNvPr>
          <p:cNvCxnSpPr>
            <a:cxnSpLocks/>
          </p:cNvCxnSpPr>
          <p:nvPr/>
        </p:nvCxnSpPr>
        <p:spPr>
          <a:xfrm>
            <a:off x="4555950" y="2935706"/>
            <a:ext cx="594258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DF57CB-5887-C837-0E92-A67AB8D023B0}"/>
              </a:ext>
            </a:extLst>
          </p:cNvPr>
          <p:cNvCxnSpPr>
            <a:cxnSpLocks/>
          </p:cNvCxnSpPr>
          <p:nvPr/>
        </p:nvCxnSpPr>
        <p:spPr>
          <a:xfrm>
            <a:off x="3914624" y="3014997"/>
            <a:ext cx="0" cy="67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ADAFD4B6-30C9-AEB2-298F-3ACC1F66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172562"/>
            <a:ext cx="7743568" cy="656050"/>
          </a:xfrm>
        </p:spPr>
        <p:txBody>
          <a:bodyPr>
            <a:normAutofit/>
          </a:bodyPr>
          <a:lstStyle/>
          <a:p>
            <a:r>
              <a:rPr lang="ru-RU" sz="2400" dirty="0"/>
              <a:t>Архитектура и алгоритмы приложения 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5DBA742C-FBF6-4417-6713-6635E4B4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9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716" y="172561"/>
            <a:ext cx="7684168" cy="640897"/>
          </a:xfrm>
        </p:spPr>
        <p:txBody>
          <a:bodyPr>
            <a:norm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66F7A-C751-9EFF-7953-70CE5D4F1089}"/>
              </a:ext>
            </a:extLst>
          </p:cNvPr>
          <p:cNvSpPr txBox="1"/>
          <p:nvPr/>
        </p:nvSpPr>
        <p:spPr>
          <a:xfrm>
            <a:off x="272717" y="913966"/>
            <a:ext cx="804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 запуске программы пользователь видит пустую область таблицы и кнопку</a:t>
            </a:r>
            <a:r>
              <a:rPr lang="en-US" sz="1600" dirty="0"/>
              <a:t>. </a:t>
            </a:r>
            <a:r>
              <a:rPr lang="ru-RU" sz="1600" dirty="0"/>
              <a:t>При нажатии кнопки предлагается выбрать файл с логами </a:t>
            </a:r>
            <a:r>
              <a:rPr lang="en-US" sz="1600" dirty="0" err="1"/>
              <a:t>auditd</a:t>
            </a:r>
            <a:r>
              <a:rPr lang="en-US" sz="1600" dirty="0"/>
              <a:t>. </a:t>
            </a:r>
            <a:r>
              <a:rPr lang="ru-RU" sz="1600" dirty="0"/>
              <a:t>После загрузки файла в таблице заполняются поля </a:t>
            </a:r>
            <a:r>
              <a:rPr lang="en-US" sz="1600" dirty="0"/>
              <a:t>“</a:t>
            </a:r>
            <a:r>
              <a:rPr lang="ru-RU" sz="1600" dirty="0"/>
              <a:t>Дата</a:t>
            </a:r>
            <a:r>
              <a:rPr lang="en-US" sz="1600" dirty="0"/>
              <a:t>”</a:t>
            </a:r>
            <a:r>
              <a:rPr lang="ru-RU" sz="1600" dirty="0"/>
              <a:t> и </a:t>
            </a:r>
            <a:r>
              <a:rPr lang="en-US" sz="1600" dirty="0"/>
              <a:t>“</a:t>
            </a:r>
            <a:r>
              <a:rPr lang="ru-RU" sz="1600" dirty="0"/>
              <a:t>Тип события</a:t>
            </a:r>
            <a:r>
              <a:rPr lang="en-US" sz="1600" dirty="0"/>
              <a:t>”. </a:t>
            </a:r>
            <a:r>
              <a:rPr lang="ru-RU" sz="1600" dirty="0"/>
              <a:t>При нажатии на любую ячейку область справа заполняется информацией о конкретном логе – дата</a:t>
            </a:r>
            <a:r>
              <a:rPr lang="en-US" sz="1600" dirty="0"/>
              <a:t>, </a:t>
            </a:r>
            <a:r>
              <a:rPr lang="ru-RU" sz="1600" dirty="0"/>
              <a:t>тип и каждый параметр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87B7C-AFE6-5DB8-E51A-A9D3BA3A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82" y="2451725"/>
            <a:ext cx="3982986" cy="360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48E0B-DCE7-7D5C-6E18-5226022288AE}"/>
              </a:ext>
            </a:extLst>
          </p:cNvPr>
          <p:cNvSpPr txBox="1"/>
          <p:nvPr/>
        </p:nvSpPr>
        <p:spPr>
          <a:xfrm>
            <a:off x="2241667" y="6161095"/>
            <a:ext cx="410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Интерфейс программы с тестовыми данными</a:t>
            </a:r>
            <a:endParaRPr lang="en-US" sz="1400" dirty="0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3D9A5EA-46ED-A398-53A5-EA26A87A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149" y="1390569"/>
            <a:ext cx="6895071" cy="3880773"/>
          </a:xfrm>
        </p:spPr>
        <p:txBody>
          <a:bodyPr>
            <a:normAutofit/>
          </a:bodyPr>
          <a:lstStyle/>
          <a:p>
            <a:pPr marL="0" indent="0">
              <a:buClr>
                <a:srgbClr val="00642D"/>
              </a:buClr>
              <a:buNone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 выполнения данной проектной работы были получены следующие результаты:</a:t>
            </a:r>
          </a:p>
          <a:p>
            <a:pPr>
              <a:buClr>
                <a:srgbClr val="00642D"/>
              </a:buClr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сгенерированы и обработаны необходимые для обучения моделей наборы данных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642D"/>
              </a:buClr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реализованы две нейросетевые модели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 определению типов событий и по </a:t>
            </a:r>
            <a:r>
              <a:rPr lang="ru-RU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парсингу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параметров событий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642D"/>
              </a:buClr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создано приложение с удобным пользовательским интерфейсом для анализа логов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auditd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rgbClr val="00642D"/>
              </a:buClr>
              <a:buNone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Полученное приложение можно применять на практике для анализа событий безопасности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Также результаты работы можно использовать при разработке интеллектуальных систем безопасности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021D3E-D924-5088-DF8B-88FC953ECF24}"/>
              </a:ext>
            </a:extLst>
          </p:cNvPr>
          <p:cNvSpPr txBox="1">
            <a:spLocks/>
          </p:cNvSpPr>
          <p:nvPr/>
        </p:nvSpPr>
        <p:spPr>
          <a:xfrm>
            <a:off x="272716" y="172561"/>
            <a:ext cx="7743568" cy="741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Заключение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DCD7BD6-3124-EBFD-4F26-415519B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9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916" y="2216739"/>
            <a:ext cx="6964225" cy="1604102"/>
          </a:xfrm>
        </p:spPr>
        <p:txBody>
          <a:bodyPr>
            <a:normAutofit/>
          </a:bodyPr>
          <a:lstStyle/>
          <a:p>
            <a:endParaRPr lang="ru-RU" dirty="0"/>
          </a:p>
          <a:p>
            <a:pPr algn="ctr">
              <a:buClr>
                <a:srgbClr val="00642D"/>
              </a:buClr>
              <a:buNone/>
            </a:pP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4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609" y="889686"/>
            <a:ext cx="7092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642D"/>
              </a:buClr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 современном мире увеличение количества кибератак и их сложности требует эффективных инструментов для своевременного выявления и реагирования на инциденты безопасности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Огромное число событий нуждается в обработке и анализе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а проверка вручную занимает большое количество времени и мало эффективна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ow to Query Audit Logs Using 'ausearch' Tool on CentOS/RHEL">
            <a:extLst>
              <a:ext uri="{FF2B5EF4-FFF2-40B4-BE49-F238E27FC236}">
                <a16:creationId xmlns:a16="http://schemas.microsoft.com/office/drawing/2014/main" id="{F7DE86C3-B1F3-2232-8AAB-470ED59A8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 bwMode="auto">
          <a:xfrm>
            <a:off x="806697" y="2335274"/>
            <a:ext cx="6549691" cy="3720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8B743-9A0D-6943-5F56-C8639E0DD9D2}"/>
              </a:ext>
            </a:extLst>
          </p:cNvPr>
          <p:cNvSpPr txBox="1"/>
          <p:nvPr/>
        </p:nvSpPr>
        <p:spPr>
          <a:xfrm>
            <a:off x="2473276" y="6178045"/>
            <a:ext cx="2673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Поток событий </a:t>
            </a:r>
            <a:r>
              <a:rPr lang="en-US" sz="1400" dirty="0" err="1"/>
              <a:t>auditd</a:t>
            </a:r>
            <a:endParaRPr lang="en-US" sz="14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ACC3992-81F4-CABF-8F08-36D0CE61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83" y="196068"/>
            <a:ext cx="7269480" cy="632543"/>
          </a:xfrm>
        </p:spPr>
        <p:txBody>
          <a:bodyPr>
            <a:normAutofit/>
          </a:bodyPr>
          <a:lstStyle/>
          <a:p>
            <a:r>
              <a:rPr lang="ru-RU" sz="2400" dirty="0"/>
              <a:t>Актуальность работы</a:t>
            </a:r>
            <a:endParaRPr lang="en-US" sz="2400" dirty="0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F0BA242-9936-6986-6096-9DF939C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328783" y="2410545"/>
            <a:ext cx="6347714" cy="3292858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Задачи работы:</a:t>
            </a: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Исследование нейронных сетей для обработки текста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модели по определению типа события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модели по определению всех параметров события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ts val="800"/>
              </a:spcBef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Создание приложения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удобным интерфейсом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объединяющего модели для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комплексного анализа событий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783" y="1234807"/>
            <a:ext cx="645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исследование нейросетевых алгоритмов обработки текста и разработка приложения по анализу журналов событий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auditd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5">
            <a:extLst>
              <a:ext uri="{FF2B5EF4-FFF2-40B4-BE49-F238E27FC236}">
                <a16:creationId xmlns:a16="http://schemas.microsoft.com/office/drawing/2014/main" id="{8127DDAC-F9E3-51F9-250F-931C9AFAC386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Цель и задачи работы</a:t>
            </a:r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8C39B51-108B-AEF3-7A55-BE948F5A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13156-6D63-0569-D78D-421F1A3E3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"/>
          <a:stretch/>
        </p:blipFill>
        <p:spPr>
          <a:xfrm>
            <a:off x="4572000" y="2785261"/>
            <a:ext cx="3571981" cy="3451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76A96-85FC-5905-4A6E-E67EBB50F490}"/>
              </a:ext>
            </a:extLst>
          </p:cNvPr>
          <p:cNvSpPr txBox="1"/>
          <p:nvPr/>
        </p:nvSpPr>
        <p:spPr>
          <a:xfrm>
            <a:off x="328783" y="874932"/>
            <a:ext cx="8013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создания своего набора данных необходимо собрать много разных событий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Такие событий генерируются в том числе инструментом по мониторингу событий </a:t>
            </a:r>
            <a:r>
              <a:rPr lang="en-US" sz="1600" dirty="0" err="1"/>
              <a:t>auditd</a:t>
            </a:r>
            <a:r>
              <a:rPr lang="en-US" sz="1600" dirty="0"/>
              <a:t>.</a:t>
            </a:r>
            <a:r>
              <a:rPr lang="ru-RU" sz="1600" dirty="0"/>
              <a:t> </a:t>
            </a:r>
          </a:p>
          <a:p>
            <a:r>
              <a:rPr lang="ru-RU" sz="1600" dirty="0"/>
              <a:t>Для сбора разнообразных событий были добавлены необходимые правила в </a:t>
            </a:r>
            <a:r>
              <a:rPr lang="en-US" sz="1600" dirty="0" err="1"/>
              <a:t>auditd</a:t>
            </a:r>
            <a:r>
              <a:rPr lang="en-US" sz="1600" dirty="0"/>
              <a:t>, </a:t>
            </a:r>
            <a:r>
              <a:rPr lang="ru-RU" sz="1600" dirty="0"/>
              <a:t>а также был написан </a:t>
            </a:r>
            <a:r>
              <a:rPr lang="en-US" sz="1600" dirty="0"/>
              <a:t>bash </a:t>
            </a:r>
            <a:r>
              <a:rPr lang="ru-RU" sz="1600" dirty="0"/>
              <a:t>скрипт для автоматизации генерации событий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DC21F-F4D9-91B0-7FCE-7073DFCC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40"/>
          <a:stretch/>
        </p:blipFill>
        <p:spPr>
          <a:xfrm>
            <a:off x="441158" y="2785261"/>
            <a:ext cx="3377810" cy="346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5">
            <a:extLst>
              <a:ext uri="{FF2B5EF4-FFF2-40B4-BE49-F238E27FC236}">
                <a16:creationId xmlns:a16="http://schemas.microsoft.com/office/drawing/2014/main" id="{05C2A0C7-DCB0-91ED-6337-FC8AF223D0B6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Создание набора данных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FEE22-E959-F457-E486-6324BAB6D755}"/>
              </a:ext>
            </a:extLst>
          </p:cNvPr>
          <p:cNvSpPr txBox="1"/>
          <p:nvPr/>
        </p:nvSpPr>
        <p:spPr>
          <a:xfrm>
            <a:off x="5105083" y="6282652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Файл для генерации логов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5BAEF-A0D6-3AAD-167C-B3E049BC1113}"/>
              </a:ext>
            </a:extLst>
          </p:cNvPr>
          <p:cNvSpPr txBox="1"/>
          <p:nvPr/>
        </p:nvSpPr>
        <p:spPr>
          <a:xfrm>
            <a:off x="1225809" y="6282652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Файл с правилами</a:t>
            </a:r>
            <a:endParaRPr lang="en-US" sz="1400" dirty="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B91FA78C-EA3B-46D2-F1EB-595FDE1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2450F-93A8-D238-3B35-F4C41F46CFA1}"/>
              </a:ext>
            </a:extLst>
          </p:cNvPr>
          <p:cNvSpPr txBox="1"/>
          <p:nvPr/>
        </p:nvSpPr>
        <p:spPr>
          <a:xfrm>
            <a:off x="328784" y="850232"/>
            <a:ext cx="7860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обучения модели по определению типа лога был подготовлен набор данных</a:t>
            </a:r>
            <a:r>
              <a:rPr lang="en-US" sz="1600" dirty="0"/>
              <a:t>, </a:t>
            </a:r>
            <a:r>
              <a:rPr lang="ru-RU" sz="1600" dirty="0"/>
              <a:t>который состоял из двух столбцов</a:t>
            </a:r>
            <a:r>
              <a:rPr lang="en-US" sz="1600" dirty="0"/>
              <a:t>: </a:t>
            </a:r>
            <a:r>
              <a:rPr lang="en-US" sz="1600" dirty="0" err="1"/>
              <a:t>log_message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 err="1"/>
              <a:t>event_type</a:t>
            </a:r>
            <a:r>
              <a:rPr lang="en-US" sz="1600" dirty="0"/>
              <a:t>.</a:t>
            </a:r>
            <a:r>
              <a:rPr lang="ru-RU" sz="1600" dirty="0"/>
              <a:t> Для извлечения данных о типе использовались регулярные выражения</a:t>
            </a:r>
            <a:r>
              <a:rPr lang="en-US" sz="1600" dirty="0"/>
              <a:t>, </a:t>
            </a:r>
            <a:r>
              <a:rPr lang="ru-RU" sz="1600" dirty="0"/>
              <a:t>а</a:t>
            </a:r>
            <a:r>
              <a:rPr lang="en-US" sz="1600" dirty="0"/>
              <a:t> </a:t>
            </a:r>
            <a:r>
              <a:rPr lang="ru-RU" sz="1600" dirty="0"/>
              <a:t>для перевода был написан отдельный словарь</a:t>
            </a:r>
            <a:r>
              <a:rPr lang="en-US" sz="1600" dirty="0"/>
              <a:t>. </a:t>
            </a:r>
            <a:endParaRPr lang="ru-RU" sz="1600" dirty="0"/>
          </a:p>
          <a:p>
            <a:r>
              <a:rPr lang="ru-RU" sz="1600" dirty="0"/>
              <a:t>После обработки данных была создана таблица</a:t>
            </a:r>
            <a:r>
              <a:rPr lang="en-US" sz="1600" dirty="0"/>
              <a:t>, </a:t>
            </a:r>
            <a:r>
              <a:rPr lang="ru-RU" sz="1600" dirty="0"/>
              <a:t>в которой в столбце </a:t>
            </a:r>
            <a:r>
              <a:rPr lang="en-US" sz="1600" dirty="0" err="1"/>
              <a:t>log_message</a:t>
            </a:r>
            <a:r>
              <a:rPr lang="en-US" sz="1600" dirty="0"/>
              <a:t> </a:t>
            </a:r>
            <a:r>
              <a:rPr lang="ru-RU" sz="1600" dirty="0"/>
              <a:t>хранится лог события</a:t>
            </a:r>
            <a:r>
              <a:rPr lang="en-US" sz="1600" dirty="0"/>
              <a:t>,</a:t>
            </a:r>
            <a:r>
              <a:rPr lang="ru-RU" sz="1600" dirty="0"/>
              <a:t> а в </a:t>
            </a:r>
            <a:r>
              <a:rPr lang="en-US" sz="1600" dirty="0" err="1"/>
              <a:t>event_type</a:t>
            </a:r>
            <a:r>
              <a:rPr lang="en-US" sz="1600" dirty="0"/>
              <a:t> – </a:t>
            </a:r>
            <a:r>
              <a:rPr lang="ru-RU" sz="1600" dirty="0"/>
              <a:t>тип события на русском языке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302AB-7B8E-0115-A9C8-02B57A1A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9" y="3212433"/>
            <a:ext cx="5791702" cy="1928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15">
            <a:extLst>
              <a:ext uri="{FF2B5EF4-FFF2-40B4-BE49-F238E27FC236}">
                <a16:creationId xmlns:a16="http://schemas.microsoft.com/office/drawing/2014/main" id="{950A62D7-5349-90D0-E85B-78050A10CAC5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Создание набора данных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5C25C-E7C7-1D88-B35E-931177528A32}"/>
              </a:ext>
            </a:extLst>
          </p:cNvPr>
          <p:cNvSpPr txBox="1"/>
          <p:nvPr/>
        </p:nvSpPr>
        <p:spPr>
          <a:xfrm>
            <a:off x="2522126" y="5257015"/>
            <a:ext cx="347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Пример наполнения первого </a:t>
            </a:r>
            <a:r>
              <a:rPr lang="ru-RU" sz="1400" dirty="0" err="1"/>
              <a:t>датасета</a:t>
            </a:r>
            <a:endParaRPr lang="en-US" sz="1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06926F22-26CD-B099-5667-7F57B750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2450F-93A8-D238-3B35-F4C41F46CFA1}"/>
              </a:ext>
            </a:extLst>
          </p:cNvPr>
          <p:cNvSpPr txBox="1"/>
          <p:nvPr/>
        </p:nvSpPr>
        <p:spPr>
          <a:xfrm>
            <a:off x="328784" y="874295"/>
            <a:ext cx="7892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обучения модели по определению параметров лога был подготовлен набор данных</a:t>
            </a:r>
            <a:r>
              <a:rPr lang="en-US" sz="1600" dirty="0"/>
              <a:t>, </a:t>
            </a:r>
            <a:r>
              <a:rPr lang="ru-RU" sz="1600" dirty="0"/>
              <a:t>который строился на поиске сущностей</a:t>
            </a:r>
            <a:r>
              <a:rPr lang="en-US" sz="1600" dirty="0"/>
              <a:t>.</a:t>
            </a:r>
            <a:r>
              <a:rPr lang="ru-RU" sz="1600" dirty="0"/>
              <a:t> Параметры извлекались с помощью регулярных выражений</a:t>
            </a:r>
            <a:r>
              <a:rPr lang="en-US" sz="1600" dirty="0"/>
              <a:t>, </a:t>
            </a:r>
            <a:r>
              <a:rPr lang="ru-RU" sz="1600" dirty="0"/>
              <a:t>после чего определялись их индексы в логе</a:t>
            </a:r>
            <a:r>
              <a:rPr lang="en-US" sz="1600" dirty="0"/>
              <a:t>. </a:t>
            </a:r>
            <a:endParaRPr lang="ru-RU" sz="1600" dirty="0"/>
          </a:p>
          <a:p>
            <a:r>
              <a:rPr lang="ru-RU" sz="1600" dirty="0"/>
              <a:t>Таким образом итоговый набор данных состоит из логов и целого набора параметров с указанием их точного местоположения в каждом из логов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FF5EA-307A-AF21-3B12-86922EC3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45" y="2845222"/>
            <a:ext cx="5608806" cy="28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5">
            <a:extLst>
              <a:ext uri="{FF2B5EF4-FFF2-40B4-BE49-F238E27FC236}">
                <a16:creationId xmlns:a16="http://schemas.microsoft.com/office/drawing/2014/main" id="{14A843DB-DB63-933C-77AA-5FD15396A9A4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Создание набора данных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53929-F436-81CC-6D66-90889F6512C7}"/>
              </a:ext>
            </a:extLst>
          </p:cNvPr>
          <p:cNvSpPr txBox="1"/>
          <p:nvPr/>
        </p:nvSpPr>
        <p:spPr>
          <a:xfrm>
            <a:off x="2520368" y="5789963"/>
            <a:ext cx="343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Пример наполнения второго </a:t>
            </a:r>
            <a:r>
              <a:rPr lang="ru-RU" sz="1400" dirty="0" err="1"/>
              <a:t>датасета</a:t>
            </a:r>
            <a:endParaRPr lang="en-US" sz="1400" dirty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86DC6D1-E40E-ECB1-08BA-A4AFAE5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5A123-2919-EA09-3A51-534C8A94455D}"/>
              </a:ext>
            </a:extLst>
          </p:cNvPr>
          <p:cNvSpPr txBox="1"/>
          <p:nvPr/>
        </p:nvSpPr>
        <p:spPr>
          <a:xfrm>
            <a:off x="328864" y="898358"/>
            <a:ext cx="80130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Задача модели по определению типа – определить</a:t>
            </a:r>
            <a:r>
              <a:rPr lang="en-US" sz="1600" dirty="0"/>
              <a:t>, </a:t>
            </a:r>
            <a:r>
              <a:rPr lang="ru-RU" sz="1600" dirty="0"/>
              <a:t>к какому из классов (типов событий) относится данный объект</a:t>
            </a:r>
            <a:r>
              <a:rPr lang="en-US" sz="1600" dirty="0"/>
              <a:t> (</a:t>
            </a:r>
            <a:r>
              <a:rPr lang="ru-RU" sz="1600" dirty="0"/>
              <a:t>лог</a:t>
            </a:r>
            <a:r>
              <a:rPr lang="en-US" sz="1600" dirty="0"/>
              <a:t>).</a:t>
            </a:r>
            <a:r>
              <a:rPr lang="ru-RU" sz="1600" dirty="0"/>
              <a:t> Для решения такой задачи можно воспользоваться методом опорных векторов (</a:t>
            </a:r>
            <a:r>
              <a:rPr lang="en-US" sz="1600" dirty="0"/>
              <a:t>Support Vector Machine</a:t>
            </a:r>
            <a:r>
              <a:rPr lang="ru-RU" sz="1600" dirty="0"/>
              <a:t>)</a:t>
            </a:r>
            <a:r>
              <a:rPr lang="en-US" sz="1600" dirty="0"/>
              <a:t>. </a:t>
            </a:r>
            <a:r>
              <a:rPr lang="ru-RU" sz="1600" dirty="0"/>
              <a:t>Данный метод ищет гиперплоскость</a:t>
            </a:r>
            <a:r>
              <a:rPr lang="en-US" sz="1600" dirty="0"/>
              <a:t>, </a:t>
            </a:r>
            <a:r>
              <a:rPr lang="ru-RU" sz="1600" dirty="0"/>
              <a:t>которая лучше всего делит данные на категории</a:t>
            </a:r>
            <a:r>
              <a:rPr lang="en-US" sz="1600" dirty="0"/>
              <a:t>, </a:t>
            </a:r>
            <a:r>
              <a:rPr lang="ru-RU" sz="1600" dirty="0"/>
              <a:t>а опорные векторы – данные на краях гиперплоскости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Для практического решения задачи была выбрана сеть-классификатор </a:t>
            </a:r>
            <a:r>
              <a:rPr lang="en-US" sz="1600" dirty="0" err="1"/>
              <a:t>LinearSVC</a:t>
            </a:r>
            <a:r>
              <a:rPr lang="en-US" sz="1600" dirty="0"/>
              <a:t> </a:t>
            </a:r>
            <a:r>
              <a:rPr lang="ru-RU" sz="1600" dirty="0"/>
              <a:t>от </a:t>
            </a:r>
            <a:r>
              <a:rPr lang="en-US" sz="1600" dirty="0" err="1"/>
              <a:t>Sklearn</a:t>
            </a:r>
            <a:r>
              <a:rPr lang="en-US" sz="1600" dirty="0"/>
              <a:t>.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D57D826D-3AA9-9A48-1822-2601C13AEED7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Используемые методы и модели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1F8E0B-C477-9589-21F2-A757DE1C5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06" y="4075004"/>
            <a:ext cx="3654148" cy="2320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6E7DF2-62BA-AFCC-6097-9EBBA2889C30}"/>
              </a:ext>
            </a:extLst>
          </p:cNvPr>
          <p:cNvSpPr txBox="1"/>
          <p:nvPr/>
        </p:nvSpPr>
        <p:spPr>
          <a:xfrm>
            <a:off x="2998315" y="6405449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Обучение </a:t>
            </a:r>
            <a:r>
              <a:rPr lang="en-US" sz="1400" dirty="0" err="1"/>
              <a:t>LinearSVC</a:t>
            </a:r>
            <a:r>
              <a:rPr lang="en-US" sz="1400" dirty="0"/>
              <a:t> </a:t>
            </a:r>
            <a:r>
              <a:rPr lang="ru-RU" sz="1400" dirty="0"/>
              <a:t>модели</a:t>
            </a:r>
            <a:endParaRPr lang="en-US" sz="1400" dirty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0693FDDA-82FB-194D-1CAD-500F0D7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420313-A51C-68E5-FC13-C137C89D1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97" y="2736131"/>
            <a:ext cx="5778166" cy="704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D9658E-22ED-6896-D35B-FD5CB44A1F58}"/>
              </a:ext>
            </a:extLst>
          </p:cNvPr>
          <p:cNvSpPr txBox="1"/>
          <p:nvPr/>
        </p:nvSpPr>
        <p:spPr>
          <a:xfrm>
            <a:off x="3154608" y="3410014"/>
            <a:ext cx="227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Архитектура </a:t>
            </a:r>
            <a:r>
              <a:rPr lang="en-US" sz="1400" dirty="0" err="1"/>
              <a:t>LinearSVC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5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5A123-2919-EA09-3A51-534C8A94455D}"/>
              </a:ext>
            </a:extLst>
          </p:cNvPr>
          <p:cNvSpPr txBox="1"/>
          <p:nvPr/>
        </p:nvSpPr>
        <p:spPr>
          <a:xfrm>
            <a:off x="328864" y="898358"/>
            <a:ext cx="80290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Модель по определению параметров лога решает задачу поиска и определения сущностей в тексте</a:t>
            </a:r>
            <a:r>
              <a:rPr lang="en-US" sz="1600" dirty="0"/>
              <a:t> (Named Entity Recognition).</a:t>
            </a:r>
            <a:r>
              <a:rPr lang="ru-RU" sz="1600" dirty="0"/>
              <a:t> Текст разбивается на токены</a:t>
            </a:r>
            <a:r>
              <a:rPr lang="en-US" sz="1600" dirty="0"/>
              <a:t>, </a:t>
            </a:r>
            <a:r>
              <a:rPr lang="ru-RU" sz="1600" dirty="0"/>
              <a:t>каждому из которых назначаются признаки и определяется контекст</a:t>
            </a:r>
            <a:r>
              <a:rPr lang="en-US" sz="1600" dirty="0"/>
              <a:t>, </a:t>
            </a:r>
            <a:r>
              <a:rPr lang="ru-RU" sz="1600" dirty="0"/>
              <a:t>после чего токены анализируются и в случае их распознания в качестве сущности их относят к определенным классам</a:t>
            </a:r>
            <a:r>
              <a:rPr lang="en-US" sz="1600" dirty="0"/>
              <a:t>. </a:t>
            </a:r>
            <a:endParaRPr lang="ru-RU" sz="1600" dirty="0"/>
          </a:p>
          <a:p>
            <a:r>
              <a:rPr lang="ru-RU" sz="1600" dirty="0"/>
              <a:t>На практике была применен компонент </a:t>
            </a:r>
            <a:r>
              <a:rPr lang="en-US" sz="1600" dirty="0"/>
              <a:t>NER </a:t>
            </a:r>
            <a:r>
              <a:rPr lang="ru-RU" sz="1600" dirty="0"/>
              <a:t>модели </a:t>
            </a:r>
            <a:r>
              <a:rPr lang="en-US" sz="1600" dirty="0" err="1"/>
              <a:t>en_core_web_sm</a:t>
            </a:r>
            <a:r>
              <a:rPr lang="ru-RU" sz="1600" dirty="0"/>
              <a:t> от </a:t>
            </a:r>
            <a:r>
              <a:rPr lang="en-US" sz="1600" dirty="0" err="1"/>
              <a:t>spaCy</a:t>
            </a:r>
            <a:r>
              <a:rPr lang="en-US" sz="1600" dirty="0"/>
              <a:t>.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3EBFC2B5-4747-2914-541F-976D24AA4B56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Используемые методы и модели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9F6CB-CACC-C34F-9700-A33B6A00E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4" y="5038673"/>
            <a:ext cx="4535436" cy="1036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655BD-D52D-AB14-8246-A830B79D280B}"/>
              </a:ext>
            </a:extLst>
          </p:cNvPr>
          <p:cNvSpPr txBox="1"/>
          <p:nvPr/>
        </p:nvSpPr>
        <p:spPr>
          <a:xfrm>
            <a:off x="2803644" y="6139677"/>
            <a:ext cx="233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Обучение </a:t>
            </a:r>
            <a:r>
              <a:rPr lang="en-US" sz="1400" dirty="0"/>
              <a:t>NER </a:t>
            </a:r>
            <a:r>
              <a:rPr lang="ru-RU" sz="1400" dirty="0"/>
              <a:t>модели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FB68-7F77-6D4B-D7A7-1976839BE34D}"/>
              </a:ext>
            </a:extLst>
          </p:cNvPr>
          <p:cNvSpPr txBox="1"/>
          <p:nvPr/>
        </p:nvSpPr>
        <p:spPr>
          <a:xfrm>
            <a:off x="2982974" y="4482728"/>
            <a:ext cx="1961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Архитектура </a:t>
            </a:r>
            <a:r>
              <a:rPr lang="en-US" sz="1400" dirty="0"/>
              <a:t>NER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6C3D312-B408-A02E-C2E0-464D7E40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7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354D29-0BD2-0FBB-D4B9-2E541819D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21" y="2498796"/>
            <a:ext cx="2706604" cy="19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6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5A123-2919-EA09-3A51-534C8A94455D}"/>
              </a:ext>
            </a:extLst>
          </p:cNvPr>
          <p:cNvSpPr txBox="1"/>
          <p:nvPr/>
        </p:nvSpPr>
        <p:spPr>
          <a:xfrm>
            <a:off x="328864" y="898358"/>
            <a:ext cx="80290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Модель </a:t>
            </a:r>
            <a:r>
              <a:rPr lang="en-US" sz="1600" dirty="0" err="1"/>
              <a:t>en_core_web_sm</a:t>
            </a:r>
            <a:r>
              <a:rPr lang="ru-RU" sz="1600" dirty="0"/>
              <a:t> предназначена для различных задач обработки естественного языка (</a:t>
            </a:r>
            <a:r>
              <a:rPr lang="en-US" sz="1600" dirty="0"/>
              <a:t>NLP</a:t>
            </a:r>
            <a:r>
              <a:rPr lang="ru-RU" sz="1600" dirty="0"/>
              <a:t>)</a:t>
            </a:r>
            <a:r>
              <a:rPr lang="en-US" sz="1600" dirty="0"/>
              <a:t>. </a:t>
            </a:r>
            <a:r>
              <a:rPr lang="ru-RU" sz="1600" dirty="0"/>
              <a:t>Модель состоит из различных компонентов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Tokenizer – </a:t>
            </a:r>
            <a:r>
              <a:rPr lang="ru-RU" sz="1600" dirty="0"/>
              <a:t>разделяет текст на токены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Tagger – </a:t>
            </a:r>
            <a:r>
              <a:rPr lang="ru-RU" sz="1600" dirty="0"/>
              <a:t>присваивает каждому токену часть речи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Parser – </a:t>
            </a:r>
            <a:r>
              <a:rPr lang="ru-RU" sz="1600" dirty="0"/>
              <a:t>анализирует зависимости между токенами и строит синтаксическое дерево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Attribute Ruler – </a:t>
            </a:r>
            <a:r>
              <a:rPr lang="ru-RU" sz="1600" dirty="0"/>
              <a:t>управляет атрибутами токенов (префиксы</a:t>
            </a:r>
            <a:r>
              <a:rPr lang="en-US" sz="1600" dirty="0"/>
              <a:t>, </a:t>
            </a:r>
            <a:r>
              <a:rPr lang="ru-RU" sz="1600" dirty="0"/>
              <a:t>суффиксы и т</a:t>
            </a:r>
            <a:r>
              <a:rPr lang="en-US" sz="1600" dirty="0"/>
              <a:t>.</a:t>
            </a:r>
            <a:r>
              <a:rPr lang="ru-RU" sz="1600" dirty="0"/>
              <a:t>п</a:t>
            </a:r>
            <a:r>
              <a:rPr lang="en-US" sz="1600" dirty="0"/>
              <a:t>.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Lemmatizer</a:t>
            </a:r>
            <a:r>
              <a:rPr lang="en-US" sz="1600" dirty="0"/>
              <a:t> – </a:t>
            </a:r>
            <a:r>
              <a:rPr lang="ru-RU" sz="1600" dirty="0"/>
              <a:t>приводит слова к их базовой форме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NER – </a:t>
            </a:r>
            <a:r>
              <a:rPr lang="ru-RU" sz="1600" dirty="0"/>
              <a:t>распознает и классифицирует именованные сущности</a:t>
            </a:r>
            <a:r>
              <a:rPr lang="en-US" sz="1600" dirty="0"/>
              <a:t>.</a:t>
            </a:r>
          </a:p>
          <a:p>
            <a:r>
              <a:rPr lang="ru-RU" sz="1600" dirty="0"/>
              <a:t>При полном анализе текста модель использует все компоненты</a:t>
            </a:r>
            <a:r>
              <a:rPr lang="en-US" sz="1600" dirty="0"/>
              <a:t>, </a:t>
            </a:r>
            <a:r>
              <a:rPr lang="ru-RU" sz="1600" dirty="0"/>
              <a:t>однако для определенных задач некоторые компоненты можно отключать</a:t>
            </a:r>
            <a:r>
              <a:rPr lang="en-US" sz="1600" dirty="0"/>
              <a:t>. </a:t>
            </a:r>
            <a:endParaRPr lang="ru-RU" sz="1600" dirty="0"/>
          </a:p>
          <a:p>
            <a:r>
              <a:rPr lang="ru-RU" sz="1600" dirty="0"/>
              <a:t>В проектной работе использовался только компонент </a:t>
            </a:r>
            <a:r>
              <a:rPr lang="en-US" sz="1600" dirty="0"/>
              <a:t>NER.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3EBFC2B5-4747-2914-541F-976D24AA4B56}"/>
              </a:ext>
            </a:extLst>
          </p:cNvPr>
          <p:cNvSpPr txBox="1">
            <a:spLocks/>
          </p:cNvSpPr>
          <p:nvPr/>
        </p:nvSpPr>
        <p:spPr>
          <a:xfrm>
            <a:off x="328783" y="196068"/>
            <a:ext cx="7269480" cy="6325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Используемые методы и модели</a:t>
            </a:r>
            <a:endParaRPr lang="en-US" sz="2400" dirty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76C3D312-B408-A02E-C2E0-464D7E40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</p:spPr>
        <p:txBody>
          <a:bodyPr/>
          <a:lstStyle/>
          <a:p>
            <a:r>
              <a:rPr lang="ru-RU" dirty="0"/>
              <a:t>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06EEE-47BB-2B61-1CB8-3F2C1E759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90" y="4261314"/>
            <a:ext cx="5437222" cy="1666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E1713D-DE8B-0268-B041-FB9D02623FA3}"/>
              </a:ext>
            </a:extLst>
          </p:cNvPr>
          <p:cNvSpPr txBox="1"/>
          <p:nvPr/>
        </p:nvSpPr>
        <p:spPr>
          <a:xfrm>
            <a:off x="2642454" y="5805753"/>
            <a:ext cx="340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Архитектура</a:t>
            </a:r>
            <a:r>
              <a:rPr lang="en-US" sz="1400" dirty="0"/>
              <a:t> </a:t>
            </a:r>
            <a:r>
              <a:rPr lang="ru-RU" sz="1400" dirty="0"/>
              <a:t>модели </a:t>
            </a:r>
            <a:r>
              <a:rPr lang="en-US" sz="1400" dirty="0" err="1"/>
              <a:t>en_core_web_sm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935063"/>
      </p:ext>
    </p:extLst>
  </p:cSld>
  <p:clrMapOvr>
    <a:masterClrMapping/>
  </p:clrMapOvr>
</p:sld>
</file>

<file path=ppt/theme/theme1.xml><?xml version="1.0" encoding="utf-8"?>
<a:theme xmlns:a="http://schemas.openxmlformats.org/drawingml/2006/main" name="3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1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669A7BE1-FEC5-432C-BCE3-5B3E786FDB8C}" vid="{11C0389C-4C2A-4AE3-9A67-50561DAC74B3}"/>
    </a:ext>
  </a:ext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Тема1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669A7BE1-FEC5-432C-BCE3-5B3E786FDB8C}" vid="{11C0389C-4C2A-4AE3-9A67-50561DAC74B3}"/>
    </a:ext>
  </a:extLst>
</a:theme>
</file>

<file path=ppt/theme/theme5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Тема1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669A7BE1-FEC5-432C-BCE3-5B3E786FDB8C}" vid="{11C0389C-4C2A-4AE3-9A67-50561DAC74B3}"/>
    </a:ext>
  </a:extLst>
</a:theme>
</file>

<file path=ppt/theme/theme7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Специальное оформление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IREA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IREA" id="{E8850032-F786-40E6-BFF8-0BBF22ABD154}" vid="{767CE51A-E195-4BBF-8413-B0056D99BB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Чесалин_Основы_ИИ_5_семестр_2021__</Template>
  <TotalTime>1947</TotalTime>
  <Words>869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Calibri</vt:lpstr>
      <vt:lpstr>Century Schoolbook</vt:lpstr>
      <vt:lpstr>PT Sans</vt:lpstr>
      <vt:lpstr>Times New Roman</vt:lpstr>
      <vt:lpstr>Wingdings 2</vt:lpstr>
      <vt:lpstr>3_Специальное оформление</vt:lpstr>
      <vt:lpstr>Тема1</vt:lpstr>
      <vt:lpstr>2_Default Design</vt:lpstr>
      <vt:lpstr>1_Тема1</vt:lpstr>
      <vt:lpstr>Специальное оформление</vt:lpstr>
      <vt:lpstr>2_Тема1</vt:lpstr>
      <vt:lpstr>1_Специальное оформление</vt:lpstr>
      <vt:lpstr>2_Специальное оформление</vt:lpstr>
      <vt:lpstr>MIREA</vt:lpstr>
      <vt:lpstr>View</vt:lpstr>
      <vt:lpstr>PowerPoint Presentation</vt:lpstr>
      <vt:lpstr>Актуальность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Архитектура и алгоритмы приложения </vt:lpstr>
      <vt:lpstr>Архитектура и алгоритмы приложения </vt:lpstr>
      <vt:lpstr>Пользовательский интерфейс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void</dc:creator>
  <cp:lastModifiedBy>vis kas</cp:lastModifiedBy>
  <cp:revision>144</cp:revision>
  <dcterms:created xsi:type="dcterms:W3CDTF">2020-12-08T19:22:06Z</dcterms:created>
  <dcterms:modified xsi:type="dcterms:W3CDTF">2024-06-07T12:45:05Z</dcterms:modified>
</cp:coreProperties>
</file>