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8.xml" Type="http://schemas.openxmlformats.org/officeDocument/2006/relationships/notesSlide"/><Relationship Id="rId21" Target="notesSlides/notesSlide12.xml" Type="http://schemas.openxmlformats.org/officeDocument/2006/relationships/notesSlide"/><Relationship Id="rId22" Target="notesSlides/notesSlide9.xml" Type="http://schemas.openxmlformats.org/officeDocument/2006/relationships/notesSlide"/><Relationship Id="rId23" Target="notesSlides/notesSlide7.xml" Type="http://schemas.openxmlformats.org/officeDocument/2006/relationships/notesSlide"/><Relationship Id="rId24" Target="notesSlides/notesSlide11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5.xml" Type="http://schemas.openxmlformats.org/officeDocument/2006/relationships/notesSlide"/><Relationship Id="rId27" Target="notesSlides/notesSlide10.xml" Type="http://schemas.openxmlformats.org/officeDocument/2006/relationships/notesSlide"/><Relationship Id="rId28" Target="notesSlides/notesSlide3.xml" Type="http://schemas.openxmlformats.org/officeDocument/2006/relationships/notes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1.xml" Type="http://schemas.openxmlformats.org/officeDocument/2006/relationships/notesSlide"/><Relationship Id="rId31" Target="notesSlides/notesSlide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676B6F"/>
                </a:solidFill>
                <a:latin typeface="Microsoft YaHei"/>
              </a:rPr>
              <a:t/>
            </a:r>
            <a:endParaRPr sz="1400">
              <a:solidFill>
                <a:srgbClr val="676B6F"/>
              </a:solidFill>
              <a:latin typeface="Microsoft YaHei"/>
              <a:ea typeface="Microsoft YaHe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016000" y="5829300"/>
            <a:ext cx="10160000" cy="3937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1600">
                <a:solidFill>
                  <a:srgbClr val="676B6F"/>
                </a:solidFill>
                <a:latin typeface="sans-serif"/>
                <a:ea typeface="sans-serif"/>
              </a:rPr>
              <a:t>汪行健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1016000" y="4775200"/>
            <a:ext cx="10160000" cy="8890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4300" b="true">
                <a:solidFill>
                  <a:srgbClr val="41464B"/>
                </a:solidFill>
                <a:latin typeface="Microsoft YaHei"/>
              </a:rPr>
              <a:t>706的机会: 在线沙龙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0" y="1054100"/>
            <a:ext cx="1217930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016000" y="635000"/>
            <a:ext cx="10160000" cy="863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41464B"/>
                </a:solidFill>
                <a:latin typeface="Microsoft YaHei"/>
              </a:rPr>
              <a:t>706湾区 参与文化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787400" y="1676400"/>
            <a:ext cx="5905500" cy="4533900"/>
          </a:xfrm>
          <a:prstGeom prst="rect">
            <a:avLst/>
          </a:prstGeom>
        </p:spPr>
        <p:txBody>
          <a:bodyPr anchor="ctr" rtlCol="false">
            <a:normAutofit/>
          </a:bodyPr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pPr algn="l" lvl="1" indent="-231140">
              <a:lnSpc>
                <a:spcPct val="170000"/>
              </a:lnSpc>
              <a:buAutoNum type="arabicPeriod" startAt="1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信息透明: 机会平等,做爱做的事</a:t>
            </a:r>
          </a:p>
          <a:p>
            <a:pPr algn="l" lvl="1" indent="-231140">
              <a:lnSpc>
                <a:spcPct val="170000"/>
              </a:lnSpc>
              <a:buAutoNum type="arabicPeriod" startAt="2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正确方法做事: 学得到,有成长</a:t>
            </a:r>
          </a:p>
          <a:p>
            <a:pPr algn="l" lvl="1" indent="-231140">
              <a:lnSpc>
                <a:spcPct val="170000"/>
              </a:lnSpc>
              <a:buAutoNum type="arabicPeriod" startAt="3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知识可编辑, 讨论有来回</a:t>
            </a:r>
          </a:p>
          <a:p>
            <a:pPr algn="l" lvl="1" indent="-231140">
              <a:lnSpc>
                <a:spcPct val="170000"/>
              </a:lnSpc>
              <a:buAutoNum type="arabicPeriod" startAt="3"/>
            </a:pPr>
            <a:r>
              <a:rPr lang="en-US" sz="2000">
                <a:solidFill>
                  <a:srgbClr val="676B6F"/>
                </a:solidFill>
                <a:latin typeface="sans-serif"/>
              </a:rPr>
              <a:t/>
            </a:r>
            <a:endParaRPr sz="2000">
              <a:solidFill>
                <a:srgbClr val="676B6F"/>
              </a:solidFill>
              <a:latin typeface="sans-serif"/>
              <a:ea typeface="sans-serif"/>
            </a:endParaRPr>
          </a:p>
          <a:p>
            <a:pPr algn="l">
              <a:lnSpc>
                <a:spcPct val="170000"/>
              </a:lnSpc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我们希望每个人都是基于理念的合伙人,我们希望可以互相帮助,互相学习.我们希望自己的</a:t>
            </a:r>
            <a:r>
              <a:rPr lang="en-US" sz="2000">
                <a:solidFill>
                  <a:srgbClr val="FF0000"/>
                </a:solidFill>
                <a:latin typeface="sans-serif"/>
                <a:ea typeface="sans-serif"/>
              </a:rPr>
              <a:t>文化不是虚伪的</a:t>
            </a:r>
            <a:r>
              <a:rPr lang="en-US" sz="2000">
                <a:solidFill>
                  <a:srgbClr val="676B6F"/>
                </a:solidFill>
                <a:latin typeface="sans-serif"/>
              </a:rPr>
              <a:t>,我们的文化可以落到实处.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7150100" y="1663700"/>
            <a:ext cx="47371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016000" y="635000"/>
            <a:ext cx="10160000" cy="863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41464B"/>
                </a:solidFill>
                <a:latin typeface="Microsoft YaHei"/>
              </a:rPr>
              <a:t>706湾区 在琢磨的事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1016000" y="1676400"/>
            <a:ext cx="4851400" cy="45339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pPr algn="l" lvl="1" indent="-231140">
              <a:lnSpc>
                <a:spcPct val="170000"/>
              </a:lnSpc>
              <a:buAutoNum type="arabicPeriod" startAt="1"/>
            </a:pPr>
            <a:r>
              <a:rPr lang="en-US" sz="1500">
                <a:solidFill>
                  <a:srgbClr val="676B6F"/>
                </a:solidFill>
                <a:latin typeface="sans-serif"/>
                <a:ea typeface="sans-serif"/>
              </a:rPr>
              <a:t>如何在新媒体youtube/b站/抖音开展活动?如何内容审核保证付费业务安全?如何确保匿名性?是否建立子品牌和706脱钩?</a:t>
            </a:r>
          </a:p>
          <a:p>
            <a:pPr algn="l" lvl="1" indent="-231140">
              <a:lnSpc>
                <a:spcPct val="170000"/>
              </a:lnSpc>
              <a:buAutoNum type="arabicPeriod" startAt="2"/>
            </a:pPr>
            <a:r>
              <a:rPr lang="en-US" sz="1500">
                <a:solidFill>
                  <a:srgbClr val="676B6F"/>
                </a:solidFill>
                <a:latin typeface="sans-serif"/>
                <a:ea typeface="sans-serif"/>
              </a:rPr>
              <a:t>如何建立国际化团队?如何适应跨时区跨语言办公?如何建立墙外办公/付费/宣传的技术生态?</a:t>
            </a:r>
          </a:p>
          <a:p>
            <a:pPr algn="l" lvl="1" indent="-231140">
              <a:lnSpc>
                <a:spcPct val="170000"/>
              </a:lnSpc>
              <a:buAutoNum type="arabicPeriod" startAt="3"/>
            </a:pPr>
            <a:r>
              <a:rPr lang="en-US" sz="1500">
                <a:solidFill>
                  <a:srgbClr val="676B6F"/>
                </a:solidFill>
                <a:latin typeface="sans-serif"/>
                <a:ea typeface="sans-serif"/>
              </a:rPr>
              <a:t>如何将人治制度化?如何建立信任关系?成立委员会审核系列活动?建立统一的内部培训体系?如何建立内部福利体系?怎么惠及为我们奉献的人?钱花在何处?</a:t>
            </a:r>
          </a:p>
          <a:p>
            <a:pPr algn="l" lvl="1" indent="-231140">
              <a:lnSpc>
                <a:spcPct val="170000"/>
              </a:lnSpc>
              <a:buAutoNum type="arabicPeriod" startAt="4"/>
            </a:pPr>
            <a:r>
              <a:rPr lang="en-US" sz="1500">
                <a:solidFill>
                  <a:srgbClr val="676B6F"/>
                </a:solidFill>
                <a:latin typeface="sans-serif"/>
                <a:ea typeface="sans-serif"/>
              </a:rPr>
              <a:t>如何开源我们的资源?怎么更好帮助到本部宣传706文化?怎么和其他地区/项目建立更密切的资源合作?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6921500" y="1828800"/>
            <a:ext cx="363220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016000" y="635000"/>
            <a:ext cx="10160000" cy="863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41464B"/>
                </a:solidFill>
                <a:latin typeface="Microsoft YaHei"/>
                <a:ea typeface="Microsoft YaHei"/>
              </a:rPr>
              <a:t>希望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1016000" y="1676400"/>
            <a:ext cx="4851400" cy="45339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pPr algn="l" lvl="1" indent="-231140">
              <a:lnSpc>
                <a:spcPct val="170000"/>
              </a:lnSpc>
              <a:buAutoNum type="arabicPeriod" startAt="1"/>
            </a:pPr>
            <a:r>
              <a:rPr lang="en-US" sz="2000">
                <a:solidFill>
                  <a:srgbClr val="676B6F"/>
                </a:solidFill>
                <a:latin typeface="sans-serif"/>
              </a:rPr>
              <a:t>706更专业</a:t>
            </a:r>
          </a:p>
          <a:p>
            <a:pPr algn="l" lvl="1" indent="-231140">
              <a:lnSpc>
                <a:spcPct val="170000"/>
              </a:lnSpc>
              <a:buAutoNum type="arabicPeriod" startAt="2"/>
            </a:pPr>
            <a:r>
              <a:rPr lang="en-US" sz="2000">
                <a:solidFill>
                  <a:srgbClr val="676B6F"/>
                </a:solidFill>
                <a:latin typeface="sans-serif"/>
              </a:rPr>
              <a:t>706更开放</a:t>
            </a:r>
          </a:p>
          <a:p>
            <a:pPr algn="l" lvl="1" indent="-231140">
              <a:lnSpc>
                <a:spcPct val="170000"/>
              </a:lnSpc>
              <a:buAutoNum type="arabicPeriod" startAt="3"/>
            </a:pPr>
            <a:r>
              <a:rPr lang="en-US" sz="2000">
                <a:solidFill>
                  <a:srgbClr val="676B6F"/>
                </a:solidFill>
                <a:latin typeface="sans-serif"/>
              </a:rPr>
              <a:t>706更谨慎</a:t>
            </a:r>
          </a:p>
          <a:p>
            <a:pPr algn="l" lvl="1" indent="-231140">
              <a:lnSpc>
                <a:spcPct val="170000"/>
              </a:lnSpc>
              <a:buAutoNum type="arabicPeriod" startAt="4"/>
            </a:pPr>
            <a:r>
              <a:rPr lang="en-US" sz="2000">
                <a:solidFill>
                  <a:srgbClr val="676B6F"/>
                </a:solidFill>
                <a:latin typeface="sans-serif"/>
              </a:rPr>
              <a:t>706更有趣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6921500" y="1828800"/>
            <a:ext cx="363220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016000" y="635000"/>
            <a:ext cx="10160000" cy="863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41464B"/>
                </a:solidFill>
                <a:latin typeface="Microsoft YaHei"/>
              </a:rPr>
              <a:t>Take-aways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0" y="1676400"/>
            <a:ext cx="6096000" cy="4533900"/>
          </a:xfrm>
          <a:prstGeom prst="rect">
            <a:avLst/>
          </a:prstGeom>
        </p:spPr>
        <p:txBody>
          <a:bodyPr anchor="ctr" rtlCol="false">
            <a:normAutofit/>
          </a:bodyPr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pPr algn="l" lvl="1" indent="-231140">
              <a:lnSpc>
                <a:spcPct val="170000"/>
              </a:lnSpc>
              <a:buAutoNum type="arabicPeriod" startAt="1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为什么要线上?</a:t>
            </a:r>
          </a:p>
          <a:p>
            <a:pPr algn="l" lvl="1" indent="-231140">
              <a:lnSpc>
                <a:spcPct val="170000"/>
              </a:lnSpc>
              <a:buAutoNum type="arabicPeriod" startAt="2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为什么要付费?</a:t>
            </a:r>
          </a:p>
          <a:p>
            <a:pPr algn="l" lvl="1" indent="-231140">
              <a:lnSpc>
                <a:spcPct val="170000"/>
              </a:lnSpc>
              <a:buAutoNum type="arabicPeriod" startAt="3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怎么做好线上?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5740400" y="1981200"/>
            <a:ext cx="58928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558800" y="0"/>
            <a:ext cx="11061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016000" y="635000"/>
            <a:ext cx="10160000" cy="863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41464B"/>
                </a:solidFill>
                <a:latin typeface="Microsoft YaHei"/>
              </a:rPr>
              <a:t>706的特点: 穷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1016000" y="1676400"/>
            <a:ext cx="4851400" cy="45339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pPr algn="l" lvl="1" indent="-231140">
              <a:lnSpc>
                <a:spcPct val="170000"/>
              </a:lnSpc>
              <a:buAutoNum type="arabicPeriod" startAt="1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小众的话题定位</a:t>
            </a:r>
          </a:p>
          <a:p>
            <a:pPr algn="l" lvl="1" indent="-231140">
              <a:lnSpc>
                <a:spcPct val="170000"/>
              </a:lnSpc>
              <a:buAutoNum type="arabicPeriod" startAt="2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非营利性组织</a:t>
            </a:r>
          </a:p>
          <a:p>
            <a:pPr algn="l" lvl="1" indent="-231140">
              <a:lnSpc>
                <a:spcPct val="170000"/>
              </a:lnSpc>
              <a:buAutoNum type="arabicPeriod" startAt="3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高流动性人口</a:t>
            </a:r>
          </a:p>
          <a:p>
            <a:pPr algn="l" lvl="1" indent="-231140">
              <a:lnSpc>
                <a:spcPct val="170000"/>
              </a:lnSpc>
              <a:buAutoNum type="arabicPeriod" startAt="4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头铁?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6921500" y="1828800"/>
            <a:ext cx="363220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016000" y="635000"/>
            <a:ext cx="10160000" cy="863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41464B"/>
                </a:solidFill>
                <a:latin typeface="Microsoft YaHei"/>
              </a:rPr>
              <a:t>706的活路: 靠谱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1016000" y="1676400"/>
            <a:ext cx="4851400" cy="45339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pPr algn="l" lvl="1" indent="-231140">
              <a:lnSpc>
                <a:spcPct val="170000"/>
              </a:lnSpc>
              <a:buAutoNum type="arabicPeriod" startAt="1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高效的管理</a:t>
            </a:r>
          </a:p>
          <a:p>
            <a:pPr algn="l" lvl="1" indent="-231140">
              <a:lnSpc>
                <a:spcPct val="170000"/>
              </a:lnSpc>
              <a:buAutoNum type="arabicPeriod" startAt="2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完备的培训体系</a:t>
            </a:r>
          </a:p>
          <a:p>
            <a:pPr algn="l" lvl="1" indent="-231140">
              <a:lnSpc>
                <a:spcPct val="170000"/>
              </a:lnSpc>
              <a:buAutoNum type="arabicPeriod" startAt="3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标准化的产品和服务</a:t>
            </a:r>
          </a:p>
          <a:p>
            <a:pPr algn="l" lvl="1" indent="-231140">
              <a:lnSpc>
                <a:spcPct val="170000"/>
              </a:lnSpc>
              <a:buAutoNum type="arabicPeriod" startAt="4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稳定的合作方</a:t>
            </a:r>
          </a:p>
          <a:p>
            <a:pPr algn="l" lvl="1" indent="-231140">
              <a:lnSpc>
                <a:spcPct val="170000"/>
              </a:lnSpc>
              <a:buAutoNum type="arabicPeriod" startAt="5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稳定的收入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6921500" y="1828800"/>
            <a:ext cx="363220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016000" y="635000"/>
            <a:ext cx="10160000" cy="863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41464B"/>
                </a:solidFill>
                <a:latin typeface="Microsoft YaHei"/>
                <a:ea typeface="Microsoft YaHei"/>
              </a:rPr>
              <a:t>一个尝试: 706湾区在线沙龙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1016000" y="1676400"/>
            <a:ext cx="4851400" cy="45339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pPr algn="l" lvl="1" indent="-231140">
              <a:lnSpc>
                <a:spcPct val="170000"/>
              </a:lnSpc>
              <a:buAutoNum type="arabicPeriod" startAt="1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内销转出口</a:t>
            </a:r>
          </a:p>
          <a:p>
            <a:pPr algn="l" lvl="1" indent="-231140">
              <a:lnSpc>
                <a:spcPct val="170000"/>
              </a:lnSpc>
              <a:buAutoNum type="arabicPeriod" startAt="2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零售转批发</a:t>
            </a:r>
          </a:p>
          <a:p>
            <a:pPr algn="l" lvl="1" indent="-231140">
              <a:lnSpc>
                <a:spcPct val="170000"/>
              </a:lnSpc>
              <a:buAutoNum type="arabicPeriod" startAt="3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免费转付费</a:t>
            </a:r>
          </a:p>
          <a:p>
            <a:pPr algn="l" lvl="1" indent="-231140">
              <a:lnSpc>
                <a:spcPct val="170000"/>
              </a:lnSpc>
              <a:buAutoNum type="arabicPeriod" startAt="4"/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友情转互惠</a:t>
            </a:r>
          </a:p>
          <a:p>
            <a:pPr algn="l" lvl="1" indent="-231140">
              <a:lnSpc>
                <a:spcPct val="170000"/>
              </a:lnSpc>
              <a:buAutoNum type="arabicPeriod" startAt="4"/>
            </a:pPr>
            <a:r>
              <a:rPr lang="en-US" sz="2000">
                <a:solidFill>
                  <a:srgbClr val="676B6F"/>
                </a:solidFill>
                <a:latin typeface="sans-serif"/>
              </a:rPr>
              <a:t/>
            </a:r>
            <a:endParaRPr sz="2000">
              <a:solidFill>
                <a:srgbClr val="676B6F"/>
              </a:solidFill>
              <a:latin typeface="sans-serif"/>
              <a:ea typeface="sans-serif"/>
            </a:endParaRPr>
          </a:p>
          <a:p>
            <a:pPr algn="l">
              <a:lnSpc>
                <a:spcPct val="170000"/>
              </a:lnSpc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什么是在线沙龙?</a:t>
            </a:r>
          </a:p>
          <a:p>
            <a:pPr algn="l">
              <a:lnSpc>
                <a:spcPct val="170000"/>
              </a:lnSpc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一端连接嘉宾,一端连接观众,是个中介.</a:t>
            </a:r>
          </a:p>
          <a:p>
            <a:pPr algn="l">
              <a:lnSpc>
                <a:spcPct val="170000"/>
              </a:lnSpc>
            </a:pPr>
            <a:r>
              <a:rPr lang="en-US" sz="2000">
                <a:solidFill>
                  <a:srgbClr val="676B6F"/>
                </a:solidFill>
                <a:latin typeface="sans-serif"/>
                <a:ea typeface="sans-serif"/>
              </a:rPr>
              <a:t>中介要极为靠谱,不然要中介干嘛??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6235700" y="1511300"/>
            <a:ext cx="51181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016000" y="635000"/>
            <a:ext cx="10160000" cy="863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41464B"/>
                </a:solidFill>
                <a:latin typeface="Microsoft YaHei"/>
                <a:ea typeface="Microsoft YaHei"/>
              </a:rPr>
              <a:t>一个验证: 706湾区在线沙龙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1968500" y="1790700"/>
            <a:ext cx="8229600" cy="41275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5041900" y="6121400"/>
            <a:ext cx="2082800" cy="647700"/>
          </a:xfrm>
          <a:prstGeom prst="rect">
            <a:avLst/>
          </a:prstGeom>
        </p:spPr>
        <p:txBody>
          <a:bodyPr anchor="ctr" rtlCol="false">
            <a:spAutoFit/>
          </a:bodyPr>
          <a:lstStyle/>
          <a:p>
            <a:pPr algn="ctr">
              <a:lnSpc>
                <a:spcPct val="170000"/>
              </a:lnSpc>
              <a:defRPr/>
            </a:pPr>
            <a:r>
              <a:rPr lang="en"/>
              <a:t/>
            </a:r>
            <a:r>
              <a:rPr lang="en-US" sz="1800">
                <a:solidFill>
                  <a:srgbClr val="676B6F"/>
                </a:solidFill>
                <a:latin typeface="Microsoft YaHei"/>
                <a:ea typeface="Microsoft YaHei"/>
              </a:rPr>
              <a:t>截止到3月25号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016000" y="635000"/>
            <a:ext cx="10160000" cy="863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41464B"/>
                </a:solidFill>
                <a:latin typeface="Microsoft YaHei"/>
                <a:ea typeface="Microsoft YaHei"/>
              </a:rPr>
              <a:t>一个验证: 706湾区在线沙龙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1854200" y="1397000"/>
            <a:ext cx="84836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016000" y="635000"/>
            <a:ext cx="10160000" cy="863600"/>
          </a:xfrm>
          <a:prstGeom prst="rect">
            <a:avLst/>
          </a:prstGeom>
        </p:spPr>
        <p:txBody>
          <a:bodyPr anchor="t" rtlCol="false">
            <a:norm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41464B"/>
                </a:solidFill>
                <a:latin typeface="Microsoft YaHei"/>
              </a:rPr>
              <a:t>706湾区 标准化服务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787400" y="1676400"/>
            <a:ext cx="5295900" cy="4533900"/>
          </a:xfrm>
          <a:prstGeom prst="rect">
            <a:avLst/>
          </a:prstGeom>
        </p:spPr>
        <p:txBody>
          <a:bodyPr anchor="ctr" rtlCol="false">
            <a:normAutofit/>
          </a:bodyPr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pPr algn="l" lvl="1" indent="-231140">
              <a:lnSpc>
                <a:spcPct val="170000"/>
              </a:lnSpc>
              <a:buAutoNum type="arabicPeriod" startAt="1"/>
            </a:pP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我们给嘉宾什么?</a:t>
            </a:r>
          </a:p>
          <a:p>
            <a:pPr algn="l" lvl="2" indent="-231140">
              <a:lnSpc>
                <a:spcPct val="170000"/>
              </a:lnSpc>
              <a:buAutoNum type="arabicPeriod" startAt="1"/>
            </a:pP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完美的直播/转播/主持服务</a:t>
            </a:r>
          </a:p>
          <a:p>
            <a:pPr algn="l" lvl="2" indent="-231140">
              <a:lnSpc>
                <a:spcPct val="170000"/>
              </a:lnSpc>
              <a:buAutoNum type="arabicPeriod" startAt="2"/>
            </a:pP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系统的内容挖掘/模拟观众提问</a:t>
            </a:r>
          </a:p>
          <a:p>
            <a:pPr algn="l" lvl="2" indent="-231140">
              <a:lnSpc>
                <a:spcPct val="170000"/>
              </a:lnSpc>
              <a:buAutoNum type="arabicPeriod" startAt="3"/>
            </a:pP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语音转文字的沉淀,录播的推广</a:t>
            </a:r>
          </a:p>
          <a:p>
            <a:pPr algn="l" lvl="2" indent="-231140">
              <a:lnSpc>
                <a:spcPct val="170000"/>
              </a:lnSpc>
              <a:buAutoNum type="arabicPeriod" startAt="4"/>
            </a:pP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嘉宾自媒体宣传推广</a:t>
            </a:r>
          </a:p>
          <a:p>
            <a:pPr algn="l" lvl="2" indent="-231140">
              <a:lnSpc>
                <a:spcPct val="170000"/>
              </a:lnSpc>
              <a:buAutoNum type="arabicPeriod" startAt="5"/>
            </a:pP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门票分成</a:t>
            </a:r>
          </a:p>
          <a:p>
            <a:pPr algn="l" lvl="1" indent="-231140">
              <a:lnSpc>
                <a:spcPct val="170000"/>
              </a:lnSpc>
              <a:buAutoNum type="arabicPeriod" startAt="2"/>
            </a:pP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嘉宾给我们什么?</a:t>
            </a:r>
          </a:p>
          <a:p>
            <a:pPr algn="l" lvl="2" indent="-231140">
              <a:lnSpc>
                <a:spcPct val="170000"/>
              </a:lnSpc>
              <a:buAutoNum type="arabicPeriod" startAt="1"/>
            </a:pP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提前2周出提纲</a:t>
            </a:r>
          </a:p>
          <a:p>
            <a:pPr algn="l" lvl="2" indent="-231140">
              <a:lnSpc>
                <a:spcPct val="170000"/>
              </a:lnSpc>
              <a:buAutoNum type="arabicPeriod" startAt="2"/>
            </a:pP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提前带ppt试讲</a:t>
            </a:r>
          </a:p>
          <a:p>
            <a:pPr algn="l" lvl="2" indent="-231140">
              <a:lnSpc>
                <a:spcPct val="170000"/>
              </a:lnSpc>
              <a:buAutoNum type="arabicPeriod" startAt="3"/>
            </a:pPr>
            <a:r>
              <a:rPr lang="en-US" sz="1800">
                <a:solidFill>
                  <a:srgbClr val="676B6F"/>
                </a:solidFill>
                <a:latin typeface="sans-serif"/>
                <a:ea typeface="sans-serif"/>
              </a:rPr>
              <a:t>提前1小时在线等候讲座开始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6159500" y="1663700"/>
            <a:ext cx="5219700" cy="4965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