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7" r:id="rId2"/>
    <p:sldId id="273"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D9AB6AE-B77A-4E1D-972C-260DEFE85E99}">
          <p14:sldIdLst>
            <p14:sldId id="257"/>
            <p14:sldId id="273"/>
            <p14:sldId id="259"/>
            <p14:sldId id="260"/>
            <p14:sldId id="261"/>
            <p14:sldId id="262"/>
          </p14:sldIdLst>
        </p14:section>
        <p14:section name="Untitled Section" id="{F73ED3BB-2702-4C21-90AE-40E63D7DABD1}">
          <p14:sldIdLst>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0"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83"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Product Analysis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4.9164661708953047E-2"/>
          <c:y val="0.1347822147231596"/>
          <c:w val="0.91379830125400996"/>
          <c:h val="0.6263951381077365"/>
        </c:manualLayout>
      </c:layout>
      <c:barChart>
        <c:barDir val="col"/>
        <c:grouping val="clustered"/>
        <c:varyColors val="0"/>
        <c:ser>
          <c:idx val="0"/>
          <c:order val="0"/>
          <c:tx>
            <c:strRef>
              <c:f>Sheet1!$B$1</c:f>
              <c:strCache>
                <c:ptCount val="1"/>
                <c:pt idx="0">
                  <c:v>Score</c:v>
                </c:pt>
              </c:strCache>
            </c:strRef>
          </c:tx>
          <c:spPr>
            <a:noFill/>
            <a:ln w="9525" cap="flat" cmpd="sng" algn="ctr">
              <a:solidFill>
                <a:schemeClr val="accent1">
                  <a:shade val="65000"/>
                </a:schemeClr>
              </a:solidFill>
              <a:miter lim="800000"/>
            </a:ln>
            <a:effectLst>
              <a:glow rad="63500">
                <a:schemeClr val="accent1">
                  <a:shade val="65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Relevance to analysis</c:v>
                </c:pt>
                <c:pt idx="1">
                  <c:v>Clarity (labels, title, axes)</c:v>
                </c:pt>
                <c:pt idx="2">
                  <c:v>Data accuracy2.0/2</c:v>
                </c:pt>
                <c:pt idx="3">
                  <c:v>Visual appeal</c:v>
                </c:pt>
                <c:pt idx="4">
                  <c:v>Insightfulness</c:v>
                </c:pt>
              </c:strCache>
            </c:strRef>
          </c:cat>
          <c:val>
            <c:numRef>
              <c:f>Sheet1!$B$2:$B$6</c:f>
              <c:numCache>
                <c:formatCode>General</c:formatCode>
                <c:ptCount val="5"/>
                <c:pt idx="0">
                  <c:v>2</c:v>
                </c:pt>
                <c:pt idx="1">
                  <c:v>1.8</c:v>
                </c:pt>
                <c:pt idx="2">
                  <c:v>2</c:v>
                </c:pt>
                <c:pt idx="3">
                  <c:v>1.6</c:v>
                </c:pt>
                <c:pt idx="4">
                  <c:v>1.8</c:v>
                </c:pt>
              </c:numCache>
            </c:numRef>
          </c:val>
          <c:extLst>
            <c:ext xmlns:c16="http://schemas.microsoft.com/office/drawing/2014/chart" uri="{C3380CC4-5D6E-409C-BE32-E72D297353CC}">
              <c16:uniqueId val="{00000000-96A0-4AA5-8F49-100B6ECB639E}"/>
            </c:ext>
          </c:extLst>
        </c:ser>
        <c:ser>
          <c:idx val="1"/>
          <c:order val="1"/>
          <c:tx>
            <c:strRef>
              <c:f>Sheet1!$C$1</c:f>
              <c:strCache>
                <c:ptCount val="1"/>
                <c:pt idx="0">
                  <c:v>Comment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Relevance to analysis</c:v>
                </c:pt>
                <c:pt idx="1">
                  <c:v>Clarity (labels, title, axes)</c:v>
                </c:pt>
                <c:pt idx="2">
                  <c:v>Data accuracy2.0/2</c:v>
                </c:pt>
                <c:pt idx="3">
                  <c:v>Visual appeal</c:v>
                </c:pt>
                <c:pt idx="4">
                  <c:v>Insightfulness</c:v>
                </c:pt>
              </c:strCache>
            </c:strRef>
          </c:cat>
          <c:val>
            <c:numRef>
              <c:f>Sheet1!$C$2:$C$6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96A0-4AA5-8F49-100B6ECB639E}"/>
            </c:ext>
          </c:extLst>
        </c:ser>
        <c:ser>
          <c:idx val="2"/>
          <c:order val="2"/>
          <c:tx>
            <c:strRef>
              <c:f>Sheet1!$D$1</c:f>
              <c:strCache>
                <c:ptCount val="1"/>
                <c:pt idx="0">
                  <c:v>Column1</c:v>
                </c:pt>
              </c:strCache>
            </c:strRef>
          </c:tx>
          <c:spPr>
            <a:noFill/>
            <a:ln w="9525" cap="flat" cmpd="sng" algn="ctr">
              <a:solidFill>
                <a:schemeClr val="accent1">
                  <a:tint val="65000"/>
                </a:schemeClr>
              </a:solidFill>
              <a:miter lim="800000"/>
            </a:ln>
            <a:effectLst>
              <a:glow rad="63500">
                <a:schemeClr val="accent1">
                  <a:tint val="65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Relevance to analysis</c:v>
                </c:pt>
                <c:pt idx="1">
                  <c:v>Clarity (labels, title, axes)</c:v>
                </c:pt>
                <c:pt idx="2">
                  <c:v>Data accuracy2.0/2</c:v>
                </c:pt>
                <c:pt idx="3">
                  <c:v>Visual appeal</c:v>
                </c:pt>
                <c:pt idx="4">
                  <c:v>Insightfulness</c:v>
                </c:pt>
              </c:strCache>
            </c:strRef>
          </c:cat>
          <c:val>
            <c:numRef>
              <c:f>Sheet1!$D$2:$D$6</c:f>
              <c:numCache>
                <c:formatCode>General</c:formatCode>
                <c:ptCount val="5"/>
              </c:numCache>
            </c:numRef>
          </c:val>
          <c:extLst>
            <c:ext xmlns:c16="http://schemas.microsoft.com/office/drawing/2014/chart" uri="{C3380CC4-5D6E-409C-BE32-E72D297353CC}">
              <c16:uniqueId val="{00000002-96A0-4AA5-8F49-100B6ECB639E}"/>
            </c:ext>
          </c:extLst>
        </c:ser>
        <c:dLbls>
          <c:dLblPos val="outEnd"/>
          <c:showLegendKey val="0"/>
          <c:showVal val="1"/>
          <c:showCatName val="0"/>
          <c:showSerName val="0"/>
          <c:showPercent val="0"/>
          <c:showBubbleSize val="0"/>
        </c:dLbls>
        <c:gapWidth val="315"/>
        <c:overlap val="-40"/>
        <c:axId val="947495984"/>
        <c:axId val="946277280"/>
      </c:barChart>
      <c:catAx>
        <c:axId val="9474959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46277280"/>
        <c:crosses val="autoZero"/>
        <c:auto val="1"/>
        <c:lblAlgn val="ctr"/>
        <c:lblOffset val="100"/>
        <c:noMultiLvlLbl val="0"/>
      </c:catAx>
      <c:valAx>
        <c:axId val="9462772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474959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313500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298704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5896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1209864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2007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3745023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2201079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269809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328431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251CA-ABD2-4DD7-9C5C-749FDD5D439F}"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147524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251CA-ABD2-4DD7-9C5C-749FDD5D439F}"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300639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251CA-ABD2-4DD7-9C5C-749FDD5D439F}" type="datetimeFigureOut">
              <a:rPr lang="en-IN" smtClean="0"/>
              <a:t>03-09-2025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29837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251CA-ABD2-4DD7-9C5C-749FDD5D439F}" type="datetimeFigureOut">
              <a:rPr lang="en-IN" smtClean="0"/>
              <a:t>03-09-2025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89352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251CA-ABD2-4DD7-9C5C-749FDD5D439F}" type="datetimeFigureOut">
              <a:rPr lang="en-IN" smtClean="0"/>
              <a:t>03-09-2025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267698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251CA-ABD2-4DD7-9C5C-749FDD5D439F}"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359445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251CA-ABD2-4DD7-9C5C-749FDD5D439F}"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C77B-5FDB-49B3-BD01-900FD148F483}" type="slidenum">
              <a:rPr lang="en-IN" smtClean="0"/>
              <a:t>‹#›</a:t>
            </a:fld>
            <a:endParaRPr lang="en-IN"/>
          </a:p>
        </p:txBody>
      </p:sp>
    </p:spTree>
    <p:extLst>
      <p:ext uri="{BB962C8B-B14F-4D97-AF65-F5344CB8AC3E}">
        <p14:creationId xmlns:p14="http://schemas.microsoft.com/office/powerpoint/2010/main" val="178254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8251CA-ABD2-4DD7-9C5C-749FDD5D439F}" type="datetimeFigureOut">
              <a:rPr lang="en-IN" smtClean="0"/>
              <a:t>03-09-2025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D7C77B-5FDB-49B3-BD01-900FD148F483}" type="slidenum">
              <a:rPr lang="en-IN" smtClean="0"/>
              <a:t>‹#›</a:t>
            </a:fld>
            <a:endParaRPr lang="en-IN"/>
          </a:p>
        </p:txBody>
      </p:sp>
    </p:spTree>
    <p:extLst>
      <p:ext uri="{BB962C8B-B14F-4D97-AF65-F5344CB8AC3E}">
        <p14:creationId xmlns:p14="http://schemas.microsoft.com/office/powerpoint/2010/main" val="85733707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3.0/" TargetMode="External"/><Relationship Id="rId2" Type="http://schemas.openxmlformats.org/officeDocument/2006/relationships/hyperlink" Target="https://foto.wuestenigel.com/sweet-dessert-with-cottage-cheese-and-semolina-flip-2020/"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saymykitchens.blogspot.com/2016/03/bread-maker-fun-pandan-loaf.html" TargetMode="External"/><Relationship Id="rId7" Type="http://schemas.openxmlformats.org/officeDocument/2006/relationships/hyperlink" Target="https://foto.wuestenigel.com/sweet-dessert-with-cottage-cheese-and-semolina-flip-2020/"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michellesmirror.com/2019_08_25_archive.html" TargetMode="External"/><Relationship Id="rId4" Type="http://schemas.openxmlformats.org/officeDocument/2006/relationships/image" Target="../media/image2.jpg"/><Relationship Id="rId9" Type="http://schemas.openxmlformats.org/officeDocument/2006/relationships/hyperlink" Target="https://pixabay.com/en/milk-can-glass-milk-glass-of-milk-19900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F73E-1663-4B27-ADC2-107DB3694C31}"/>
              </a:ext>
            </a:extLst>
          </p:cNvPr>
          <p:cNvSpPr>
            <a:spLocks noGrp="1"/>
          </p:cNvSpPr>
          <p:nvPr>
            <p:ph type="title"/>
          </p:nvPr>
        </p:nvSpPr>
        <p:spPr>
          <a:xfrm>
            <a:off x="0" y="725864"/>
            <a:ext cx="9709608" cy="1206632"/>
          </a:xfrm>
        </p:spPr>
        <p:txBody>
          <a:bodyPr>
            <a:normAutofit fontScale="90000"/>
          </a:bodyPr>
          <a:lstStyle/>
          <a:p>
            <a:pPr algn="just"/>
            <a:r>
              <a:rPr lang="en-US" sz="3100" b="1" i="1" dirty="0">
                <a:solidFill>
                  <a:schemeClr val="accent1">
                    <a:lumMod val="50000"/>
                  </a:schemeClr>
                </a:solidFill>
              </a:rPr>
              <a:t>PRODUCT</a:t>
            </a:r>
            <a:r>
              <a:rPr lang="en-US" sz="3100" b="1" dirty="0"/>
              <a:t> </a:t>
            </a:r>
            <a:r>
              <a:rPr lang="en-US" sz="3100" b="1" i="1" dirty="0">
                <a:solidFill>
                  <a:schemeClr val="accent1">
                    <a:lumMod val="50000"/>
                  </a:schemeClr>
                </a:solidFill>
              </a:rPr>
              <a:t>ANALYSIS</a:t>
            </a:r>
            <a:r>
              <a:rPr lang="en-US" sz="3100" b="1" dirty="0"/>
              <a:t> </a:t>
            </a:r>
            <a:r>
              <a:rPr lang="en-US" sz="3100" b="1" i="1" dirty="0">
                <a:solidFill>
                  <a:schemeClr val="accent1">
                    <a:lumMod val="50000"/>
                  </a:schemeClr>
                </a:solidFill>
              </a:rPr>
              <a:t>USING</a:t>
            </a:r>
            <a:r>
              <a:rPr lang="en-US" sz="3100" b="1" dirty="0"/>
              <a:t> </a:t>
            </a:r>
            <a:r>
              <a:rPr lang="en-US" sz="3100" b="1" i="1" dirty="0">
                <a:solidFill>
                  <a:schemeClr val="accent1">
                    <a:lumMod val="50000"/>
                  </a:schemeClr>
                </a:solidFill>
              </a:rPr>
              <a:t>A PRIORI</a:t>
            </a:r>
            <a:r>
              <a:rPr lang="en-US" sz="3100" b="1" dirty="0">
                <a:solidFill>
                  <a:schemeClr val="accent1">
                    <a:lumMod val="50000"/>
                  </a:schemeClr>
                </a:solidFill>
              </a:rPr>
              <a:t>/</a:t>
            </a:r>
            <a:r>
              <a:rPr lang="en-US" sz="3100" b="1" i="1" dirty="0">
                <a:solidFill>
                  <a:schemeClr val="accent1">
                    <a:lumMod val="50000"/>
                  </a:schemeClr>
                </a:solidFill>
              </a:rPr>
              <a:t>ASSOCIATION</a:t>
            </a:r>
            <a:r>
              <a:rPr lang="en-US" sz="3100" b="1" dirty="0"/>
              <a:t> </a:t>
            </a:r>
            <a:r>
              <a:rPr lang="en-US" sz="3100" b="1" i="1" dirty="0">
                <a:solidFill>
                  <a:schemeClr val="accent1">
                    <a:lumMod val="50000"/>
                  </a:schemeClr>
                </a:solidFill>
              </a:rPr>
              <a:t>RULES</a:t>
            </a:r>
            <a:br>
              <a:rPr lang="en-IN" dirty="0"/>
            </a:br>
            <a:r>
              <a:rPr lang="en-IN" dirty="0"/>
              <a:t>								</a:t>
            </a:r>
            <a:r>
              <a:rPr lang="en-IN" b="1" i="1" dirty="0">
                <a:solidFill>
                  <a:schemeClr val="accent3">
                    <a:lumMod val="50000"/>
                  </a:schemeClr>
                </a:solidFill>
              </a:rPr>
              <a:t>WELCOME</a:t>
            </a:r>
          </a:p>
        </p:txBody>
      </p:sp>
      <p:sp>
        <p:nvSpPr>
          <p:cNvPr id="46" name="Content Placeholder 45">
            <a:extLst>
              <a:ext uri="{FF2B5EF4-FFF2-40B4-BE49-F238E27FC236}">
                <a16:creationId xmlns:a16="http://schemas.microsoft.com/office/drawing/2014/main" id="{5BDBE0E1-8DB0-4085-A31B-77CBAA8C4CAD}"/>
              </a:ext>
            </a:extLst>
          </p:cNvPr>
          <p:cNvSpPr>
            <a:spLocks noGrp="1"/>
          </p:cNvSpPr>
          <p:nvPr>
            <p:ph type="body" idx="1"/>
          </p:nvPr>
        </p:nvSpPr>
        <p:spPr>
          <a:xfrm>
            <a:off x="677335" y="2516958"/>
            <a:ext cx="8596668" cy="2130456"/>
          </a:xfrm>
        </p:spPr>
        <p:txBody>
          <a:bodyPr>
            <a:normAutofit fontScale="25000" lnSpcReduction="20000"/>
          </a:bodyPr>
          <a:lstStyle/>
          <a:p>
            <a:endParaRPr lang="en-US" b="1" i="1" dirty="0"/>
          </a:p>
          <a:p>
            <a:r>
              <a:rPr lang="en-US" sz="8000" b="1" dirty="0">
                <a:solidFill>
                  <a:schemeClr val="tx1">
                    <a:lumMod val="75000"/>
                    <a:lumOff val="25000"/>
                  </a:schemeClr>
                </a:solidFill>
              </a:rPr>
              <a:t>I.</a:t>
            </a:r>
            <a:r>
              <a:rPr lang="en-US" sz="8000" b="1" i="1" dirty="0">
                <a:solidFill>
                  <a:schemeClr val="tx1">
                    <a:lumMod val="75000"/>
                    <a:lumOff val="25000"/>
                  </a:schemeClr>
                </a:solidFill>
              </a:rPr>
              <a:t>keerthika</a:t>
            </a:r>
            <a:r>
              <a:rPr lang="en-US" sz="8000" b="1" dirty="0">
                <a:solidFill>
                  <a:schemeClr val="tx1">
                    <a:lumMod val="75000"/>
                    <a:lumOff val="25000"/>
                  </a:schemeClr>
                </a:solidFill>
              </a:rPr>
              <a:t> | S.</a:t>
            </a:r>
            <a:r>
              <a:rPr lang="en-US" sz="8000" b="1" i="1" dirty="0">
                <a:solidFill>
                  <a:schemeClr val="tx1">
                    <a:lumMod val="75000"/>
                    <a:lumOff val="25000"/>
                  </a:schemeClr>
                </a:solidFill>
              </a:rPr>
              <a:t>Nivethitha</a:t>
            </a:r>
            <a:r>
              <a:rPr lang="en-US" sz="8000" b="1" dirty="0">
                <a:solidFill>
                  <a:schemeClr val="tx1">
                    <a:lumMod val="75000"/>
                    <a:lumOff val="25000"/>
                  </a:schemeClr>
                </a:solidFill>
              </a:rPr>
              <a:t> | T.</a:t>
            </a:r>
            <a:r>
              <a:rPr lang="en-US" sz="8000" b="1" i="1" dirty="0">
                <a:solidFill>
                  <a:schemeClr val="tx1">
                    <a:lumMod val="75000"/>
                    <a:lumOff val="25000"/>
                  </a:schemeClr>
                </a:solidFill>
              </a:rPr>
              <a:t>Vinothini</a:t>
            </a:r>
            <a:r>
              <a:rPr lang="en-US" sz="8000" b="1" dirty="0">
                <a:solidFill>
                  <a:schemeClr val="tx1">
                    <a:lumMod val="75000"/>
                    <a:lumOff val="25000"/>
                  </a:schemeClr>
                </a:solidFill>
              </a:rPr>
              <a:t>,</a:t>
            </a:r>
            <a:endParaRPr lang="en-IN" sz="8000" dirty="0">
              <a:solidFill>
                <a:schemeClr val="tx1">
                  <a:lumMod val="75000"/>
                  <a:lumOff val="25000"/>
                </a:schemeClr>
              </a:solidFill>
            </a:endParaRPr>
          </a:p>
          <a:p>
            <a:r>
              <a:rPr lang="en-US" sz="8000" b="1" i="1" dirty="0">
                <a:solidFill>
                  <a:schemeClr val="tx1">
                    <a:lumMod val="75000"/>
                    <a:lumOff val="25000"/>
                  </a:schemeClr>
                </a:solidFill>
              </a:rPr>
              <a:t>Third</a:t>
            </a:r>
            <a:r>
              <a:rPr lang="en-US" sz="8000" b="1" dirty="0">
                <a:solidFill>
                  <a:schemeClr val="tx1">
                    <a:lumMod val="75000"/>
                    <a:lumOff val="25000"/>
                  </a:schemeClr>
                </a:solidFill>
              </a:rPr>
              <a:t> Year B</a:t>
            </a:r>
            <a:r>
              <a:rPr lang="en-US" sz="8000" b="1" i="1" dirty="0">
                <a:solidFill>
                  <a:schemeClr val="tx1">
                    <a:lumMod val="75000"/>
                    <a:lumOff val="25000"/>
                  </a:schemeClr>
                </a:solidFill>
              </a:rPr>
              <a:t>.SC.CS(DS&amp;A),</a:t>
            </a:r>
            <a:endParaRPr lang="en-IN" sz="8000" i="1" dirty="0">
              <a:solidFill>
                <a:schemeClr val="tx1">
                  <a:lumMod val="75000"/>
                  <a:lumOff val="25000"/>
                </a:schemeClr>
              </a:solidFill>
            </a:endParaRPr>
          </a:p>
          <a:p>
            <a:r>
              <a:rPr lang="en-US" sz="8000" b="1" i="1" dirty="0">
                <a:solidFill>
                  <a:schemeClr val="tx1">
                    <a:lumMod val="75000"/>
                    <a:lumOff val="25000"/>
                  </a:schemeClr>
                </a:solidFill>
              </a:rPr>
              <a:t>Department of Data Science </a:t>
            </a:r>
            <a:r>
              <a:rPr lang="en-US" sz="8000" b="1" dirty="0">
                <a:solidFill>
                  <a:schemeClr val="tx1">
                    <a:lumMod val="75000"/>
                    <a:lumOff val="25000"/>
                  </a:schemeClr>
                </a:solidFill>
              </a:rPr>
              <a:t>&amp; </a:t>
            </a:r>
            <a:r>
              <a:rPr lang="en-US" sz="8000" b="1" i="1" dirty="0">
                <a:solidFill>
                  <a:schemeClr val="tx1">
                    <a:lumMod val="75000"/>
                    <a:lumOff val="25000"/>
                  </a:schemeClr>
                </a:solidFill>
              </a:rPr>
              <a:t>Analytics</a:t>
            </a:r>
            <a:r>
              <a:rPr lang="en-US" sz="8000" b="1" dirty="0">
                <a:solidFill>
                  <a:schemeClr val="tx1">
                    <a:lumMod val="75000"/>
                    <a:lumOff val="25000"/>
                  </a:schemeClr>
                </a:solidFill>
              </a:rPr>
              <a:t>,</a:t>
            </a:r>
          </a:p>
          <a:p>
            <a:r>
              <a:rPr lang="en-US" sz="8000" b="1" i="1" dirty="0">
                <a:solidFill>
                  <a:schemeClr val="tx1">
                    <a:lumMod val="75000"/>
                    <a:lumOff val="25000"/>
                  </a:schemeClr>
                </a:solidFill>
              </a:rPr>
              <a:t>Nadar Mahajana Sangam S</a:t>
            </a:r>
            <a:r>
              <a:rPr lang="en-US" sz="8000" b="1" dirty="0">
                <a:solidFill>
                  <a:schemeClr val="tx1">
                    <a:lumMod val="75000"/>
                    <a:lumOff val="25000"/>
                  </a:schemeClr>
                </a:solidFill>
              </a:rPr>
              <a:t>.</a:t>
            </a:r>
            <a:r>
              <a:rPr lang="en-US" sz="8000" b="1" i="1" dirty="0">
                <a:solidFill>
                  <a:schemeClr val="tx1">
                    <a:lumMod val="75000"/>
                    <a:lumOff val="25000"/>
                  </a:schemeClr>
                </a:solidFill>
              </a:rPr>
              <a:t>Vellaichamy Nadar College</a:t>
            </a:r>
            <a:r>
              <a:rPr lang="en-US" sz="8000" b="1" dirty="0">
                <a:solidFill>
                  <a:schemeClr val="tx1">
                    <a:lumMod val="75000"/>
                    <a:lumOff val="25000"/>
                  </a:schemeClr>
                </a:solidFill>
              </a:rPr>
              <a:t>,</a:t>
            </a:r>
            <a:endParaRPr lang="en-IN" sz="8000" dirty="0">
              <a:solidFill>
                <a:schemeClr val="tx1">
                  <a:lumMod val="75000"/>
                  <a:lumOff val="25000"/>
                </a:schemeClr>
              </a:solidFill>
            </a:endParaRPr>
          </a:p>
          <a:p>
            <a:r>
              <a:rPr lang="en-US" sz="8000" b="1" i="1" dirty="0">
                <a:solidFill>
                  <a:schemeClr val="tx1">
                    <a:lumMod val="75000"/>
                    <a:lumOff val="25000"/>
                  </a:schemeClr>
                </a:solidFill>
              </a:rPr>
              <a:t>Nagamalai</a:t>
            </a:r>
            <a:r>
              <a:rPr lang="en-US" sz="8000" b="1" dirty="0">
                <a:solidFill>
                  <a:schemeClr val="tx1">
                    <a:lumMod val="75000"/>
                    <a:lumOff val="25000"/>
                  </a:schemeClr>
                </a:solidFill>
              </a:rPr>
              <a:t> ,</a:t>
            </a:r>
            <a:r>
              <a:rPr lang="en-US" sz="8000" b="1" i="1" dirty="0">
                <a:solidFill>
                  <a:schemeClr val="tx1">
                    <a:lumMod val="75000"/>
                    <a:lumOff val="25000"/>
                  </a:schemeClr>
                </a:solidFill>
              </a:rPr>
              <a:t>Madurai-625019</a:t>
            </a:r>
          </a:p>
          <a:p>
            <a:endParaRPr lang="en-US" sz="8000" b="1" i="1" dirty="0"/>
          </a:p>
          <a:p>
            <a:endParaRPr lang="en-US" sz="8000" b="1" i="1" dirty="0"/>
          </a:p>
          <a:p>
            <a:endParaRPr lang="en-US" sz="8000" b="1" i="1" dirty="0"/>
          </a:p>
          <a:p>
            <a:pPr algn="r"/>
            <a:r>
              <a:rPr lang="en-US" sz="8000" b="1" i="1" dirty="0">
                <a:solidFill>
                  <a:schemeClr val="tx1">
                    <a:lumMod val="75000"/>
                    <a:lumOff val="25000"/>
                  </a:schemeClr>
                </a:solidFill>
              </a:rPr>
              <a:t>Under the </a:t>
            </a:r>
            <a:r>
              <a:rPr lang="en-US" sz="8000" b="1" i="1" dirty="0" err="1">
                <a:solidFill>
                  <a:schemeClr val="tx1">
                    <a:lumMod val="75000"/>
                    <a:lumOff val="25000"/>
                  </a:schemeClr>
                </a:solidFill>
              </a:rPr>
              <a:t>guidence</a:t>
            </a:r>
            <a:r>
              <a:rPr lang="en-US" sz="8000" b="1" i="1" dirty="0">
                <a:solidFill>
                  <a:schemeClr val="tx1">
                    <a:lumMod val="75000"/>
                    <a:lumOff val="25000"/>
                  </a:schemeClr>
                </a:solidFill>
              </a:rPr>
              <a:t> of</a:t>
            </a:r>
          </a:p>
          <a:p>
            <a:pPr algn="r"/>
            <a:r>
              <a:rPr lang="en-US" sz="8000" b="1" i="1" dirty="0">
                <a:solidFill>
                  <a:schemeClr val="tx1">
                    <a:lumMod val="75000"/>
                    <a:lumOff val="25000"/>
                  </a:schemeClr>
                </a:solidFill>
              </a:rPr>
              <a:t>Dr.A.Sharmista</a:t>
            </a:r>
          </a:p>
          <a:p>
            <a:pPr algn="r"/>
            <a:r>
              <a:rPr lang="en-US" sz="8000" b="1" i="1" dirty="0">
                <a:solidFill>
                  <a:schemeClr val="tx1">
                    <a:lumMod val="75000"/>
                    <a:lumOff val="25000"/>
                  </a:schemeClr>
                </a:solidFill>
              </a:rPr>
              <a:t>Head &amp; Assistant Professor</a:t>
            </a:r>
          </a:p>
          <a:p>
            <a:endParaRPr lang="en-US" sz="8000" b="1" i="1" dirty="0"/>
          </a:p>
          <a:p>
            <a:endParaRPr lang="en-US" sz="8000" b="1" i="1" dirty="0"/>
          </a:p>
          <a:p>
            <a:endParaRPr lang="en-US" sz="8000" b="1" i="1" dirty="0"/>
          </a:p>
          <a:p>
            <a:endParaRPr lang="en-US" sz="8000" b="1" i="1" dirty="0"/>
          </a:p>
          <a:p>
            <a:endParaRPr lang="en-US" sz="8000" b="1" i="1" dirty="0"/>
          </a:p>
          <a:p>
            <a:endParaRPr lang="en-US" sz="8000" b="1" i="1" dirty="0"/>
          </a:p>
          <a:p>
            <a:endParaRPr lang="en-US" sz="8000" b="1" i="1" dirty="0"/>
          </a:p>
          <a:p>
            <a:endParaRPr lang="en-US" b="1" i="1" dirty="0"/>
          </a:p>
          <a:p>
            <a:endParaRPr lang="en-US" b="1" i="1" dirty="0"/>
          </a:p>
          <a:p>
            <a:endParaRPr lang="en-US" b="1" i="1" dirty="0"/>
          </a:p>
          <a:p>
            <a:endParaRPr lang="en-US" b="1" i="1" dirty="0"/>
          </a:p>
          <a:p>
            <a:endParaRPr lang="en-US" i="1" dirty="0"/>
          </a:p>
          <a:p>
            <a:endParaRPr lang="en-US" i="1" dirty="0"/>
          </a:p>
          <a:p>
            <a:endParaRPr lang="en-IN" i="1" dirty="0"/>
          </a:p>
        </p:txBody>
      </p:sp>
      <p:sp>
        <p:nvSpPr>
          <p:cNvPr id="34" name="TextBox 33">
            <a:extLst>
              <a:ext uri="{FF2B5EF4-FFF2-40B4-BE49-F238E27FC236}">
                <a16:creationId xmlns:a16="http://schemas.microsoft.com/office/drawing/2014/main" id="{81EDA920-03DA-4DAF-8A6F-3BB8E7192311}"/>
              </a:ext>
            </a:extLst>
          </p:cNvPr>
          <p:cNvSpPr txBox="1"/>
          <p:nvPr/>
        </p:nvSpPr>
        <p:spPr>
          <a:xfrm>
            <a:off x="8783118" y="10464432"/>
            <a:ext cx="2017335" cy="369332"/>
          </a:xfrm>
          <a:prstGeom prst="rect">
            <a:avLst/>
          </a:prstGeom>
          <a:noFill/>
        </p:spPr>
        <p:txBody>
          <a:bodyPr wrap="square" rtlCol="0">
            <a:spAutoFit/>
          </a:bodyPr>
          <a:lstStyle/>
          <a:p>
            <a:r>
              <a:rPr lang="en-IN" sz="900">
                <a:hlinkClick r:id="rId2" tooltip="https://foto.wuestenigel.com/sweet-dessert-with-cottage-cheese-and-semolina-flip-2020/"/>
              </a:rPr>
              <a:t>This Photo</a:t>
            </a:r>
            <a:r>
              <a:rPr lang="en-IN" sz="900"/>
              <a:t> by Unknown Author is licensed under </a:t>
            </a:r>
            <a:r>
              <a:rPr lang="en-IN" sz="900">
                <a:hlinkClick r:id="rId3" tooltip="https://creativecommons.org/licenses/by/3.0/"/>
              </a:rPr>
              <a:t>CC BY</a:t>
            </a:r>
            <a:endParaRPr lang="en-IN" sz="900"/>
          </a:p>
        </p:txBody>
      </p:sp>
    </p:spTree>
    <p:extLst>
      <p:ext uri="{BB962C8B-B14F-4D97-AF65-F5344CB8AC3E}">
        <p14:creationId xmlns:p14="http://schemas.microsoft.com/office/powerpoint/2010/main" val="181616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151B-A282-463A-A070-DF808445ADC3}"/>
              </a:ext>
            </a:extLst>
          </p:cNvPr>
          <p:cNvSpPr>
            <a:spLocks noGrp="1"/>
          </p:cNvSpPr>
          <p:nvPr>
            <p:ph type="title"/>
          </p:nvPr>
        </p:nvSpPr>
        <p:spPr>
          <a:xfrm>
            <a:off x="678730" y="471339"/>
            <a:ext cx="8595272" cy="603317"/>
          </a:xfrm>
        </p:spPr>
        <p:txBody>
          <a:bodyPr>
            <a:normAutofit/>
          </a:bodyPr>
          <a:lstStyle/>
          <a:p>
            <a:r>
              <a:rPr lang="en-US" sz="3200" i="1" dirty="0">
                <a:solidFill>
                  <a:schemeClr val="accent1">
                    <a:lumMod val="50000"/>
                  </a:schemeClr>
                </a:solidFill>
              </a:rPr>
              <a:t>EXPERIMENTAL</a:t>
            </a:r>
            <a:r>
              <a:rPr lang="en-US" sz="3200" dirty="0"/>
              <a:t> </a:t>
            </a:r>
            <a:r>
              <a:rPr lang="en-US" sz="3200" i="1" dirty="0">
                <a:solidFill>
                  <a:schemeClr val="accent1">
                    <a:lumMod val="50000"/>
                  </a:schemeClr>
                </a:solidFill>
              </a:rPr>
              <a:t>ANALYSIS</a:t>
            </a:r>
            <a:endParaRPr lang="en-IN" sz="3200" i="1" dirty="0">
              <a:solidFill>
                <a:schemeClr val="accent1">
                  <a:lumMod val="50000"/>
                </a:schemeClr>
              </a:solidFill>
            </a:endParaRPr>
          </a:p>
        </p:txBody>
      </p:sp>
      <p:graphicFrame>
        <p:nvGraphicFramePr>
          <p:cNvPr id="9" name="Content Placeholder 8">
            <a:extLst>
              <a:ext uri="{FF2B5EF4-FFF2-40B4-BE49-F238E27FC236}">
                <a16:creationId xmlns:a16="http://schemas.microsoft.com/office/drawing/2014/main" id="{C7C9C528-5D0F-4CB1-9190-841A2748FCF0}"/>
              </a:ext>
            </a:extLst>
          </p:cNvPr>
          <p:cNvGraphicFramePr>
            <a:graphicFrameLocks noGrp="1"/>
          </p:cNvGraphicFramePr>
          <p:nvPr>
            <p:ph idx="1"/>
            <p:extLst>
              <p:ext uri="{D42A27DB-BD31-4B8C-83A1-F6EECF244321}">
                <p14:modId xmlns:p14="http://schemas.microsoft.com/office/powerpoint/2010/main" val="2272843985"/>
              </p:ext>
            </p:extLst>
          </p:nvPr>
        </p:nvGraphicFramePr>
        <p:xfrm>
          <a:off x="1357460" y="1263192"/>
          <a:ext cx="6584105" cy="4798243"/>
        </p:xfrm>
        <a:graphic>
          <a:graphicData uri="http://schemas.openxmlformats.org/drawingml/2006/table">
            <a:tbl>
              <a:tblPr firstRow="1" bandRow="1">
                <a:tableStyleId>{5C22544A-7EE6-4342-B048-85BDC9FD1C3A}</a:tableStyleId>
              </a:tblPr>
              <a:tblGrid>
                <a:gridCol w="957580">
                  <a:extLst>
                    <a:ext uri="{9D8B030D-6E8A-4147-A177-3AD203B41FA5}">
                      <a16:colId xmlns:a16="http://schemas.microsoft.com/office/drawing/2014/main" val="1646535572"/>
                    </a:ext>
                  </a:extLst>
                </a:gridCol>
                <a:gridCol w="2756581">
                  <a:extLst>
                    <a:ext uri="{9D8B030D-6E8A-4147-A177-3AD203B41FA5}">
                      <a16:colId xmlns:a16="http://schemas.microsoft.com/office/drawing/2014/main" val="4241193464"/>
                    </a:ext>
                  </a:extLst>
                </a:gridCol>
                <a:gridCol w="895546">
                  <a:extLst>
                    <a:ext uri="{9D8B030D-6E8A-4147-A177-3AD203B41FA5}">
                      <a16:colId xmlns:a16="http://schemas.microsoft.com/office/drawing/2014/main" val="718639251"/>
                    </a:ext>
                  </a:extLst>
                </a:gridCol>
                <a:gridCol w="1140643">
                  <a:extLst>
                    <a:ext uri="{9D8B030D-6E8A-4147-A177-3AD203B41FA5}">
                      <a16:colId xmlns:a16="http://schemas.microsoft.com/office/drawing/2014/main" val="1437059928"/>
                    </a:ext>
                  </a:extLst>
                </a:gridCol>
                <a:gridCol w="833755">
                  <a:extLst>
                    <a:ext uri="{9D8B030D-6E8A-4147-A177-3AD203B41FA5}">
                      <a16:colId xmlns:a16="http://schemas.microsoft.com/office/drawing/2014/main" val="3296573689"/>
                    </a:ext>
                  </a:extLst>
                </a:gridCol>
              </a:tblGrid>
              <a:tr h="562377">
                <a:tc>
                  <a:txBody>
                    <a:bodyPr/>
                    <a:lstStyle/>
                    <a:p>
                      <a:r>
                        <a:rPr lang="en-US" sz="1200" dirty="0"/>
                        <a:t>RULE ID</a:t>
                      </a:r>
                      <a:endParaRPr lang="en-IN" sz="1000" dirty="0"/>
                    </a:p>
                  </a:txBody>
                  <a:tcPr/>
                </a:tc>
                <a:tc>
                  <a:txBody>
                    <a:bodyPr/>
                    <a:lstStyle/>
                    <a:p>
                      <a:pPr algn="ctr"/>
                      <a:r>
                        <a:rPr lang="en-US" sz="1200" dirty="0"/>
                        <a:t>ASSOCIATION</a:t>
                      </a:r>
                      <a:r>
                        <a:rPr lang="en-US" dirty="0"/>
                        <a:t> </a:t>
                      </a:r>
                      <a:r>
                        <a:rPr lang="en-US" sz="1200" dirty="0"/>
                        <a:t>RULE</a:t>
                      </a:r>
                      <a:endParaRPr lang="en-IN" sz="1200" dirty="0"/>
                    </a:p>
                  </a:txBody>
                  <a:tcPr/>
                </a:tc>
                <a:tc>
                  <a:txBody>
                    <a:bodyPr/>
                    <a:lstStyle/>
                    <a:p>
                      <a:r>
                        <a:rPr lang="en-US" sz="1200" dirty="0"/>
                        <a:t>SUPPORT</a:t>
                      </a:r>
                      <a:endParaRPr lang="en-IN" sz="1200" dirty="0"/>
                    </a:p>
                  </a:txBody>
                  <a:tcPr/>
                </a:tc>
                <a:tc>
                  <a:txBody>
                    <a:bodyPr/>
                    <a:lstStyle/>
                    <a:p>
                      <a:pPr algn="ctr"/>
                      <a:r>
                        <a:rPr lang="en-US" sz="1200" dirty="0"/>
                        <a:t>CONFIDENCE(%)</a:t>
                      </a:r>
                      <a:endParaRPr lang="en-IN" sz="1200" dirty="0"/>
                    </a:p>
                  </a:txBody>
                  <a:tcPr/>
                </a:tc>
                <a:tc>
                  <a:txBody>
                    <a:bodyPr/>
                    <a:lstStyle/>
                    <a:p>
                      <a:pPr algn="ctr"/>
                      <a:r>
                        <a:rPr lang="en-US" sz="1200" dirty="0"/>
                        <a:t>LIFT</a:t>
                      </a:r>
                      <a:endParaRPr lang="en-IN" sz="1200" dirty="0"/>
                    </a:p>
                  </a:txBody>
                  <a:tcPr/>
                </a:tc>
                <a:extLst>
                  <a:ext uri="{0D108BD9-81ED-4DB2-BD59-A6C34878D82A}">
                    <a16:rowId xmlns:a16="http://schemas.microsoft.com/office/drawing/2014/main" val="422227638"/>
                  </a:ext>
                </a:extLst>
              </a:tr>
              <a:tr h="760743">
                <a:tc>
                  <a:txBody>
                    <a:bodyPr/>
                    <a:lstStyle/>
                    <a:p>
                      <a:pPr algn="ctr"/>
                      <a:r>
                        <a:rPr lang="en-US" dirty="0"/>
                        <a:t>R1</a:t>
                      </a:r>
                      <a:endParaRPr lang="en-IN" dirty="0"/>
                    </a:p>
                  </a:txBody>
                  <a:tcPr/>
                </a:tc>
                <a:tc>
                  <a:txBody>
                    <a:bodyPr/>
                    <a:lstStyle/>
                    <a:p>
                      <a:r>
                        <a:rPr lang="en-US" dirty="0"/>
                        <a:t>Customers buying milk also tend to buy Bread</a:t>
                      </a:r>
                      <a:endParaRPr lang="en-IN" dirty="0"/>
                    </a:p>
                  </a:txBody>
                  <a:tcPr/>
                </a:tc>
                <a:tc>
                  <a:txBody>
                    <a:bodyPr/>
                    <a:lstStyle/>
                    <a:p>
                      <a:pPr algn="ctr"/>
                      <a:r>
                        <a:rPr lang="en-US" dirty="0"/>
                        <a:t>25%</a:t>
                      </a:r>
                      <a:endParaRPr lang="en-IN" dirty="0"/>
                    </a:p>
                  </a:txBody>
                  <a:tcPr/>
                </a:tc>
                <a:tc>
                  <a:txBody>
                    <a:bodyPr/>
                    <a:lstStyle/>
                    <a:p>
                      <a:pPr algn="ctr"/>
                      <a:r>
                        <a:rPr lang="en-US" dirty="0"/>
                        <a:t>60%</a:t>
                      </a:r>
                      <a:endParaRPr lang="en-IN" dirty="0"/>
                    </a:p>
                  </a:txBody>
                  <a:tcPr/>
                </a:tc>
                <a:tc>
                  <a:txBody>
                    <a:bodyPr/>
                    <a:lstStyle/>
                    <a:p>
                      <a:pPr algn="ctr"/>
                      <a:r>
                        <a:rPr lang="en-US" dirty="0"/>
                        <a:t>1.50%</a:t>
                      </a:r>
                      <a:endParaRPr lang="en-IN" dirty="0"/>
                    </a:p>
                  </a:txBody>
                  <a:tcPr/>
                </a:tc>
                <a:extLst>
                  <a:ext uri="{0D108BD9-81ED-4DB2-BD59-A6C34878D82A}">
                    <a16:rowId xmlns:a16="http://schemas.microsoft.com/office/drawing/2014/main" val="904945141"/>
                  </a:ext>
                </a:extLst>
              </a:tr>
              <a:tr h="958166">
                <a:tc>
                  <a:txBody>
                    <a:bodyPr/>
                    <a:lstStyle/>
                    <a:p>
                      <a:pPr algn="ctr"/>
                      <a:r>
                        <a:rPr lang="en-US" dirty="0"/>
                        <a:t>R2</a:t>
                      </a:r>
                      <a:endParaRPr lang="en-IN" dirty="0"/>
                    </a:p>
                  </a:txBody>
                  <a:tcPr/>
                </a:tc>
                <a:tc>
                  <a:txBody>
                    <a:bodyPr/>
                    <a:lstStyle/>
                    <a:p>
                      <a:r>
                        <a:rPr lang="en-US" dirty="0"/>
                        <a:t>Those who purchase both Diapers and Milk are likely to buy Beer</a:t>
                      </a:r>
                      <a:endParaRPr lang="en-IN" dirty="0"/>
                    </a:p>
                  </a:txBody>
                  <a:tcPr/>
                </a:tc>
                <a:tc>
                  <a:txBody>
                    <a:bodyPr/>
                    <a:lstStyle/>
                    <a:p>
                      <a:pPr algn="ctr"/>
                      <a:r>
                        <a:rPr lang="en-US" dirty="0"/>
                        <a:t>15%</a:t>
                      </a:r>
                      <a:endParaRPr lang="en-IN" dirty="0"/>
                    </a:p>
                  </a:txBody>
                  <a:tcPr/>
                </a:tc>
                <a:tc>
                  <a:txBody>
                    <a:bodyPr/>
                    <a:lstStyle/>
                    <a:p>
                      <a:pPr algn="ctr"/>
                      <a:r>
                        <a:rPr lang="en-US" dirty="0"/>
                        <a:t>70%</a:t>
                      </a:r>
                      <a:endParaRPr lang="en-IN" dirty="0"/>
                    </a:p>
                  </a:txBody>
                  <a:tcPr/>
                </a:tc>
                <a:tc>
                  <a:txBody>
                    <a:bodyPr/>
                    <a:lstStyle/>
                    <a:p>
                      <a:pPr algn="ctr"/>
                      <a:r>
                        <a:rPr lang="en-US" dirty="0"/>
                        <a:t>1.75</a:t>
                      </a:r>
                      <a:endParaRPr lang="en-IN" dirty="0"/>
                    </a:p>
                  </a:txBody>
                  <a:tcPr/>
                </a:tc>
                <a:extLst>
                  <a:ext uri="{0D108BD9-81ED-4DB2-BD59-A6C34878D82A}">
                    <a16:rowId xmlns:a16="http://schemas.microsoft.com/office/drawing/2014/main" val="1307737163"/>
                  </a:ext>
                </a:extLst>
              </a:tr>
              <a:tr h="603316">
                <a:tc>
                  <a:txBody>
                    <a:bodyPr/>
                    <a:lstStyle/>
                    <a:p>
                      <a:pPr algn="ctr"/>
                      <a:r>
                        <a:rPr lang="en-US" dirty="0"/>
                        <a:t>R3</a:t>
                      </a:r>
                      <a:endParaRPr lang="en-IN" dirty="0"/>
                    </a:p>
                  </a:txBody>
                  <a:tcPr/>
                </a:tc>
                <a:tc>
                  <a:txBody>
                    <a:bodyPr/>
                    <a:lstStyle/>
                    <a:p>
                      <a:r>
                        <a:rPr lang="en-US" dirty="0"/>
                        <a:t>Bread and Butter often lead to Jam purchases</a:t>
                      </a:r>
                      <a:endParaRPr lang="en-IN" dirty="0"/>
                    </a:p>
                  </a:txBody>
                  <a:tcPr/>
                </a:tc>
                <a:tc>
                  <a:txBody>
                    <a:bodyPr/>
                    <a:lstStyle/>
                    <a:p>
                      <a:pPr algn="ctr"/>
                      <a:r>
                        <a:rPr lang="en-US" dirty="0"/>
                        <a:t>10%</a:t>
                      </a:r>
                      <a:endParaRPr lang="en-IN" dirty="0"/>
                    </a:p>
                  </a:txBody>
                  <a:tcPr/>
                </a:tc>
                <a:tc>
                  <a:txBody>
                    <a:bodyPr/>
                    <a:lstStyle/>
                    <a:p>
                      <a:pPr algn="ctr"/>
                      <a:r>
                        <a:rPr lang="en-US" dirty="0"/>
                        <a:t>65%</a:t>
                      </a:r>
                      <a:endParaRPr lang="en-IN" dirty="0"/>
                    </a:p>
                  </a:txBody>
                  <a:tcPr/>
                </a:tc>
                <a:tc>
                  <a:txBody>
                    <a:bodyPr/>
                    <a:lstStyle/>
                    <a:p>
                      <a:pPr algn="ctr"/>
                      <a:r>
                        <a:rPr lang="en-US" dirty="0"/>
                        <a:t>1.80</a:t>
                      </a:r>
                      <a:endParaRPr lang="en-IN" dirty="0"/>
                    </a:p>
                  </a:txBody>
                  <a:tcPr/>
                </a:tc>
                <a:extLst>
                  <a:ext uri="{0D108BD9-81ED-4DB2-BD59-A6C34878D82A}">
                    <a16:rowId xmlns:a16="http://schemas.microsoft.com/office/drawing/2014/main" val="3374138071"/>
                  </a:ext>
                </a:extLst>
              </a:tr>
              <a:tr h="877636">
                <a:tc>
                  <a:txBody>
                    <a:bodyPr/>
                    <a:lstStyle/>
                    <a:p>
                      <a:pPr algn="ctr"/>
                      <a:r>
                        <a:rPr lang="en-US" dirty="0"/>
                        <a:t>R4</a:t>
                      </a:r>
                      <a:endParaRPr lang="en-IN" dirty="0"/>
                    </a:p>
                  </a:txBody>
                  <a:tcPr/>
                </a:tc>
                <a:tc>
                  <a:txBody>
                    <a:bodyPr/>
                    <a:lstStyle/>
                    <a:p>
                      <a:r>
                        <a:rPr lang="en-US" dirty="0"/>
                        <a:t>Egg buyers frequently include Salt in their carts</a:t>
                      </a:r>
                      <a:endParaRPr lang="en-IN" dirty="0"/>
                    </a:p>
                  </a:txBody>
                  <a:tcPr/>
                </a:tc>
                <a:tc>
                  <a:txBody>
                    <a:bodyPr/>
                    <a:lstStyle/>
                    <a:p>
                      <a:pPr algn="ctr"/>
                      <a:r>
                        <a:rPr lang="en-US" dirty="0"/>
                        <a:t>20%</a:t>
                      </a:r>
                      <a:endParaRPr lang="en-IN" dirty="0"/>
                    </a:p>
                  </a:txBody>
                  <a:tcPr/>
                </a:tc>
                <a:tc>
                  <a:txBody>
                    <a:bodyPr/>
                    <a:lstStyle/>
                    <a:p>
                      <a:pPr algn="ctr"/>
                      <a:r>
                        <a:rPr lang="en-US" dirty="0"/>
                        <a:t>55%</a:t>
                      </a:r>
                      <a:endParaRPr lang="en-IN" dirty="0"/>
                    </a:p>
                  </a:txBody>
                  <a:tcPr/>
                </a:tc>
                <a:tc>
                  <a:txBody>
                    <a:bodyPr/>
                    <a:lstStyle/>
                    <a:p>
                      <a:pPr algn="ctr"/>
                      <a:r>
                        <a:rPr lang="en-US" dirty="0"/>
                        <a:t>1.20</a:t>
                      </a:r>
                      <a:endParaRPr lang="en-IN" dirty="0"/>
                    </a:p>
                  </a:txBody>
                  <a:tcPr/>
                </a:tc>
                <a:extLst>
                  <a:ext uri="{0D108BD9-81ED-4DB2-BD59-A6C34878D82A}">
                    <a16:rowId xmlns:a16="http://schemas.microsoft.com/office/drawing/2014/main" val="809844382"/>
                  </a:ext>
                </a:extLst>
              </a:tr>
              <a:tr h="962477">
                <a:tc>
                  <a:txBody>
                    <a:bodyPr/>
                    <a:lstStyle/>
                    <a:p>
                      <a:pPr algn="ctr"/>
                      <a:r>
                        <a:rPr lang="en-US" dirty="0"/>
                        <a:t>R5</a:t>
                      </a:r>
                      <a:endParaRPr lang="en-IN" dirty="0"/>
                    </a:p>
                  </a:txBody>
                  <a:tcPr/>
                </a:tc>
                <a:tc>
                  <a:txBody>
                    <a:bodyPr/>
                    <a:lstStyle/>
                    <a:p>
                      <a:r>
                        <a:rPr lang="en-US" dirty="0"/>
                        <a:t>Tea purchases are commonly paired with Sugar</a:t>
                      </a:r>
                      <a:endParaRPr lang="en-IN" dirty="0"/>
                    </a:p>
                  </a:txBody>
                  <a:tcPr/>
                </a:tc>
                <a:tc>
                  <a:txBody>
                    <a:bodyPr/>
                    <a:lstStyle/>
                    <a:p>
                      <a:pPr algn="ctr"/>
                      <a:r>
                        <a:rPr lang="en-US" dirty="0"/>
                        <a:t>30%</a:t>
                      </a:r>
                      <a:endParaRPr lang="en-IN" dirty="0"/>
                    </a:p>
                  </a:txBody>
                  <a:tcPr/>
                </a:tc>
                <a:tc>
                  <a:txBody>
                    <a:bodyPr/>
                    <a:lstStyle/>
                    <a:p>
                      <a:pPr algn="ctr"/>
                      <a:r>
                        <a:rPr lang="en-US" dirty="0"/>
                        <a:t>75%</a:t>
                      </a:r>
                      <a:endParaRPr lang="en-IN" dirty="0"/>
                    </a:p>
                  </a:txBody>
                  <a:tcPr/>
                </a:tc>
                <a:tc>
                  <a:txBody>
                    <a:bodyPr/>
                    <a:lstStyle/>
                    <a:p>
                      <a:pPr algn="ctr"/>
                      <a:r>
                        <a:rPr lang="en-US" dirty="0"/>
                        <a:t>2.00</a:t>
                      </a:r>
                      <a:endParaRPr lang="en-IN" dirty="0"/>
                    </a:p>
                  </a:txBody>
                  <a:tcPr/>
                </a:tc>
                <a:extLst>
                  <a:ext uri="{0D108BD9-81ED-4DB2-BD59-A6C34878D82A}">
                    <a16:rowId xmlns:a16="http://schemas.microsoft.com/office/drawing/2014/main" val="3709259317"/>
                  </a:ext>
                </a:extLst>
              </a:tr>
            </a:tbl>
          </a:graphicData>
        </a:graphic>
      </p:graphicFrame>
    </p:spTree>
    <p:extLst>
      <p:ext uri="{BB962C8B-B14F-4D97-AF65-F5344CB8AC3E}">
        <p14:creationId xmlns:p14="http://schemas.microsoft.com/office/powerpoint/2010/main" val="177023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C735D31-9D65-480F-AE43-FCE2A344DC25}"/>
              </a:ext>
            </a:extLst>
          </p:cNvPr>
          <p:cNvGraphicFramePr/>
          <p:nvPr>
            <p:extLst>
              <p:ext uri="{D42A27DB-BD31-4B8C-83A1-F6EECF244321}">
                <p14:modId xmlns:p14="http://schemas.microsoft.com/office/powerpoint/2010/main" val="1759160498"/>
              </p:ext>
            </p:extLst>
          </p:nvPr>
        </p:nvGraphicFramePr>
        <p:xfrm>
          <a:off x="829559" y="1593131"/>
          <a:ext cx="7758260" cy="3516197"/>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C2B01496-5715-48D1-BBFD-97ECBA69E6F5}"/>
              </a:ext>
            </a:extLst>
          </p:cNvPr>
          <p:cNvSpPr>
            <a:spLocks noGrp="1"/>
          </p:cNvSpPr>
          <p:nvPr>
            <p:ph type="title"/>
          </p:nvPr>
        </p:nvSpPr>
        <p:spPr>
          <a:xfrm>
            <a:off x="356822" y="449344"/>
            <a:ext cx="8596668" cy="521617"/>
          </a:xfrm>
        </p:spPr>
        <p:txBody>
          <a:bodyPr>
            <a:normAutofit fontScale="90000"/>
          </a:bodyPr>
          <a:lstStyle/>
          <a:p>
            <a:r>
              <a:rPr lang="en-US" i="1" dirty="0">
                <a:solidFill>
                  <a:schemeClr val="accent1">
                    <a:lumMod val="50000"/>
                  </a:schemeClr>
                </a:solidFill>
              </a:rPr>
              <a:t>PRODUCT</a:t>
            </a:r>
            <a:r>
              <a:rPr lang="en-US" dirty="0"/>
              <a:t> </a:t>
            </a:r>
            <a:r>
              <a:rPr lang="en-US" i="1" dirty="0">
                <a:solidFill>
                  <a:schemeClr val="accent1">
                    <a:lumMod val="50000"/>
                  </a:schemeClr>
                </a:solidFill>
              </a:rPr>
              <a:t>ANALYSIS</a:t>
            </a:r>
            <a:endParaRPr lang="en-IN" i="1" dirty="0">
              <a:solidFill>
                <a:schemeClr val="accent1">
                  <a:lumMod val="50000"/>
                </a:schemeClr>
              </a:solidFill>
            </a:endParaRPr>
          </a:p>
        </p:txBody>
      </p:sp>
      <p:sp>
        <p:nvSpPr>
          <p:cNvPr id="6" name="Content Placeholder 5">
            <a:extLst>
              <a:ext uri="{FF2B5EF4-FFF2-40B4-BE49-F238E27FC236}">
                <a16:creationId xmlns:a16="http://schemas.microsoft.com/office/drawing/2014/main" id="{6ABFA39A-2898-4399-82B1-F24B584C057C}"/>
              </a:ext>
            </a:extLst>
          </p:cNvPr>
          <p:cNvSpPr>
            <a:spLocks noGrp="1"/>
          </p:cNvSpPr>
          <p:nvPr>
            <p:ph idx="1"/>
          </p:nvPr>
        </p:nvSpPr>
        <p:spPr>
          <a:xfrm>
            <a:off x="677334" y="5420412"/>
            <a:ext cx="8596668" cy="827988"/>
          </a:xfrm>
        </p:spPr>
        <p:txBody>
          <a:bodyPr/>
          <a:lstStyle/>
          <a:p>
            <a:r>
              <a:rPr lang="ar-SA" i="1" dirty="0"/>
              <a:t>graphical representation for product Analysis using A Priori/Association Rules</a:t>
            </a:r>
            <a:endParaRPr lang="en-IN" i="1" dirty="0"/>
          </a:p>
        </p:txBody>
      </p:sp>
    </p:spTree>
    <p:extLst>
      <p:ext uri="{BB962C8B-B14F-4D97-AF65-F5344CB8AC3E}">
        <p14:creationId xmlns:p14="http://schemas.microsoft.com/office/powerpoint/2010/main" val="262804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559F-E3B4-4702-BF1C-705A7E7A974C}"/>
              </a:ext>
            </a:extLst>
          </p:cNvPr>
          <p:cNvSpPr>
            <a:spLocks noGrp="1"/>
          </p:cNvSpPr>
          <p:nvPr>
            <p:ph type="title"/>
          </p:nvPr>
        </p:nvSpPr>
        <p:spPr>
          <a:xfrm>
            <a:off x="677334" y="609600"/>
            <a:ext cx="8596668" cy="766713"/>
          </a:xfrm>
        </p:spPr>
        <p:txBody>
          <a:bodyPr/>
          <a:lstStyle/>
          <a:p>
            <a:r>
              <a:rPr lang="en-US" i="1" dirty="0">
                <a:solidFill>
                  <a:schemeClr val="accent1">
                    <a:lumMod val="50000"/>
                  </a:schemeClr>
                </a:solidFill>
              </a:rPr>
              <a:t>DISCUSSION</a:t>
            </a:r>
            <a:endParaRPr lang="en-IN" i="1" dirty="0">
              <a:solidFill>
                <a:schemeClr val="accent1">
                  <a:lumMod val="50000"/>
                </a:schemeClr>
              </a:solidFill>
            </a:endParaRPr>
          </a:p>
        </p:txBody>
      </p:sp>
      <p:sp>
        <p:nvSpPr>
          <p:cNvPr id="3" name="Content Placeholder 2">
            <a:extLst>
              <a:ext uri="{FF2B5EF4-FFF2-40B4-BE49-F238E27FC236}">
                <a16:creationId xmlns:a16="http://schemas.microsoft.com/office/drawing/2014/main" id="{4B7D199A-6D3F-46D8-B4F2-47BE596DA383}"/>
              </a:ext>
            </a:extLst>
          </p:cNvPr>
          <p:cNvSpPr>
            <a:spLocks noGrp="1"/>
          </p:cNvSpPr>
          <p:nvPr>
            <p:ph idx="1"/>
          </p:nvPr>
        </p:nvSpPr>
        <p:spPr>
          <a:xfrm>
            <a:off x="677334" y="1904213"/>
            <a:ext cx="8596668" cy="3554051"/>
          </a:xfrm>
        </p:spPr>
        <p:txBody>
          <a:bodyPr>
            <a:normAutofit/>
          </a:bodyPr>
          <a:lstStyle/>
          <a:p>
            <a:pPr marL="0" indent="0" algn="just">
              <a:buNone/>
            </a:pPr>
            <a:br>
              <a:rPr lang="en-US" dirty="0"/>
            </a:br>
            <a:r>
              <a:rPr lang="en-US" sz="2400" i="1" dirty="0"/>
              <a:t>The Apriori algorithm effectively identified frequent product pairings, offering insights to enhance store layout, promotions, and inventory management. Its success depends on proper support and confidence thresholds, though it may struggle with large datasets. Despite limitations, Apriori remains a useful tool in retail analytics, with future work aiming at scalability and improved evaluation metrics.</a:t>
            </a:r>
          </a:p>
          <a:p>
            <a:endParaRPr lang="en-IN" dirty="0"/>
          </a:p>
        </p:txBody>
      </p:sp>
    </p:spTree>
    <p:extLst>
      <p:ext uri="{BB962C8B-B14F-4D97-AF65-F5344CB8AC3E}">
        <p14:creationId xmlns:p14="http://schemas.microsoft.com/office/powerpoint/2010/main" val="391890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6E0E-AA94-401D-8E02-9900F9449AE1}"/>
              </a:ext>
            </a:extLst>
          </p:cNvPr>
          <p:cNvSpPr>
            <a:spLocks noGrp="1"/>
          </p:cNvSpPr>
          <p:nvPr>
            <p:ph type="title"/>
          </p:nvPr>
        </p:nvSpPr>
        <p:spPr>
          <a:xfrm>
            <a:off x="677334" y="609600"/>
            <a:ext cx="8596668" cy="700726"/>
          </a:xfrm>
        </p:spPr>
        <p:txBody>
          <a:bodyPr>
            <a:normAutofit/>
          </a:bodyPr>
          <a:lstStyle/>
          <a:p>
            <a:r>
              <a:rPr lang="en-US" sz="3200" i="1" dirty="0">
                <a:solidFill>
                  <a:schemeClr val="accent1">
                    <a:lumMod val="50000"/>
                  </a:schemeClr>
                </a:solidFill>
              </a:rPr>
              <a:t>CONCLUSION</a:t>
            </a:r>
            <a:endParaRPr lang="en-IN" sz="3200" i="1" dirty="0">
              <a:solidFill>
                <a:schemeClr val="accent1">
                  <a:lumMod val="50000"/>
                </a:schemeClr>
              </a:solidFill>
            </a:endParaRPr>
          </a:p>
        </p:txBody>
      </p:sp>
      <p:sp>
        <p:nvSpPr>
          <p:cNvPr id="3" name="Content Placeholder 2">
            <a:extLst>
              <a:ext uri="{FF2B5EF4-FFF2-40B4-BE49-F238E27FC236}">
                <a16:creationId xmlns:a16="http://schemas.microsoft.com/office/drawing/2014/main" id="{30577DAA-14CB-4C5D-8B49-91DF3BD3063D}"/>
              </a:ext>
            </a:extLst>
          </p:cNvPr>
          <p:cNvSpPr>
            <a:spLocks noGrp="1"/>
          </p:cNvSpPr>
          <p:nvPr>
            <p:ph idx="1"/>
          </p:nvPr>
        </p:nvSpPr>
        <p:spPr>
          <a:xfrm>
            <a:off x="677334" y="1838227"/>
            <a:ext cx="8596668" cy="3690376"/>
          </a:xfrm>
        </p:spPr>
        <p:txBody>
          <a:bodyPr>
            <a:normAutofit/>
          </a:bodyPr>
          <a:lstStyle/>
          <a:p>
            <a:pPr marL="0" indent="0" algn="just">
              <a:buNone/>
            </a:pPr>
            <a:br>
              <a:rPr lang="en-US" sz="2000" dirty="0"/>
            </a:br>
            <a:r>
              <a:rPr lang="en-US" sz="2400" i="1" dirty="0"/>
              <a:t>This study demonstrates that the Apriori algorithm effectively uncovers product associations in sales data, offering insights into customer behavior. These insights can help retailers optimize layouts, promotions, and inventory. While challenges like threshold selection and data size remain, Apriori remains valuable. Future research should explore more efficient algorithms and evaluation methods to enhance scalability and business impact.</a:t>
            </a:r>
            <a:endParaRPr lang="en-IN" sz="2400" i="1" dirty="0"/>
          </a:p>
          <a:p>
            <a:endParaRPr lang="en-IN" sz="2000" dirty="0"/>
          </a:p>
        </p:txBody>
      </p:sp>
    </p:spTree>
    <p:extLst>
      <p:ext uri="{BB962C8B-B14F-4D97-AF65-F5344CB8AC3E}">
        <p14:creationId xmlns:p14="http://schemas.microsoft.com/office/powerpoint/2010/main" val="209319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145-7857-4C3D-9C57-49BADAFD5D80}"/>
              </a:ext>
            </a:extLst>
          </p:cNvPr>
          <p:cNvSpPr>
            <a:spLocks noGrp="1"/>
          </p:cNvSpPr>
          <p:nvPr>
            <p:ph type="title"/>
          </p:nvPr>
        </p:nvSpPr>
        <p:spPr>
          <a:xfrm>
            <a:off x="677334" y="609600"/>
            <a:ext cx="8596668" cy="816077"/>
          </a:xfrm>
        </p:spPr>
        <p:txBody>
          <a:bodyPr>
            <a:normAutofit/>
          </a:bodyPr>
          <a:lstStyle/>
          <a:p>
            <a:r>
              <a:rPr lang="en-US" sz="3200" i="1" dirty="0">
                <a:solidFill>
                  <a:schemeClr val="accent1">
                    <a:lumMod val="50000"/>
                  </a:schemeClr>
                </a:solidFill>
              </a:rPr>
              <a:t>REFERENCE</a:t>
            </a:r>
            <a:endParaRPr lang="en-IN" sz="3200" i="1" dirty="0">
              <a:solidFill>
                <a:schemeClr val="accent1">
                  <a:lumMod val="50000"/>
                </a:schemeClr>
              </a:solidFill>
            </a:endParaRPr>
          </a:p>
        </p:txBody>
      </p:sp>
      <p:sp>
        <p:nvSpPr>
          <p:cNvPr id="3" name="Content Placeholder 2">
            <a:extLst>
              <a:ext uri="{FF2B5EF4-FFF2-40B4-BE49-F238E27FC236}">
                <a16:creationId xmlns:a16="http://schemas.microsoft.com/office/drawing/2014/main" id="{FE861F8C-6703-4E45-9D43-8C40EC8C6E51}"/>
              </a:ext>
            </a:extLst>
          </p:cNvPr>
          <p:cNvSpPr>
            <a:spLocks noGrp="1"/>
          </p:cNvSpPr>
          <p:nvPr>
            <p:ph idx="1"/>
          </p:nvPr>
        </p:nvSpPr>
        <p:spPr>
          <a:xfrm>
            <a:off x="559347" y="1828801"/>
            <a:ext cx="8596668" cy="3441290"/>
          </a:xfrm>
        </p:spPr>
        <p:txBody>
          <a:bodyPr>
            <a:normAutofit/>
          </a:bodyPr>
          <a:lstStyle/>
          <a:p>
            <a:pPr marL="0" lvl="0" indent="0" defTabSz="914400" eaLnBrk="0" fontAlgn="base" hangingPunct="0">
              <a:spcBef>
                <a:spcPct val="0"/>
              </a:spcBef>
              <a:spcAft>
                <a:spcPct val="0"/>
              </a:spcAft>
              <a:buClrTx/>
              <a:buSzTx/>
              <a:buFontTx/>
              <a:buChar char="•"/>
            </a:pPr>
            <a:r>
              <a:rPr lang="en-US" altLang="en-US" sz="2000" b="1" i="1" dirty="0">
                <a:solidFill>
                  <a:schemeClr val="tx1"/>
                </a:solidFill>
                <a:latin typeface="Arial" panose="020B0604020202020204" pitchFamily="34" charset="0"/>
              </a:rPr>
              <a:t>Agrawal &amp; Srikant (1994)</a:t>
            </a:r>
            <a:br>
              <a:rPr lang="en-US" altLang="en-US" sz="2000" i="1" dirty="0">
                <a:solidFill>
                  <a:schemeClr val="tx1"/>
                </a:solidFill>
                <a:latin typeface="Arial" panose="020B0604020202020204" pitchFamily="34" charset="0"/>
              </a:rPr>
            </a:br>
            <a:r>
              <a:rPr lang="en-US" altLang="en-US" sz="2000" i="1" dirty="0">
                <a:solidFill>
                  <a:schemeClr val="tx1"/>
                </a:solidFill>
                <a:latin typeface="Arial" panose="020B0604020202020204" pitchFamily="34" charset="0"/>
              </a:rPr>
              <a:t>Introduced the </a:t>
            </a:r>
            <a:r>
              <a:rPr lang="en-US" altLang="en-US" sz="2000" b="1" i="1" dirty="0">
                <a:solidFill>
                  <a:schemeClr val="tx1"/>
                </a:solidFill>
                <a:latin typeface="Arial" panose="020B0604020202020204" pitchFamily="34" charset="0"/>
              </a:rPr>
              <a:t>Apriori algorithm</a:t>
            </a:r>
            <a:r>
              <a:rPr lang="en-US" altLang="en-US" sz="2000" i="1" dirty="0">
                <a:solidFill>
                  <a:schemeClr val="tx1"/>
                </a:solidFill>
                <a:latin typeface="Arial" panose="020B0604020202020204" pitchFamily="34" charset="0"/>
              </a:rPr>
              <a:t> for mining frequent itemsets and association rules using a bottom-up approach with pruning.</a:t>
            </a:r>
          </a:p>
          <a:p>
            <a:pPr marL="0" lvl="0" indent="0" defTabSz="914400" eaLnBrk="0" fontAlgn="base" hangingPunct="0">
              <a:spcBef>
                <a:spcPct val="0"/>
              </a:spcBef>
              <a:spcAft>
                <a:spcPct val="0"/>
              </a:spcAft>
              <a:buClrTx/>
              <a:buSzTx/>
              <a:buFontTx/>
              <a:buChar char="•"/>
            </a:pPr>
            <a:r>
              <a:rPr lang="en-US" altLang="en-US" sz="2000" b="1" i="1" dirty="0">
                <a:solidFill>
                  <a:schemeClr val="tx1"/>
                </a:solidFill>
                <a:latin typeface="Arial" panose="020B0604020202020204" pitchFamily="34" charset="0"/>
              </a:rPr>
              <a:t>Han, Pei &amp; Yin (2000)</a:t>
            </a:r>
            <a:br>
              <a:rPr lang="en-US" altLang="en-US" sz="2000" i="1" dirty="0">
                <a:solidFill>
                  <a:schemeClr val="tx1"/>
                </a:solidFill>
                <a:latin typeface="Arial" panose="020B0604020202020204" pitchFamily="34" charset="0"/>
              </a:rPr>
            </a:br>
            <a:r>
              <a:rPr lang="en-US" altLang="en-US" sz="2000" i="1" dirty="0">
                <a:solidFill>
                  <a:schemeClr val="tx1"/>
                </a:solidFill>
                <a:latin typeface="Arial" panose="020B0604020202020204" pitchFamily="34" charset="0"/>
              </a:rPr>
              <a:t>Proposed the </a:t>
            </a:r>
            <a:r>
              <a:rPr lang="en-US" altLang="en-US" sz="2000" b="1" i="1" dirty="0">
                <a:solidFill>
                  <a:schemeClr val="tx1"/>
                </a:solidFill>
                <a:latin typeface="Arial" panose="020B0604020202020204" pitchFamily="34" charset="0"/>
              </a:rPr>
              <a:t>FP-Growth algorithm</a:t>
            </a:r>
            <a:r>
              <a:rPr lang="en-US" altLang="en-US" sz="2000" i="1" dirty="0">
                <a:solidFill>
                  <a:schemeClr val="tx1"/>
                </a:solidFill>
                <a:latin typeface="Arial" panose="020B0604020202020204" pitchFamily="34" charset="0"/>
              </a:rPr>
              <a:t>, which uses an FP-tree to efficiently mine frequent patterns without candidate generation.</a:t>
            </a:r>
          </a:p>
          <a:p>
            <a:pPr marL="0" lvl="0" indent="0" defTabSz="914400" eaLnBrk="0" fontAlgn="base" hangingPunct="0">
              <a:spcBef>
                <a:spcPct val="0"/>
              </a:spcBef>
              <a:spcAft>
                <a:spcPct val="0"/>
              </a:spcAft>
              <a:buClrTx/>
              <a:buSzTx/>
              <a:buFontTx/>
              <a:buChar char="•"/>
            </a:pPr>
            <a:r>
              <a:rPr lang="en-US" altLang="en-US" sz="2000" b="1" i="1" dirty="0">
                <a:solidFill>
                  <a:schemeClr val="tx1"/>
                </a:solidFill>
                <a:latin typeface="Arial" panose="020B0604020202020204" pitchFamily="34" charset="0"/>
              </a:rPr>
              <a:t>Tan, Steinbach &amp; Kumar (2018)</a:t>
            </a:r>
            <a:br>
              <a:rPr lang="en-US" altLang="en-US" sz="2000" i="1" dirty="0">
                <a:solidFill>
                  <a:schemeClr val="tx1"/>
                </a:solidFill>
                <a:latin typeface="Arial" panose="020B0604020202020204" pitchFamily="34" charset="0"/>
              </a:rPr>
            </a:br>
            <a:r>
              <a:rPr lang="en-US" altLang="en-US" sz="2000" i="1" dirty="0">
                <a:solidFill>
                  <a:schemeClr val="tx1"/>
                </a:solidFill>
                <a:latin typeface="Arial" panose="020B0604020202020204" pitchFamily="34" charset="0"/>
              </a:rPr>
              <a:t>A key textbook that explains core data mining techniques like classification, clustering, and association analysis with both theory and application.</a:t>
            </a:r>
          </a:p>
          <a:p>
            <a:endParaRPr lang="en-IN" sz="2000" dirty="0"/>
          </a:p>
        </p:txBody>
      </p:sp>
    </p:spTree>
    <p:extLst>
      <p:ext uri="{BB962C8B-B14F-4D97-AF65-F5344CB8AC3E}">
        <p14:creationId xmlns:p14="http://schemas.microsoft.com/office/powerpoint/2010/main" val="184615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AEA51-1B69-4BC3-AB6C-FA85FC0D3324}"/>
              </a:ext>
            </a:extLst>
          </p:cNvPr>
          <p:cNvSpPr>
            <a:spLocks noGrp="1"/>
          </p:cNvSpPr>
          <p:nvPr>
            <p:ph type="ctrTitle"/>
          </p:nvPr>
        </p:nvSpPr>
        <p:spPr>
          <a:xfrm>
            <a:off x="2504050" y="2264897"/>
            <a:ext cx="5259720" cy="1533379"/>
          </a:xfrm>
        </p:spPr>
        <p:txBody>
          <a:bodyPr/>
          <a:lstStyle/>
          <a:p>
            <a:pPr algn="ctr"/>
            <a:r>
              <a:rPr lang="en-US" sz="8000" b="1" i="1" dirty="0">
                <a:solidFill>
                  <a:schemeClr val="accent1">
                    <a:lumMod val="50000"/>
                  </a:schemeClr>
                </a:solidFill>
              </a:rPr>
              <a:t>Thank you</a:t>
            </a:r>
            <a:r>
              <a:rPr lang="en-US" dirty="0"/>
              <a:t>    </a:t>
            </a:r>
            <a:endParaRPr lang="en-IN" dirty="0"/>
          </a:p>
        </p:txBody>
      </p:sp>
    </p:spTree>
    <p:extLst>
      <p:ext uri="{BB962C8B-B14F-4D97-AF65-F5344CB8AC3E}">
        <p14:creationId xmlns:p14="http://schemas.microsoft.com/office/powerpoint/2010/main" val="116593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BA6669-3B6E-4A34-8620-769D96C1C45A}"/>
              </a:ext>
            </a:extLst>
          </p:cNvPr>
          <p:cNvSpPr>
            <a:spLocks noGrp="1"/>
          </p:cNvSpPr>
          <p:nvPr>
            <p:ph type="title"/>
          </p:nvPr>
        </p:nvSpPr>
        <p:spPr>
          <a:xfrm>
            <a:off x="677334" y="609600"/>
            <a:ext cx="6694427" cy="860981"/>
          </a:xfrm>
        </p:spPr>
        <p:txBody>
          <a:bodyPr/>
          <a:lstStyle/>
          <a:p>
            <a:r>
              <a:rPr lang="en-IN" i="1" dirty="0">
                <a:solidFill>
                  <a:schemeClr val="accent1">
                    <a:lumMod val="50000"/>
                  </a:schemeClr>
                </a:solidFill>
              </a:rPr>
              <a:t>Frequent</a:t>
            </a:r>
            <a:r>
              <a:rPr lang="en-IN" dirty="0"/>
              <a:t> </a:t>
            </a:r>
            <a:r>
              <a:rPr lang="en-IN" i="1" dirty="0">
                <a:solidFill>
                  <a:schemeClr val="accent1">
                    <a:lumMod val="50000"/>
                  </a:schemeClr>
                </a:solidFill>
              </a:rPr>
              <a:t>Itemsets</a:t>
            </a:r>
            <a:r>
              <a:rPr lang="en-IN" dirty="0"/>
              <a:t> </a:t>
            </a:r>
            <a:r>
              <a:rPr lang="en-IN" i="1" dirty="0">
                <a:solidFill>
                  <a:schemeClr val="accent1">
                    <a:lumMod val="50000"/>
                  </a:schemeClr>
                </a:solidFill>
              </a:rPr>
              <a:t>Example:</a:t>
            </a:r>
          </a:p>
        </p:txBody>
      </p:sp>
      <p:pic>
        <p:nvPicPr>
          <p:cNvPr id="9" name="Content Placeholder 29">
            <a:extLst>
              <a:ext uri="{FF2B5EF4-FFF2-40B4-BE49-F238E27FC236}">
                <a16:creationId xmlns:a16="http://schemas.microsoft.com/office/drawing/2014/main" id="{FA443165-E683-481E-8038-9A788C7B08B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35703" y="2323611"/>
            <a:ext cx="2583581" cy="1904215"/>
          </a:xfrm>
        </p:spPr>
      </p:pic>
      <p:pic>
        <p:nvPicPr>
          <p:cNvPr id="11" name="Picture 10">
            <a:extLst>
              <a:ext uri="{FF2B5EF4-FFF2-40B4-BE49-F238E27FC236}">
                <a16:creationId xmlns:a16="http://schemas.microsoft.com/office/drawing/2014/main" id="{9B09C9DD-FF8A-4AFF-8577-CA8EBB2BB73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18902" y="2323611"/>
            <a:ext cx="2754196" cy="1836040"/>
          </a:xfrm>
          <a:prstGeom prst="rect">
            <a:avLst/>
          </a:prstGeom>
        </p:spPr>
      </p:pic>
      <p:pic>
        <p:nvPicPr>
          <p:cNvPr id="12" name="Picture 11">
            <a:extLst>
              <a:ext uri="{FF2B5EF4-FFF2-40B4-BE49-F238E27FC236}">
                <a16:creationId xmlns:a16="http://schemas.microsoft.com/office/drawing/2014/main" id="{48170488-5CDD-4521-B303-4DBC5AB7D07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835703" y="4567920"/>
            <a:ext cx="2660883" cy="2022351"/>
          </a:xfrm>
          <a:prstGeom prst="rect">
            <a:avLst/>
          </a:prstGeom>
        </p:spPr>
      </p:pic>
      <p:pic>
        <p:nvPicPr>
          <p:cNvPr id="5" name="Picture 4">
            <a:extLst>
              <a:ext uri="{FF2B5EF4-FFF2-40B4-BE49-F238E27FC236}">
                <a16:creationId xmlns:a16="http://schemas.microsoft.com/office/drawing/2014/main" id="{5B16662C-31B7-43F0-A3C6-816287DC836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812214" y="4567920"/>
            <a:ext cx="2660883" cy="2022351"/>
          </a:xfrm>
          <a:prstGeom prst="rect">
            <a:avLst/>
          </a:prstGeom>
        </p:spPr>
      </p:pic>
    </p:spTree>
    <p:extLst>
      <p:ext uri="{BB962C8B-B14F-4D97-AF65-F5344CB8AC3E}">
        <p14:creationId xmlns:p14="http://schemas.microsoft.com/office/powerpoint/2010/main" val="27554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483D30-B67B-43C7-A5C4-718187318014}"/>
              </a:ext>
            </a:extLst>
          </p:cNvPr>
          <p:cNvSpPr>
            <a:spLocks noGrp="1"/>
          </p:cNvSpPr>
          <p:nvPr>
            <p:ph type="title"/>
          </p:nvPr>
        </p:nvSpPr>
        <p:spPr>
          <a:xfrm rot="10800000" flipV="1">
            <a:off x="677863" y="902088"/>
            <a:ext cx="4288773" cy="646331"/>
          </a:xfrm>
          <a:prstGeom prst="rect">
            <a:avLst/>
          </a:prstGeom>
        </p:spPr>
        <p:txBody>
          <a:bodyPr wrap="square">
            <a:spAutoFit/>
          </a:bodyPr>
          <a:lstStyle/>
          <a:p>
            <a:r>
              <a:rPr lang="en-IN" i="1" dirty="0">
                <a:solidFill>
                  <a:schemeClr val="accent1">
                    <a:lumMod val="50000"/>
                  </a:schemeClr>
                </a:solidFill>
              </a:rPr>
              <a:t>INTRODUCTION</a:t>
            </a:r>
          </a:p>
        </p:txBody>
      </p:sp>
      <p:sp>
        <p:nvSpPr>
          <p:cNvPr id="7" name="Content Placeholder 6">
            <a:extLst>
              <a:ext uri="{FF2B5EF4-FFF2-40B4-BE49-F238E27FC236}">
                <a16:creationId xmlns:a16="http://schemas.microsoft.com/office/drawing/2014/main" id="{646D73F1-CD8C-4BC2-8218-E69A8D4DAD10}"/>
              </a:ext>
            </a:extLst>
          </p:cNvPr>
          <p:cNvSpPr>
            <a:spLocks noGrp="1"/>
          </p:cNvSpPr>
          <p:nvPr>
            <p:ph idx="1"/>
          </p:nvPr>
        </p:nvSpPr>
        <p:spPr>
          <a:xfrm>
            <a:off x="828693" y="2469698"/>
            <a:ext cx="8543139" cy="2069432"/>
          </a:xfrm>
        </p:spPr>
        <p:txBody>
          <a:bodyPr>
            <a:normAutofit lnSpcReduction="10000"/>
          </a:bodyPr>
          <a:lstStyle/>
          <a:p>
            <a:pPr marL="0" indent="0" algn="just">
              <a:buNone/>
            </a:pPr>
            <a:r>
              <a:rPr lang="en-US" sz="2400" i="1" dirty="0"/>
              <a:t>Understanding customer buying behavior is key in retail. This study uses the Apriori algorithm, a market basket analysis tool, to identify frequent product pairings from transaction data. The insights help improve product placement, promotions, and inventory strategies for better sales and customer experience.</a:t>
            </a:r>
            <a:endParaRPr lang="en-US" altLang="en-US" sz="2400" i="1" dirty="0">
              <a:latin typeface="Arial" panose="020B0604020202020204" pitchFamily="34" charset="0"/>
            </a:endParaRPr>
          </a:p>
          <a:p>
            <a:pPr marL="0" indent="0">
              <a:buNone/>
            </a:pPr>
            <a:endParaRPr lang="en-US" altLang="en-US" sz="2000" i="1" dirty="0">
              <a:solidFill>
                <a:schemeClr val="tx1"/>
              </a:solidFill>
              <a:latin typeface="Arial" panose="020B0604020202020204" pitchFamily="34" charset="0"/>
            </a:endParaRPr>
          </a:p>
        </p:txBody>
      </p:sp>
    </p:spTree>
    <p:extLst>
      <p:ext uri="{BB962C8B-B14F-4D97-AF65-F5344CB8AC3E}">
        <p14:creationId xmlns:p14="http://schemas.microsoft.com/office/powerpoint/2010/main" val="196864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1CDC-175C-42E1-AC54-E246455E7FF1}"/>
              </a:ext>
            </a:extLst>
          </p:cNvPr>
          <p:cNvSpPr>
            <a:spLocks noGrp="1"/>
          </p:cNvSpPr>
          <p:nvPr>
            <p:ph type="title"/>
          </p:nvPr>
        </p:nvSpPr>
        <p:spPr>
          <a:xfrm>
            <a:off x="677334" y="816637"/>
            <a:ext cx="8596668" cy="530899"/>
          </a:xfrm>
        </p:spPr>
        <p:txBody>
          <a:bodyPr>
            <a:noAutofit/>
          </a:bodyPr>
          <a:lstStyle/>
          <a:p>
            <a:r>
              <a:rPr lang="en-US" i="1" dirty="0">
                <a:solidFill>
                  <a:schemeClr val="accent1">
                    <a:lumMod val="50000"/>
                  </a:schemeClr>
                </a:solidFill>
              </a:rPr>
              <a:t>OBJECTIVE</a:t>
            </a:r>
            <a:r>
              <a:rPr lang="en-US" sz="2800" dirty="0"/>
              <a:t> </a:t>
            </a:r>
            <a:r>
              <a:rPr lang="en-US" i="1" dirty="0">
                <a:solidFill>
                  <a:schemeClr val="accent1">
                    <a:lumMod val="50000"/>
                  </a:schemeClr>
                </a:solidFill>
              </a:rPr>
              <a:t>OF</a:t>
            </a:r>
            <a:r>
              <a:rPr lang="en-US" sz="2800" dirty="0"/>
              <a:t> </a:t>
            </a:r>
            <a:r>
              <a:rPr lang="en-US" i="1" dirty="0">
                <a:solidFill>
                  <a:schemeClr val="accent1">
                    <a:lumMod val="50000"/>
                  </a:schemeClr>
                </a:solidFill>
              </a:rPr>
              <a:t>THE</a:t>
            </a:r>
            <a:r>
              <a:rPr lang="en-US" sz="2800" dirty="0"/>
              <a:t> </a:t>
            </a:r>
            <a:r>
              <a:rPr lang="en-US" i="1" dirty="0">
                <a:solidFill>
                  <a:schemeClr val="accent1">
                    <a:lumMod val="50000"/>
                  </a:schemeClr>
                </a:solidFill>
              </a:rPr>
              <a:t>STUDY</a:t>
            </a:r>
            <a:endParaRPr lang="en-IN" i="1" dirty="0">
              <a:solidFill>
                <a:schemeClr val="accent1">
                  <a:lumMod val="50000"/>
                </a:schemeClr>
              </a:solidFill>
            </a:endParaRPr>
          </a:p>
        </p:txBody>
      </p:sp>
      <p:sp>
        <p:nvSpPr>
          <p:cNvPr id="3" name="Content Placeholder 2">
            <a:extLst>
              <a:ext uri="{FF2B5EF4-FFF2-40B4-BE49-F238E27FC236}">
                <a16:creationId xmlns:a16="http://schemas.microsoft.com/office/drawing/2014/main" id="{1E103BF4-4A55-44A9-9113-2904F4B7D22D}"/>
              </a:ext>
            </a:extLst>
          </p:cNvPr>
          <p:cNvSpPr>
            <a:spLocks noGrp="1"/>
          </p:cNvSpPr>
          <p:nvPr>
            <p:ph idx="1"/>
          </p:nvPr>
        </p:nvSpPr>
        <p:spPr>
          <a:xfrm>
            <a:off x="677334" y="2019187"/>
            <a:ext cx="8596668" cy="3621958"/>
          </a:xfrm>
        </p:spPr>
        <p:txBody>
          <a:bodyPr>
            <a:normAutofit fontScale="92500" lnSpcReduction="10000"/>
          </a:bodyPr>
          <a:lstStyle/>
          <a:p>
            <a:pPr algn="just"/>
            <a:r>
              <a:rPr lang="en-US" sz="2600" i="1" dirty="0"/>
              <a:t>Analyze customer transactions to identify buying patterns.</a:t>
            </a:r>
          </a:p>
          <a:p>
            <a:pPr algn="just"/>
            <a:r>
              <a:rPr lang="en-US" sz="2600" i="1" dirty="0"/>
              <a:t>Use the Apriori algorithm to find frequent item combinations.</a:t>
            </a:r>
          </a:p>
          <a:p>
            <a:pPr algn="just"/>
            <a:r>
              <a:rPr lang="en-US" sz="2600" i="1" dirty="0"/>
              <a:t>Generate association rules for related products.</a:t>
            </a:r>
          </a:p>
          <a:p>
            <a:pPr algn="just"/>
            <a:r>
              <a:rPr lang="en-US" sz="2600" i="1" dirty="0"/>
              <a:t>Support retail strategies like shelf layout and promotions.</a:t>
            </a:r>
          </a:p>
          <a:p>
            <a:pPr algn="just"/>
            <a:r>
              <a:rPr lang="en-US" sz="2600" i="1" dirty="0"/>
              <a:t>Assess the usefulness of market basket analysis in retail decision-making.</a:t>
            </a:r>
          </a:p>
          <a:p>
            <a:pPr algn="just"/>
            <a:endParaRPr lang="en-IN" sz="2000" dirty="0"/>
          </a:p>
        </p:txBody>
      </p:sp>
    </p:spTree>
    <p:extLst>
      <p:ext uri="{BB962C8B-B14F-4D97-AF65-F5344CB8AC3E}">
        <p14:creationId xmlns:p14="http://schemas.microsoft.com/office/powerpoint/2010/main" val="31678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2EF0-BA14-437D-B676-0F8D35EDDBF6}"/>
              </a:ext>
            </a:extLst>
          </p:cNvPr>
          <p:cNvSpPr>
            <a:spLocks noGrp="1"/>
          </p:cNvSpPr>
          <p:nvPr>
            <p:ph type="title"/>
          </p:nvPr>
        </p:nvSpPr>
        <p:spPr>
          <a:xfrm>
            <a:off x="677334" y="816638"/>
            <a:ext cx="8596668" cy="742655"/>
          </a:xfrm>
        </p:spPr>
        <p:txBody>
          <a:bodyPr/>
          <a:lstStyle/>
          <a:p>
            <a:r>
              <a:rPr lang="en-US" i="1" dirty="0">
                <a:solidFill>
                  <a:schemeClr val="accent1">
                    <a:lumMod val="50000"/>
                  </a:schemeClr>
                </a:solidFill>
              </a:rPr>
              <a:t>LITERATURE</a:t>
            </a:r>
            <a:r>
              <a:rPr lang="en-US" dirty="0"/>
              <a:t> </a:t>
            </a:r>
            <a:r>
              <a:rPr lang="en-US" i="1" dirty="0">
                <a:solidFill>
                  <a:schemeClr val="accent1">
                    <a:lumMod val="50000"/>
                  </a:schemeClr>
                </a:solidFill>
              </a:rPr>
              <a:t>REVIEW</a:t>
            </a:r>
            <a:endParaRPr lang="en-IN" i="1" dirty="0">
              <a:solidFill>
                <a:schemeClr val="accent1">
                  <a:lumMod val="50000"/>
                </a:schemeClr>
              </a:solidFill>
            </a:endParaRPr>
          </a:p>
        </p:txBody>
      </p:sp>
      <p:sp>
        <p:nvSpPr>
          <p:cNvPr id="3" name="Content Placeholder 2">
            <a:extLst>
              <a:ext uri="{FF2B5EF4-FFF2-40B4-BE49-F238E27FC236}">
                <a16:creationId xmlns:a16="http://schemas.microsoft.com/office/drawing/2014/main" id="{57E492AD-7EA2-4855-A27F-5536A5474631}"/>
              </a:ext>
            </a:extLst>
          </p:cNvPr>
          <p:cNvSpPr>
            <a:spLocks noGrp="1"/>
          </p:cNvSpPr>
          <p:nvPr>
            <p:ph idx="1"/>
          </p:nvPr>
        </p:nvSpPr>
        <p:spPr>
          <a:xfrm>
            <a:off x="677334" y="2396692"/>
            <a:ext cx="8596668" cy="2656572"/>
          </a:xfrm>
        </p:spPr>
        <p:txBody>
          <a:bodyPr>
            <a:normAutofit fontScale="92500" lnSpcReduction="10000"/>
          </a:bodyPr>
          <a:lstStyle/>
          <a:p>
            <a:pPr marL="0" indent="0" algn="just">
              <a:buNone/>
            </a:pPr>
            <a:br>
              <a:rPr lang="en-US" sz="2000" dirty="0"/>
            </a:br>
            <a:r>
              <a:rPr lang="en-US" sz="2600" i="1" dirty="0"/>
              <a:t>Association rule mining, especially the Apriori algorithm by Agrawal and Srikant (1994), is widely used to find frequent itemsets and product associations in retail data. Studies show its effectiveness in improving product placement and promotions. Though Apriori can be slow with large datasets, it remains popular for its simplicity and usefulness in understanding customer buying behavior.</a:t>
            </a:r>
          </a:p>
          <a:p>
            <a:endParaRPr lang="en-IN" sz="2000" dirty="0"/>
          </a:p>
        </p:txBody>
      </p:sp>
    </p:spTree>
    <p:extLst>
      <p:ext uri="{BB962C8B-B14F-4D97-AF65-F5344CB8AC3E}">
        <p14:creationId xmlns:p14="http://schemas.microsoft.com/office/powerpoint/2010/main" val="149083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B7A-EA7D-429D-9448-B71E68EA6920}"/>
              </a:ext>
            </a:extLst>
          </p:cNvPr>
          <p:cNvSpPr>
            <a:spLocks noGrp="1"/>
          </p:cNvSpPr>
          <p:nvPr>
            <p:ph type="title"/>
          </p:nvPr>
        </p:nvSpPr>
        <p:spPr>
          <a:xfrm>
            <a:off x="677334" y="609600"/>
            <a:ext cx="8596668" cy="651309"/>
          </a:xfrm>
        </p:spPr>
        <p:txBody>
          <a:bodyPr/>
          <a:lstStyle/>
          <a:p>
            <a:r>
              <a:rPr lang="en-US" i="1" dirty="0">
                <a:solidFill>
                  <a:schemeClr val="accent1">
                    <a:lumMod val="50000"/>
                  </a:schemeClr>
                </a:solidFill>
              </a:rPr>
              <a:t>METHODOLOGY</a:t>
            </a:r>
            <a:endParaRPr lang="en-IN" i="1" dirty="0">
              <a:solidFill>
                <a:schemeClr val="accent1">
                  <a:lumMod val="50000"/>
                </a:schemeClr>
              </a:solidFill>
            </a:endParaRPr>
          </a:p>
        </p:txBody>
      </p:sp>
      <p:sp>
        <p:nvSpPr>
          <p:cNvPr id="3" name="Content Placeholder 2">
            <a:extLst>
              <a:ext uri="{FF2B5EF4-FFF2-40B4-BE49-F238E27FC236}">
                <a16:creationId xmlns:a16="http://schemas.microsoft.com/office/drawing/2014/main" id="{5FE8AF51-FCFB-46DF-A5A3-2898C69C1419}"/>
              </a:ext>
            </a:extLst>
          </p:cNvPr>
          <p:cNvSpPr>
            <a:spLocks noGrp="1"/>
          </p:cNvSpPr>
          <p:nvPr>
            <p:ph idx="1"/>
          </p:nvPr>
        </p:nvSpPr>
        <p:spPr>
          <a:xfrm>
            <a:off x="677334" y="1691209"/>
            <a:ext cx="8596668" cy="4557191"/>
          </a:xfrm>
        </p:spPr>
        <p:txBody>
          <a:bodyPr>
            <a:normAutofit fontScale="92500" lnSpcReduction="10000"/>
          </a:bodyPr>
          <a:lstStyle/>
          <a:p>
            <a:pPr algn="just"/>
            <a:r>
              <a:rPr lang="en-US" sz="2200" b="1" i="1" dirty="0"/>
              <a:t>Data Collection</a:t>
            </a:r>
            <a:r>
              <a:rPr lang="en-US" sz="2200" i="1" dirty="0"/>
              <a:t> – Retail transaction records are gathered from real or public datasets, each showing items bought together.</a:t>
            </a:r>
          </a:p>
          <a:p>
            <a:pPr algn="just"/>
            <a:r>
              <a:rPr lang="en-US" sz="2200" b="1" i="1" dirty="0"/>
              <a:t>Data Preparation</a:t>
            </a:r>
            <a:r>
              <a:rPr lang="en-US" sz="2200" i="1" dirty="0"/>
              <a:t> – Data is cleaned and transformed (e.g., into a binary matrix) to ensure it's suitable for analysis.</a:t>
            </a:r>
          </a:p>
          <a:p>
            <a:pPr algn="just"/>
            <a:r>
              <a:rPr lang="en-US" sz="2200" b="1" i="1" dirty="0"/>
              <a:t>Execution of Apriori Algorithm</a:t>
            </a:r>
            <a:r>
              <a:rPr lang="en-US" sz="2200" i="1" dirty="0"/>
              <a:t> – The Apriori algorithm is applied with defined minimum support and confidence to find frequent itemsets.</a:t>
            </a:r>
          </a:p>
          <a:p>
            <a:pPr algn="just"/>
            <a:r>
              <a:rPr lang="en-US" sz="2200" b="1" i="1" dirty="0"/>
              <a:t>Deriving Association Rules</a:t>
            </a:r>
            <a:r>
              <a:rPr lang="en-US" sz="2200" i="1" dirty="0"/>
              <a:t> – Strong product relationships are identified using support, confidence, and lift metrics.</a:t>
            </a:r>
          </a:p>
          <a:p>
            <a:pPr algn="just"/>
            <a:r>
              <a:rPr lang="en-US" sz="2200" b="1" i="1" dirty="0"/>
              <a:t>Analysis and Interpretation</a:t>
            </a:r>
            <a:r>
              <a:rPr lang="en-US" sz="2200" i="1" dirty="0"/>
              <a:t> – The rules are analyzed for practical retail use, focusing on those with high confidence and lift.</a:t>
            </a:r>
          </a:p>
          <a:p>
            <a:pPr algn="just"/>
            <a:r>
              <a:rPr lang="en-US" sz="2200" b="1" i="1" dirty="0"/>
              <a:t>Tools and Environment</a:t>
            </a:r>
            <a:r>
              <a:rPr lang="en-US" sz="2200" i="1" dirty="0"/>
              <a:t> – Analysis is done using tools like Python (with mlxtend, pandas), R, or Weka, depending on dataset needs.</a:t>
            </a:r>
          </a:p>
          <a:p>
            <a:endParaRPr lang="en-IN" sz="2000" dirty="0"/>
          </a:p>
        </p:txBody>
      </p:sp>
    </p:spTree>
    <p:extLst>
      <p:ext uri="{BB962C8B-B14F-4D97-AF65-F5344CB8AC3E}">
        <p14:creationId xmlns:p14="http://schemas.microsoft.com/office/powerpoint/2010/main" val="250664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0175C3-B23C-4511-801F-5B0C527C41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1916" y="308009"/>
            <a:ext cx="7806088" cy="5332395"/>
          </a:xfrm>
          <a:prstGeom prst="rect">
            <a:avLst/>
          </a:prstGeom>
        </p:spPr>
      </p:pic>
      <p:sp>
        <p:nvSpPr>
          <p:cNvPr id="5" name="Subtitle 4">
            <a:extLst>
              <a:ext uri="{FF2B5EF4-FFF2-40B4-BE49-F238E27FC236}">
                <a16:creationId xmlns:a16="http://schemas.microsoft.com/office/drawing/2014/main" id="{16A1D7D9-4E5B-4D79-85E9-5BADA9621DE7}"/>
              </a:ext>
            </a:extLst>
          </p:cNvPr>
          <p:cNvSpPr>
            <a:spLocks noGrp="1"/>
          </p:cNvSpPr>
          <p:nvPr>
            <p:ph type="subTitle" idx="1"/>
          </p:nvPr>
        </p:nvSpPr>
        <p:spPr>
          <a:xfrm>
            <a:off x="693021" y="5640404"/>
            <a:ext cx="9673388" cy="693019"/>
          </a:xfrm>
        </p:spPr>
        <p:txBody>
          <a:bodyPr>
            <a:normAutofit/>
          </a:bodyPr>
          <a:lstStyle/>
          <a:p>
            <a:pPr algn="l"/>
            <a:r>
              <a:rPr lang="en-IN" sz="1900" b="1" i="1" dirty="0">
                <a:solidFill>
                  <a:schemeClr val="accent1">
                    <a:lumMod val="75000"/>
                  </a:schemeClr>
                </a:solidFill>
              </a:rPr>
              <a:t>Graphical</a:t>
            </a:r>
            <a:r>
              <a:rPr lang="en-IN" i="1" dirty="0"/>
              <a:t> </a:t>
            </a:r>
            <a:r>
              <a:rPr lang="en-IN" sz="1900" b="1" i="1" dirty="0">
                <a:solidFill>
                  <a:schemeClr val="accent1">
                    <a:lumMod val="75000"/>
                  </a:schemeClr>
                </a:solidFill>
              </a:rPr>
              <a:t>Representation</a:t>
            </a:r>
            <a:r>
              <a:rPr lang="en-IN" i="1" dirty="0"/>
              <a:t> </a:t>
            </a:r>
            <a:r>
              <a:rPr lang="en-IN" sz="1900" b="1" i="1" dirty="0">
                <a:solidFill>
                  <a:schemeClr val="accent1">
                    <a:lumMod val="75000"/>
                  </a:schemeClr>
                </a:solidFill>
              </a:rPr>
              <a:t>of Frequent</a:t>
            </a:r>
            <a:r>
              <a:rPr lang="en-IN" i="1" dirty="0"/>
              <a:t> </a:t>
            </a:r>
            <a:r>
              <a:rPr lang="en-IN" b="1" i="1" dirty="0">
                <a:solidFill>
                  <a:schemeClr val="accent1">
                    <a:lumMod val="75000"/>
                  </a:schemeClr>
                </a:solidFill>
              </a:rPr>
              <a:t>Itemset</a:t>
            </a:r>
            <a:r>
              <a:rPr lang="en-IN" i="1" dirty="0"/>
              <a:t> </a:t>
            </a:r>
            <a:r>
              <a:rPr lang="en-IN" b="1" i="1" dirty="0">
                <a:solidFill>
                  <a:schemeClr val="accent1">
                    <a:lumMod val="75000"/>
                  </a:schemeClr>
                </a:solidFill>
              </a:rPr>
              <a:t>Generation</a:t>
            </a:r>
            <a:r>
              <a:rPr lang="en-IN" i="1" dirty="0"/>
              <a:t> </a:t>
            </a:r>
            <a:r>
              <a:rPr lang="en-IN" i="1" dirty="0">
                <a:solidFill>
                  <a:schemeClr val="accent1">
                    <a:lumMod val="75000"/>
                  </a:schemeClr>
                </a:solidFill>
              </a:rPr>
              <a:t>i</a:t>
            </a:r>
            <a:r>
              <a:rPr lang="en-IN" b="1" i="1" dirty="0">
                <a:solidFill>
                  <a:schemeClr val="accent1">
                    <a:lumMod val="75000"/>
                  </a:schemeClr>
                </a:solidFill>
              </a:rPr>
              <a:t>n Apriori</a:t>
            </a:r>
            <a:r>
              <a:rPr lang="en-IN" i="1" dirty="0"/>
              <a:t> </a:t>
            </a:r>
            <a:r>
              <a:rPr lang="en-IN" b="1" i="1" dirty="0">
                <a:solidFill>
                  <a:schemeClr val="accent1">
                    <a:lumMod val="75000"/>
                  </a:schemeClr>
                </a:solidFill>
              </a:rPr>
              <a:t>Algorithm</a:t>
            </a:r>
            <a:endParaRPr lang="en-IN" i="1" dirty="0">
              <a:solidFill>
                <a:schemeClr val="accent1">
                  <a:lumMod val="75000"/>
                </a:schemeClr>
              </a:solidFill>
            </a:endParaRPr>
          </a:p>
          <a:p>
            <a:endParaRPr lang="en-IN" sz="2400" dirty="0">
              <a:solidFill>
                <a:schemeClr val="accent1">
                  <a:lumMod val="75000"/>
                </a:schemeClr>
              </a:solidFill>
            </a:endParaRPr>
          </a:p>
        </p:txBody>
      </p:sp>
    </p:spTree>
    <p:extLst>
      <p:ext uri="{BB962C8B-B14F-4D97-AF65-F5344CB8AC3E}">
        <p14:creationId xmlns:p14="http://schemas.microsoft.com/office/powerpoint/2010/main" val="19550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F597-7D50-45E9-BD97-D7E08A9DF082}"/>
              </a:ext>
            </a:extLst>
          </p:cNvPr>
          <p:cNvSpPr>
            <a:spLocks noGrp="1"/>
          </p:cNvSpPr>
          <p:nvPr>
            <p:ph type="title"/>
          </p:nvPr>
        </p:nvSpPr>
        <p:spPr>
          <a:xfrm>
            <a:off x="677334" y="609600"/>
            <a:ext cx="8596668" cy="823274"/>
          </a:xfrm>
        </p:spPr>
        <p:txBody>
          <a:bodyPr/>
          <a:lstStyle/>
          <a:p>
            <a:r>
              <a:rPr lang="en-US" i="1" dirty="0">
                <a:solidFill>
                  <a:schemeClr val="accent1">
                    <a:lumMod val="50000"/>
                  </a:schemeClr>
                </a:solidFill>
              </a:rPr>
              <a:t>IMPLEMENTATION</a:t>
            </a:r>
            <a:r>
              <a:rPr lang="en-US" dirty="0">
                <a:solidFill>
                  <a:schemeClr val="accent1">
                    <a:lumMod val="75000"/>
                  </a:schemeClr>
                </a:solidFill>
              </a:rPr>
              <a:t> </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9CCD597-F9D5-47E9-AF5C-7B2DDFD691DF}"/>
              </a:ext>
            </a:extLst>
          </p:cNvPr>
          <p:cNvSpPr>
            <a:spLocks noGrp="1"/>
          </p:cNvSpPr>
          <p:nvPr>
            <p:ph idx="1"/>
          </p:nvPr>
        </p:nvSpPr>
        <p:spPr>
          <a:xfrm>
            <a:off x="677334" y="1849504"/>
            <a:ext cx="8596668" cy="3880773"/>
          </a:xfrm>
        </p:spPr>
        <p:txBody>
          <a:bodyPr>
            <a:normAutofit fontScale="92500" lnSpcReduction="20000"/>
          </a:bodyPr>
          <a:lstStyle/>
          <a:p>
            <a:r>
              <a:rPr lang="en-US" sz="2200" b="1" i="1" dirty="0"/>
              <a:t>Data Preparation:</a:t>
            </a:r>
            <a:br>
              <a:rPr lang="en-US" sz="2200" i="1" dirty="0"/>
            </a:br>
            <a:r>
              <a:rPr lang="en-US" sz="2200" i="1" dirty="0"/>
              <a:t>Transaction data was converted into a binary matrix, where each item was marked as 1 (present) or 0 (absent) in each transaction.</a:t>
            </a:r>
          </a:p>
          <a:p>
            <a:r>
              <a:rPr lang="en-US" sz="2200" b="1" i="1" dirty="0"/>
              <a:t>Parameter Configuration:</a:t>
            </a:r>
            <a:br>
              <a:rPr lang="en-US" sz="2200" i="1" dirty="0"/>
            </a:br>
            <a:r>
              <a:rPr lang="en-US" sz="2200" i="1" dirty="0"/>
              <a:t>Minimum support was set at 2%, and minimum confidence at 50% to filter significant itemsets and rules.</a:t>
            </a:r>
          </a:p>
          <a:p>
            <a:r>
              <a:rPr lang="en-US" sz="2200" b="1" i="1" dirty="0"/>
              <a:t>Frequent Itemsets Identification:</a:t>
            </a:r>
            <a:br>
              <a:rPr lang="en-US" sz="2200" i="1" dirty="0"/>
            </a:br>
            <a:r>
              <a:rPr lang="en-US" sz="2200" i="1" dirty="0"/>
              <a:t>The Apriori algorithm was applied to discover itemsets that met the support threshold.</a:t>
            </a:r>
          </a:p>
          <a:p>
            <a:r>
              <a:rPr lang="en-US" sz="2200" b="1" i="1" dirty="0"/>
              <a:t>Association Rule Extraction:</a:t>
            </a:r>
            <a:br>
              <a:rPr lang="en-US" sz="2200" i="1" dirty="0"/>
            </a:br>
            <a:r>
              <a:rPr lang="en-US" sz="2200" i="1" dirty="0"/>
              <a:t>Association rules were generated from the frequent itemsets and evaluated using support, confidence, and lift to determine their strength and relevance.</a:t>
            </a:r>
          </a:p>
          <a:p>
            <a:endParaRPr lang="en-IN" sz="2000" dirty="0"/>
          </a:p>
        </p:txBody>
      </p:sp>
    </p:spTree>
    <p:extLst>
      <p:ext uri="{BB962C8B-B14F-4D97-AF65-F5344CB8AC3E}">
        <p14:creationId xmlns:p14="http://schemas.microsoft.com/office/powerpoint/2010/main" val="162905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4AF6C-FEDE-430A-ACDE-1B4256513328}"/>
              </a:ext>
            </a:extLst>
          </p:cNvPr>
          <p:cNvSpPr>
            <a:spLocks noGrp="1"/>
          </p:cNvSpPr>
          <p:nvPr>
            <p:ph type="title"/>
          </p:nvPr>
        </p:nvSpPr>
        <p:spPr>
          <a:xfrm>
            <a:off x="677334" y="609600"/>
            <a:ext cx="8596668" cy="710153"/>
          </a:xfrm>
        </p:spPr>
        <p:txBody>
          <a:bodyPr>
            <a:normAutofit/>
          </a:bodyPr>
          <a:lstStyle/>
          <a:p>
            <a:r>
              <a:rPr lang="en-US" sz="3200" i="1" dirty="0">
                <a:solidFill>
                  <a:schemeClr val="accent1">
                    <a:lumMod val="50000"/>
                  </a:schemeClr>
                </a:solidFill>
              </a:rPr>
              <a:t>RESULTS</a:t>
            </a:r>
            <a:endParaRPr lang="en-IN" sz="3200" i="1" dirty="0">
              <a:solidFill>
                <a:schemeClr val="accent1">
                  <a:lumMod val="50000"/>
                </a:schemeClr>
              </a:solidFill>
            </a:endParaRPr>
          </a:p>
        </p:txBody>
      </p:sp>
      <p:sp>
        <p:nvSpPr>
          <p:cNvPr id="5" name="Content Placeholder 4">
            <a:extLst>
              <a:ext uri="{FF2B5EF4-FFF2-40B4-BE49-F238E27FC236}">
                <a16:creationId xmlns:a16="http://schemas.microsoft.com/office/drawing/2014/main" id="{8204BCBB-D444-488D-AEAE-4A9A59090517}"/>
              </a:ext>
            </a:extLst>
          </p:cNvPr>
          <p:cNvSpPr>
            <a:spLocks noGrp="1"/>
          </p:cNvSpPr>
          <p:nvPr>
            <p:ph idx="1"/>
          </p:nvPr>
        </p:nvSpPr>
        <p:spPr>
          <a:xfrm>
            <a:off x="677334" y="1819372"/>
            <a:ext cx="8596668" cy="3808429"/>
          </a:xfrm>
        </p:spPr>
        <p:txBody>
          <a:bodyPr>
            <a:normAutofit lnSpcReduction="10000"/>
          </a:bodyPr>
          <a:lstStyle/>
          <a:p>
            <a:pPr algn="just"/>
            <a:r>
              <a:rPr lang="en-US" sz="2400" i="1" dirty="0"/>
              <a:t>The Apriori analysis revealed strong product associations:</a:t>
            </a:r>
          </a:p>
          <a:p>
            <a:pPr algn="just"/>
            <a:r>
              <a:rPr lang="en-US" sz="2400" b="1" i="1" dirty="0"/>
              <a:t>Bread → Butter:</a:t>
            </a:r>
            <a:r>
              <a:rPr lang="en-US" sz="2400" i="1" dirty="0"/>
              <a:t> Support 3.5%, Confidence 65%, Lift 1.4</a:t>
            </a:r>
          </a:p>
          <a:p>
            <a:pPr algn="just"/>
            <a:r>
              <a:rPr lang="en-US" sz="2400" b="1" i="1" dirty="0"/>
              <a:t>Milk → Diapers:</a:t>
            </a:r>
            <a:r>
              <a:rPr lang="en-US" sz="2400" i="1" dirty="0"/>
              <a:t> Support 2.8%, Confidence 60%, Lift 1.3</a:t>
            </a:r>
          </a:p>
          <a:p>
            <a:pPr algn="just"/>
            <a:r>
              <a:rPr lang="en-US" sz="2400" b="1" i="1" dirty="0"/>
              <a:t>Eggs → Bacon:</a:t>
            </a:r>
            <a:r>
              <a:rPr lang="en-US" sz="2400" i="1" dirty="0"/>
              <a:t> Support 2.1%, Confidence 55%, Lift 1.5</a:t>
            </a:r>
          </a:p>
          <a:p>
            <a:pPr algn="just"/>
            <a:r>
              <a:rPr lang="en-US" sz="2400" i="1" dirty="0"/>
              <a:t>These associations suggest frequent co-purchases, indicating cross-selling opportunities and insights for better product placement. The lift values above 1 confirm that these item pairings occur more often than by chance.</a:t>
            </a:r>
          </a:p>
          <a:p>
            <a:endParaRPr lang="en-IN" sz="2000" dirty="0"/>
          </a:p>
        </p:txBody>
      </p:sp>
    </p:spTree>
    <p:extLst>
      <p:ext uri="{BB962C8B-B14F-4D97-AF65-F5344CB8AC3E}">
        <p14:creationId xmlns:p14="http://schemas.microsoft.com/office/powerpoint/2010/main" val="1253903241"/>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1600</TotalTime>
  <Words>898</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PRODUCT ANALYSIS USING A PRIORI/ASSOCIATION RULES         WELCOME</vt:lpstr>
      <vt:lpstr>Frequent Itemsets Example:</vt:lpstr>
      <vt:lpstr>INTRODUCTION</vt:lpstr>
      <vt:lpstr>OBJECTIVE OF THE STUDY</vt:lpstr>
      <vt:lpstr>LITERATURE REVIEW</vt:lpstr>
      <vt:lpstr>METHODOLOGY</vt:lpstr>
      <vt:lpstr>PowerPoint Presentation</vt:lpstr>
      <vt:lpstr>IMPLEMENTATION </vt:lpstr>
      <vt:lpstr>RESULTS</vt:lpstr>
      <vt:lpstr>EXPERIMENTAL ANALYSIS</vt:lpstr>
      <vt:lpstr>PRODUCT ANALYSIS</vt:lpstr>
      <vt:lpstr>DISCUSSION</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svn</cp:lastModifiedBy>
  <cp:revision>40</cp:revision>
  <dcterms:created xsi:type="dcterms:W3CDTF">2025-08-27T13:38:25Z</dcterms:created>
  <dcterms:modified xsi:type="dcterms:W3CDTF">2025-09-03T06:09:02Z</dcterms:modified>
</cp:coreProperties>
</file>