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1c61a2b0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1c61a2b0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1c61a2b03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1c61a2b03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1c61a2b03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1c61a2b03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1c61a2b03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1c61a2b03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1c61a2b03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1c61a2b03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1c61a2b0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1c61a2b0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8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2"/>
              </a:buClr>
              <a:buSzPct val="100000"/>
              <a:buFont typeface="Arial"/>
              <a:buNone/>
            </a:pPr>
            <a:r>
              <a:rPr b="0" lang="en-GB"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b="0" lang="en-GB"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b="0" lang="en-GB" sz="1100">
                <a:solidFill>
                  <a:schemeClr val="dk2"/>
                </a:solidFill>
                <a:highlight>
                  <a:srgbClr val="FFFFFF"/>
                </a:highlight>
                <a:latin typeface="Arial"/>
                <a:ea typeface="Arial"/>
                <a:cs typeface="Arial"/>
                <a:sym typeface="Arial"/>
              </a:rPr>
              <a:t>				</a:t>
            </a:r>
            <a:endParaRPr b="0" sz="1100">
              <a:solidFill>
                <a:schemeClr val="dk2"/>
              </a:solidFill>
              <a:highlight>
                <a:srgbClr val="FFFFFF"/>
              </a:highlight>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b="0" lang="en-GB" sz="1100">
                <a:solidFill>
                  <a:schemeClr val="dk2"/>
                </a:solidFill>
                <a:highlight>
                  <a:srgbClr val="FFFFFF"/>
                </a:highlight>
                <a:latin typeface="Arial"/>
                <a:ea typeface="Arial"/>
                <a:cs typeface="Arial"/>
                <a:sym typeface="Arial"/>
              </a:rPr>
              <a:t>					</a:t>
            </a:r>
            <a:endParaRPr b="0" sz="1100">
              <a:solidFill>
                <a:schemeClr val="dk2"/>
              </a:solidFill>
              <a:highlight>
                <a:srgbClr val="FFFFFF"/>
              </a:highlight>
              <a:latin typeface="Arial"/>
              <a:ea typeface="Arial"/>
              <a:cs typeface="Arial"/>
              <a:sym typeface="Arial"/>
            </a:endParaRPr>
          </a:p>
          <a:p>
            <a:pPr indent="0" lvl="0" marL="0" rtl="0" algn="ctr">
              <a:spcBef>
                <a:spcPts val="0"/>
              </a:spcBef>
              <a:spcAft>
                <a:spcPts val="0"/>
              </a:spcAft>
              <a:buNone/>
            </a:pPr>
            <a:r>
              <a:rPr b="0" lang="en-GB" sz="1100">
                <a:solidFill>
                  <a:schemeClr val="dk2"/>
                </a:solidFill>
                <a:highlight>
                  <a:srgbClr val="FFFFFF"/>
                </a:highlight>
                <a:latin typeface="Arial"/>
                <a:ea typeface="Arial"/>
                <a:cs typeface="Arial"/>
                <a:sym typeface="Arial"/>
              </a:rPr>
              <a:t>		</a:t>
            </a:r>
            <a:r>
              <a:rPr b="0" lang="en-GB" sz="1100">
                <a:solidFill>
                  <a:schemeClr val="dk2"/>
                </a:solidFill>
                <a:highlight>
                  <a:srgbClr val="FFFFFF"/>
                </a:highlight>
                <a:latin typeface="Arial"/>
                <a:ea typeface="Arial"/>
                <a:cs typeface="Arial"/>
                <a:sym typeface="Arial"/>
              </a:rPr>
              <a:t>				</a:t>
            </a:r>
            <a:endParaRPr b="0" sz="1100">
              <a:solidFill>
                <a:schemeClr val="dk2"/>
              </a:solidFill>
              <a:highlight>
                <a:srgbClr val="FFFFFF"/>
              </a:highlight>
              <a:latin typeface="Arial"/>
              <a:ea typeface="Arial"/>
              <a:cs typeface="Arial"/>
              <a:sym typeface="Arial"/>
            </a:endParaRPr>
          </a:p>
          <a:p>
            <a:pPr indent="0" lvl="0" marL="0" rtl="0" algn="ctr">
              <a:lnSpc>
                <a:spcPct val="115000"/>
              </a:lnSpc>
              <a:spcBef>
                <a:spcPts val="1200"/>
              </a:spcBef>
              <a:spcAft>
                <a:spcPts val="0"/>
              </a:spcAft>
              <a:buClr>
                <a:schemeClr val="dk2"/>
              </a:buClr>
              <a:buSzPct val="36666"/>
              <a:buFont typeface="Arial"/>
              <a:buNone/>
            </a:pPr>
            <a:r>
              <a:rPr lang="en-GB" sz="3000"/>
              <a:t>Database Project</a:t>
            </a:r>
            <a:r>
              <a:rPr lang="en-GB" sz="2000">
                <a:solidFill>
                  <a:srgbClr val="48485E"/>
                </a:solidFill>
                <a:highlight>
                  <a:srgbClr val="FFFFFF"/>
                </a:highlight>
                <a:latin typeface="Roboto"/>
                <a:ea typeface="Roboto"/>
                <a:cs typeface="Roboto"/>
                <a:sym typeface="Roboto"/>
              </a:rPr>
              <a:t> </a:t>
            </a:r>
            <a:endParaRPr sz="2000">
              <a:solidFill>
                <a:srgbClr val="48485E"/>
              </a:solidFill>
              <a:highlight>
                <a:srgbClr val="FFFFFF"/>
              </a:highlight>
              <a:latin typeface="Roboto"/>
              <a:ea typeface="Roboto"/>
              <a:cs typeface="Roboto"/>
              <a:sym typeface="Roboto"/>
            </a:endParaRPr>
          </a:p>
          <a:p>
            <a:pPr indent="0" lvl="0" marL="0" rtl="0" algn="ctr">
              <a:lnSpc>
                <a:spcPct val="115000"/>
              </a:lnSpc>
              <a:spcBef>
                <a:spcPts val="1200"/>
              </a:spcBef>
              <a:spcAft>
                <a:spcPts val="0"/>
              </a:spcAft>
              <a:buClr>
                <a:schemeClr val="dk2"/>
              </a:buClr>
              <a:buSzPct val="100000"/>
              <a:buFont typeface="Arial"/>
              <a:buNone/>
            </a:pPr>
            <a:r>
              <a:rPr b="0" lang="en-GB" sz="1100">
                <a:solidFill>
                  <a:schemeClr val="dk2"/>
                </a:solidFill>
                <a:highlight>
                  <a:srgbClr val="FFFFFF"/>
                </a:highlight>
                <a:latin typeface="Arial"/>
                <a:ea typeface="Arial"/>
                <a:cs typeface="Arial"/>
                <a:sym typeface="Arial"/>
              </a:rPr>
              <a:t>					</a:t>
            </a:r>
            <a:endParaRPr b="0" sz="1100">
              <a:solidFill>
                <a:schemeClr val="dk2"/>
              </a:solidFill>
              <a:highlight>
                <a:srgbClr val="FFFFFF"/>
              </a:highlight>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b="0" lang="en-GB" sz="1100">
                <a:solidFill>
                  <a:schemeClr val="dk2"/>
                </a:solidFill>
                <a:highlight>
                  <a:srgbClr val="FFFFFF"/>
                </a:highlight>
                <a:latin typeface="Arial"/>
                <a:ea typeface="Arial"/>
                <a:cs typeface="Arial"/>
                <a:sym typeface="Arial"/>
              </a:rPr>
              <a:t>				</a:t>
            </a:r>
            <a:endParaRPr b="0" sz="1100">
              <a:solidFill>
                <a:schemeClr val="dk2"/>
              </a:solidFill>
              <a:highlight>
                <a:srgbClr val="FFFFFF"/>
              </a:highlight>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b="0" lang="en-GB" sz="1100">
                <a:solidFill>
                  <a:schemeClr val="dk2"/>
                </a:solidFill>
                <a:highlight>
                  <a:srgbClr val="FFFFFF"/>
                </a:highlight>
                <a:latin typeface="Arial"/>
                <a:ea typeface="Arial"/>
                <a:cs typeface="Arial"/>
                <a:sym typeface="Arial"/>
              </a:rPr>
              <a:t>			</a:t>
            </a:r>
            <a:endParaRPr b="0" sz="1100">
              <a:solidFill>
                <a:schemeClr val="dk2"/>
              </a:solidFill>
              <a:highlight>
                <a:srgbClr val="FFFFFF"/>
              </a:highlight>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b="0" lang="en-GB" sz="1100">
                <a:solidFill>
                  <a:schemeClr val="dk2"/>
                </a:solidFill>
                <a:latin typeface="Arial"/>
                <a:ea typeface="Arial"/>
                <a:cs typeface="Arial"/>
                <a:sym typeface="Arial"/>
              </a:rPr>
              <a:t>		</a:t>
            </a:r>
            <a:endParaRPr b="0" sz="1100">
              <a:solidFill>
                <a:schemeClr val="dk2"/>
              </a:solidFill>
              <a:latin typeface="Arial"/>
              <a:ea typeface="Arial"/>
              <a:cs typeface="Arial"/>
              <a:sym typeface="Arial"/>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91350" y="3145483"/>
            <a:ext cx="5361300" cy="52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Clr>
                <a:schemeClr val="dk2"/>
              </a:buClr>
              <a:buSzPct val="100000"/>
              <a:buFont typeface="Arial"/>
              <a:buNone/>
            </a:pPr>
            <a:r>
              <a:rPr lang="en-GB"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lang="en-GB"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lang="en-GB" sz="1100">
                <a:solidFill>
                  <a:schemeClr val="dk2"/>
                </a:solidFill>
                <a:highlight>
                  <a:srgbClr val="FFFFFF"/>
                </a:highlight>
                <a:latin typeface="Arial"/>
                <a:ea typeface="Arial"/>
                <a:cs typeface="Arial"/>
                <a:sym typeface="Arial"/>
              </a:rPr>
              <a:t>				</a:t>
            </a:r>
            <a:endParaRPr sz="1100">
              <a:solidFill>
                <a:schemeClr val="dk2"/>
              </a:solidFill>
              <a:highlight>
                <a:srgbClr val="FFFFFF"/>
              </a:highlight>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lang="en-GB" sz="1100">
                <a:solidFill>
                  <a:schemeClr val="dk2"/>
                </a:solidFill>
                <a:highlight>
                  <a:srgbClr val="FFFFFF"/>
                </a:highlight>
                <a:latin typeface="Arial"/>
                <a:ea typeface="Arial"/>
                <a:cs typeface="Arial"/>
                <a:sym typeface="Arial"/>
              </a:rPr>
              <a:t>					</a:t>
            </a:r>
            <a:endParaRPr sz="1100">
              <a:solidFill>
                <a:schemeClr val="dk2"/>
              </a:solidFill>
              <a:highlight>
                <a:srgbClr val="FFFFFF"/>
              </a:highlight>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lang="en-GB" sz="1100">
                <a:solidFill>
                  <a:schemeClr val="dk2"/>
                </a:solidFill>
                <a:highlight>
                  <a:srgbClr val="FFFFFF"/>
                </a:highlight>
                <a:latin typeface="Arial"/>
                <a:ea typeface="Arial"/>
                <a:cs typeface="Arial"/>
                <a:sym typeface="Arial"/>
              </a:rPr>
              <a:t>						</a:t>
            </a:r>
            <a:endParaRPr sz="1100">
              <a:solidFill>
                <a:schemeClr val="dk2"/>
              </a:solidFill>
              <a:highlight>
                <a:srgbClr val="FFFFFF"/>
              </a:highlight>
              <a:latin typeface="Arial"/>
              <a:ea typeface="Arial"/>
              <a:cs typeface="Arial"/>
              <a:sym typeface="Arial"/>
            </a:endParaRPr>
          </a:p>
          <a:p>
            <a:pPr indent="0" lvl="0" marL="0" rtl="0" algn="ctr">
              <a:lnSpc>
                <a:spcPct val="115000"/>
              </a:lnSpc>
              <a:spcBef>
                <a:spcPts val="1200"/>
              </a:spcBef>
              <a:spcAft>
                <a:spcPts val="0"/>
              </a:spcAft>
              <a:buClr>
                <a:schemeClr val="dk2"/>
              </a:buClr>
              <a:buSzPts val="275"/>
              <a:buFont typeface="Arial"/>
              <a:buNone/>
            </a:pPr>
            <a:r>
              <a:rPr lang="en-GB" sz="4450">
                <a:solidFill>
                  <a:srgbClr val="48485E"/>
                </a:solidFill>
                <a:highlight>
                  <a:srgbClr val="FFFFFF"/>
                </a:highlight>
                <a:latin typeface="Roboto"/>
                <a:ea typeface="Roboto"/>
                <a:cs typeface="Roboto"/>
                <a:sym typeface="Roboto"/>
              </a:rPr>
              <a:t>SQL Database or a NoSQL Database For Transaction Processing</a:t>
            </a:r>
            <a:endParaRPr sz="4450">
              <a:solidFill>
                <a:srgbClr val="48485E"/>
              </a:solidFill>
              <a:highlight>
                <a:srgbClr val="FFFFFF"/>
              </a:highlight>
              <a:latin typeface="Roboto"/>
              <a:ea typeface="Roboto"/>
              <a:cs typeface="Roboto"/>
              <a:sym typeface="Roboto"/>
            </a:endParaRPr>
          </a:p>
          <a:p>
            <a:pPr indent="0" lvl="0" marL="0" rtl="0" algn="ctr">
              <a:lnSpc>
                <a:spcPct val="115000"/>
              </a:lnSpc>
              <a:spcBef>
                <a:spcPts val="1200"/>
              </a:spcBef>
              <a:spcAft>
                <a:spcPts val="0"/>
              </a:spcAft>
              <a:buClr>
                <a:schemeClr val="dk2"/>
              </a:buClr>
              <a:buSzPct val="100000"/>
              <a:buFont typeface="Arial"/>
              <a:buNone/>
            </a:pPr>
            <a:r>
              <a:rPr lang="en-GB" sz="1100">
                <a:solidFill>
                  <a:schemeClr val="dk2"/>
                </a:solidFill>
                <a:highlight>
                  <a:srgbClr val="FFFFFF"/>
                </a:highlight>
                <a:latin typeface="Arial"/>
                <a:ea typeface="Arial"/>
                <a:cs typeface="Arial"/>
                <a:sym typeface="Arial"/>
              </a:rPr>
              <a:t>					</a:t>
            </a:r>
            <a:endParaRPr sz="1100">
              <a:solidFill>
                <a:schemeClr val="dk2"/>
              </a:solidFill>
              <a:highlight>
                <a:srgbClr val="FFFFFF"/>
              </a:highlight>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lang="en-GB" sz="1100">
                <a:solidFill>
                  <a:schemeClr val="dk2"/>
                </a:solidFill>
                <a:highlight>
                  <a:srgbClr val="FFFFFF"/>
                </a:highlight>
                <a:latin typeface="Arial"/>
                <a:ea typeface="Arial"/>
                <a:cs typeface="Arial"/>
                <a:sym typeface="Arial"/>
              </a:rPr>
              <a:t>				</a:t>
            </a:r>
            <a:endParaRPr sz="1100">
              <a:solidFill>
                <a:schemeClr val="dk2"/>
              </a:solidFill>
              <a:highlight>
                <a:srgbClr val="FFFFFF"/>
              </a:highlight>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lang="en-GB" sz="1100">
                <a:solidFill>
                  <a:schemeClr val="dk2"/>
                </a:solidFill>
                <a:highlight>
                  <a:srgbClr val="FFFFFF"/>
                </a:highlight>
                <a:latin typeface="Arial"/>
                <a:ea typeface="Arial"/>
                <a:cs typeface="Arial"/>
                <a:sym typeface="Arial"/>
              </a:rPr>
              <a:t>			</a:t>
            </a:r>
            <a:endParaRPr sz="1100">
              <a:solidFill>
                <a:schemeClr val="dk2"/>
              </a:solidFill>
              <a:highlight>
                <a:srgbClr val="FFFFFF"/>
              </a:highlight>
              <a:latin typeface="Arial"/>
              <a:ea typeface="Arial"/>
              <a:cs typeface="Arial"/>
              <a:sym typeface="Arial"/>
            </a:endParaRPr>
          </a:p>
          <a:p>
            <a:pPr indent="0" lvl="0" marL="0" rtl="0" algn="ctr">
              <a:spcBef>
                <a:spcPts val="0"/>
              </a:spcBef>
              <a:spcAft>
                <a:spcPts val="0"/>
              </a:spcAft>
              <a:buClr>
                <a:schemeClr val="dk2"/>
              </a:buClr>
              <a:buSzPct val="100000"/>
              <a:buFont typeface="Arial"/>
              <a:buNone/>
            </a:pPr>
            <a:r>
              <a:rPr lang="en-GB"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2800"/>
                                        <p:tgtEl>
                                          <p:spTgt spid="128"/>
                                        </p:tgtEl>
                                        <p:attrNameLst>
                                          <p:attrName>ppt_w</p:attrName>
                                        </p:attrNameLst>
                                      </p:cBhvr>
                                      <p:tavLst>
                                        <p:tav fmla="" tm="0">
                                          <p:val>
                                            <p:strVal val="0"/>
                                          </p:val>
                                        </p:tav>
                                        <p:tav fmla="" tm="100000">
                                          <p:val>
                                            <p:strVal val="#ppt_w"/>
                                          </p:val>
                                        </p:tav>
                                      </p:tavLst>
                                    </p:anim>
                                    <p:anim calcmode="lin" valueType="num">
                                      <p:cBhvr additive="base">
                                        <p:cTn dur="2800"/>
                                        <p:tgtEl>
                                          <p:spTgt spid="128"/>
                                        </p:tgtEl>
                                        <p:attrNameLst>
                                          <p:attrName>ppt_h</p:attrName>
                                        </p:attrNameLst>
                                      </p:cBhvr>
                                      <p:tavLst>
                                        <p:tav fmla="" tm="0">
                                          <p:val>
                                            <p:strVal val="0"/>
                                          </p:val>
                                        </p:tav>
                                        <p:tav fmla="" tm="100000">
                                          <p:val>
                                            <p:strVal val="#ppt_h"/>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2800"/>
                                        <p:tgtEl>
                                          <p:spTgt spid="1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Primary Objective of The System.</a:t>
            </a:r>
            <a:endParaRPr sz="1200">
              <a:solidFill>
                <a:srgbClr val="47475B"/>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GB"/>
              <a:t>Effective fraud detection and identity authentication are the transaction processing system's main goals. The database must be secure to guard against any fraudulent activity, and the system must be able to promptly collect all transaction information.</a:t>
            </a:r>
            <a:endParaRPr sz="1050">
              <a:solidFill>
                <a:srgbClr val="20202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2800"/>
                                        <p:tgtEl>
                                          <p:spTgt spid="134"/>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28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Security Considerations.</a:t>
            </a:r>
            <a:endParaRPr/>
          </a:p>
          <a:p>
            <a:pPr indent="0" lvl="0" marL="0" rtl="0" algn="l">
              <a:spcBef>
                <a:spcPts val="1200"/>
              </a:spcBef>
              <a:spcAft>
                <a:spcPts val="0"/>
              </a:spcAft>
              <a:buNone/>
            </a:pPr>
            <a:r>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GB"/>
              <a:t>The choice of a database for transaction processing must take security into account. To prevent unwanted access and to spot any fraudulent activity, encryption, access control, and log monitoring are important. The database needs to comply with security regulations including HIPAA, PCI DSS, and GDPR.</a:t>
            </a:r>
            <a:endParaRPr sz="1050">
              <a:solidFill>
                <a:srgbClr val="20202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2800"/>
                                        <p:tgtEl>
                                          <p:spTgt spid="140"/>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2800"/>
                                        <p:tgtEl>
                                          <p:spTgt spid="1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SQL vs NoSQL.</a:t>
            </a:r>
            <a:endParaRPr/>
          </a:p>
          <a:p>
            <a:pPr indent="0" lvl="0" marL="0" rtl="0" algn="l">
              <a:spcBef>
                <a:spcPts val="1200"/>
              </a:spcBef>
              <a:spcAft>
                <a:spcPts val="0"/>
              </a:spcAft>
              <a:buNone/>
            </a:pPr>
            <a: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1200"/>
              </a:spcBef>
              <a:spcAft>
                <a:spcPts val="0"/>
              </a:spcAft>
              <a:buSzPct val="100000"/>
              <a:buChar char="❖"/>
            </a:pPr>
            <a:r>
              <a:rPr lang="en-GB"/>
              <a:t>The methods used by SQL and NoSQL databases for managing data are different. SQL databases perform transactions reliably and precisely by following to the ACID (Atomicity, Consistency, Isolation, and Durability) principle. The BASE (Basically Available, Soft state, eventually consistent) idea, which prioritizes scalability and availability over consistency, is followed by NoSQL databases.</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GB"/>
              <a:t>SQL databases work effectively for financial applications like transaction processing because these systems need high levels of consistency and dependability. NoSQL databases are appropriate for applications that need high availability and scalability, which makes them perfect for social networking and e-commerce platforms.</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2800"/>
                                        <p:tgtEl>
                                          <p:spTgt spid="146"/>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2800"/>
                                        <p:tgtEl>
                                          <p:spTgt spid="1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Project</a:t>
            </a:r>
            <a:r>
              <a:rPr lang="en-GB" sz="1200">
                <a:solidFill>
                  <a:srgbClr val="47475B"/>
                </a:solidFill>
                <a:highlight>
                  <a:srgbClr val="FFFFFF"/>
                </a:highlight>
                <a:latin typeface="Roboto"/>
                <a:ea typeface="Roboto"/>
                <a:cs typeface="Roboto"/>
                <a:sym typeface="Roboto"/>
              </a:rPr>
              <a:t>  </a:t>
            </a:r>
            <a:r>
              <a:rPr lang="en-GB"/>
              <a:t>Considerations.</a:t>
            </a:r>
            <a:endParaRPr sz="1200">
              <a:solidFill>
                <a:srgbClr val="47475B"/>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Cost, manpower, and amount of effort are just a few of the elements that affect which database is best for transaction processing. Due to licensing fees and hardware requirements, a SQL database costs more than a NoSQL database. Staffing is another factor to take into account, as NoSQL databases are more developer-friendly and require DBAs with specialized skills for SQL databases.</a:t>
            </a:r>
            <a:br>
              <a:rPr lang="en-GB"/>
            </a:br>
            <a:br>
              <a:rPr lang="en-GB"/>
            </a:br>
            <a:endParaRPr/>
          </a:p>
          <a:p>
            <a:pPr indent="-311150" lvl="0" marL="457200" rtl="0" algn="l">
              <a:spcBef>
                <a:spcPts val="0"/>
              </a:spcBef>
              <a:spcAft>
                <a:spcPts val="0"/>
              </a:spcAft>
              <a:buSzPts val="1300"/>
              <a:buChar char="❖"/>
            </a:pPr>
            <a:r>
              <a:rPr lang="en-GB"/>
              <a:t> Depending on the type of database selected, a database's implementation effort also varies. While NoSQL databases permit more flexible data modeling, SQL databases demand a structured approach to data modeling and database design.</a:t>
            </a:r>
            <a:endParaRPr sz="1050">
              <a:solidFill>
                <a:srgbClr val="20202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2800"/>
                                        <p:tgtEl>
                                          <p:spTgt spid="152"/>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2800"/>
                                        <p:tgtEl>
                                          <p:spTgt spid="1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Final Recommendation.</a:t>
            </a:r>
            <a:endParaRPr/>
          </a:p>
          <a:p>
            <a:pPr indent="0" lvl="0" marL="0" rtl="0" algn="l">
              <a:spcBef>
                <a:spcPts val="1200"/>
              </a:spcBef>
              <a:spcAft>
                <a:spcPts val="0"/>
              </a:spcAft>
              <a:buNone/>
            </a:pPr>
            <a:r>
              <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lnSpcReduction="20000"/>
          </a:bodyPr>
          <a:lstStyle/>
          <a:p>
            <a:pPr indent="-313653" lvl="0" marL="457200" rtl="0" algn="l">
              <a:spcBef>
                <a:spcPts val="0"/>
              </a:spcBef>
              <a:spcAft>
                <a:spcPts val="0"/>
              </a:spcAft>
              <a:buSzPct val="100000"/>
              <a:buChar char="❖"/>
            </a:pPr>
            <a:r>
              <a:rPr lang="en-GB" sz="5357"/>
              <a:t>We advise choosing a NoSQL database for transaction processing in light of the system's main goal, security concerns, and project considerations. The great consistency and dependability provided by the ACID principle make it perfect for financial applications like transaction processing. Staffing is not a concern for the company because it has DBAs on staff who are knowledgeable about SQL databases like Oracle and SQL Server.</a:t>
            </a:r>
            <a:br>
              <a:rPr lang="en-GB" sz="5357"/>
            </a:br>
            <a:br>
              <a:rPr lang="en-GB" sz="5357"/>
            </a:br>
            <a:endParaRPr sz="5357"/>
          </a:p>
          <a:p>
            <a:pPr indent="-313653" lvl="0" marL="457200" rtl="0" algn="l">
              <a:spcBef>
                <a:spcPts val="0"/>
              </a:spcBef>
              <a:spcAft>
                <a:spcPts val="0"/>
              </a:spcAft>
              <a:buSzPct val="100000"/>
              <a:buChar char="❖"/>
            </a:pPr>
            <a:r>
              <a:rPr lang="en-GB" sz="5357"/>
              <a:t> Encryption, access control, and log monitoring are just a few of the advanced safety features that SQL databases provide. These features are important for preventing fraud. Both Azure and AWS provide secure and scalable SQL database solutions that might satisfy the company's needs in terms of cloud possibilities.</a:t>
            </a:r>
            <a:endParaRPr sz="5107">
              <a:solidFill>
                <a:srgbClr val="20202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2800"/>
                                        <p:tgtEl>
                                          <p:spTgt spid="158"/>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28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GB"/>
              <a:t>For the company's transaction processing system, a SQL database is the best option because of its dependability, consistency, and security characteristics.</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2800"/>
                                        <p:tgtEl>
                                          <p:spTgt spid="164"/>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2800"/>
                                        <p:tgtEl>
                                          <p:spTgt spid="1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