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01dc8942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01dc8942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01dc8942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401dc8942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01dc8942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01dc8942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01dc8942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01dc8942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01dc8942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01dc8942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01dc8942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01dc8942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01dc8942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01dc8942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01dc8942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01dc8942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01dc8942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01dc8942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01dc8942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01dc8942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7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787600" y="710050"/>
            <a:ext cx="5017500" cy="157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ctr">
              <a:lnSpc>
                <a:spcPct val="115000"/>
              </a:lnSpc>
              <a:spcBef>
                <a:spcPts val="1200"/>
              </a:spcBef>
              <a:spcAft>
                <a:spcPts val="0"/>
              </a:spcAft>
              <a:buNone/>
            </a:pPr>
            <a:r>
              <a:rPr b="1" lang="en-GB" sz="3644">
                <a:solidFill>
                  <a:srgbClr val="48485E"/>
                </a:solidFill>
                <a:highlight>
                  <a:srgbClr val="FFFFFF"/>
                </a:highlight>
                <a:latin typeface="Roboto"/>
                <a:ea typeface="Roboto"/>
                <a:cs typeface="Roboto"/>
                <a:sym typeface="Roboto"/>
              </a:rPr>
              <a:t>Dev</a:t>
            </a:r>
            <a:r>
              <a:rPr b="1" lang="en-GB" sz="3644">
                <a:solidFill>
                  <a:srgbClr val="48485E"/>
                </a:solidFill>
                <a:highlight>
                  <a:srgbClr val="FFFFFF"/>
                </a:highlight>
                <a:latin typeface="Roboto"/>
                <a:ea typeface="Roboto"/>
                <a:cs typeface="Roboto"/>
                <a:sym typeface="Roboto"/>
              </a:rPr>
              <a:t>Sec</a:t>
            </a:r>
            <a:r>
              <a:rPr b="1" lang="en-GB" sz="3644">
                <a:solidFill>
                  <a:srgbClr val="48485E"/>
                </a:solidFill>
                <a:highlight>
                  <a:srgbClr val="FFFFFF"/>
                </a:highlight>
                <a:latin typeface="Roboto"/>
                <a:ea typeface="Roboto"/>
                <a:cs typeface="Roboto"/>
                <a:sym typeface="Roboto"/>
              </a:rPr>
              <a:t>Ops Group</a:t>
            </a:r>
            <a:endParaRPr b="1" sz="3866">
              <a:solidFill>
                <a:srgbClr val="48485E"/>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6411650" y="4036625"/>
            <a:ext cx="3470700" cy="844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rPr lang="en-GB" sz="5200">
                <a:solidFill>
                  <a:srgbClr val="47475B"/>
                </a:solidFill>
                <a:highlight>
                  <a:srgbClr val="FFFFFF"/>
                </a:highlight>
                <a:latin typeface="Roboto"/>
                <a:ea typeface="Roboto"/>
                <a:cs typeface="Roboto"/>
                <a:sym typeface="Roboto"/>
              </a:rPr>
              <a:t>layman’s Terms</a:t>
            </a:r>
            <a:endParaRPr sz="5200">
              <a:solidFill>
                <a:srgbClr val="47475B"/>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b="1" sz="5200">
              <a:solidFill>
                <a:srgbClr val="48485E"/>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000"/>
                                        <p:tgtEl>
                                          <p:spTgt spid="134"/>
                                        </p:tgtEl>
                                        <p:attrNameLst>
                                          <p:attrName>ppt_w</p:attrName>
                                        </p:attrNameLst>
                                      </p:cBhvr>
                                      <p:tavLst>
                                        <p:tav fmla="" tm="0">
                                          <p:val>
                                            <p:strVal val="0"/>
                                          </p:val>
                                        </p:tav>
                                        <p:tav fmla="" tm="100000">
                                          <p:val>
                                            <p:strVal val="#ppt_w"/>
                                          </p:val>
                                        </p:tav>
                                      </p:tavLst>
                                    </p:anim>
                                    <p:anim calcmode="lin" valueType="num">
                                      <p:cBhvr additive="base">
                                        <p:cTn dur="1000"/>
                                        <p:tgtEl>
                                          <p:spTgt spid="134"/>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2700"/>
                                        <p:tgtEl>
                                          <p:spTgt spid="13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91"/>
              <a:t>Software Development Interaction</a:t>
            </a:r>
            <a:endParaRPr sz="1991"/>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55085" lvl="0" marL="457200" rtl="0" algn="l">
              <a:spcBef>
                <a:spcPts val="0"/>
              </a:spcBef>
              <a:spcAft>
                <a:spcPts val="0"/>
              </a:spcAft>
              <a:buSzPts val="1992"/>
              <a:buFont typeface="Montserrat"/>
              <a:buChar char="❖"/>
            </a:pPr>
            <a:r>
              <a:rPr lang="en-GB" sz="1991">
                <a:latin typeface="Montserrat"/>
                <a:ea typeface="Montserrat"/>
                <a:cs typeface="Montserrat"/>
                <a:sym typeface="Montserrat"/>
              </a:rPr>
              <a:t>To verify that code is secure, and that security is incorporated into the advancement cycle, the DevSecOps team will closely collaborate with the product development team. </a:t>
            </a:r>
            <a:endParaRPr sz="1991">
              <a:latin typeface="Montserrat"/>
              <a:ea typeface="Montserrat"/>
              <a:cs typeface="Montserrat"/>
              <a:sym typeface="Montserrat"/>
            </a:endParaRPr>
          </a:p>
          <a:p>
            <a:pPr indent="0" lvl="0" marL="0" rtl="0" algn="l">
              <a:spcBef>
                <a:spcPts val="1200"/>
              </a:spcBef>
              <a:spcAft>
                <a:spcPts val="0"/>
              </a:spcAft>
              <a:buNone/>
            </a:pPr>
            <a:r>
              <a:t/>
            </a:r>
            <a:endParaRPr sz="1991">
              <a:latin typeface="Montserrat"/>
              <a:ea typeface="Montserrat"/>
              <a:cs typeface="Montserrat"/>
              <a:sym typeface="Montserrat"/>
            </a:endParaRPr>
          </a:p>
          <a:p>
            <a:pPr indent="-355085" lvl="0" marL="457200" rtl="0" algn="l">
              <a:spcBef>
                <a:spcPts val="1200"/>
              </a:spcBef>
              <a:spcAft>
                <a:spcPts val="0"/>
              </a:spcAft>
              <a:buSzPts val="1992"/>
              <a:buFont typeface="Montserrat"/>
              <a:buChar char="❖"/>
            </a:pPr>
            <a:r>
              <a:rPr lang="en-GB" sz="1991">
                <a:latin typeface="Montserrat"/>
                <a:ea typeface="Montserrat"/>
                <a:cs typeface="Montserrat"/>
                <a:sym typeface="Montserrat"/>
              </a:rPr>
              <a:t>The DevSecOps team will train the software development team on security technologies and best practices.</a:t>
            </a:r>
            <a:endParaRPr sz="1991">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2800"/>
                                        <p:tgtEl>
                                          <p:spTgt spid="188"/>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2800"/>
                                        <p:tgtEl>
                                          <p:spTgt spid="18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991"/>
              <a:t>C</a:t>
            </a:r>
            <a:r>
              <a:rPr lang="en-GB" sz="1991"/>
              <a:t>onclusion.</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222222"/>
                </a:solidFill>
                <a:highlight>
                  <a:srgbClr val="FFFFFF"/>
                </a:highlight>
                <a:latin typeface="Arial"/>
                <a:ea typeface="Arial"/>
                <a:cs typeface="Arial"/>
                <a:sym typeface="Arial"/>
              </a:rPr>
              <a:t> </a:t>
            </a:r>
            <a:endParaRPr sz="1991">
              <a:latin typeface="Montserrat"/>
              <a:ea typeface="Montserrat"/>
              <a:cs typeface="Montserrat"/>
              <a:sym typeface="Montserrat"/>
            </a:endParaRPr>
          </a:p>
          <a:p>
            <a:pPr indent="-355085" lvl="0" marL="457200" rtl="0" algn="l">
              <a:spcBef>
                <a:spcPts val="0"/>
              </a:spcBef>
              <a:spcAft>
                <a:spcPts val="0"/>
              </a:spcAft>
              <a:buSzPts val="1992"/>
              <a:buFont typeface="Montserrat"/>
              <a:buChar char="❖"/>
            </a:pPr>
            <a:r>
              <a:rPr lang="en-GB" sz="1991">
                <a:latin typeface="Montserrat"/>
                <a:ea typeface="Montserrat"/>
                <a:cs typeface="Montserrat"/>
                <a:sym typeface="Montserrat"/>
              </a:rPr>
              <a:t>implementing a DevSecOps team can help your business save money, generate more income, and promote better teamwork. You may build a successful team by spending money on the appropriate equipment, workplace, and individuals.</a:t>
            </a:r>
            <a:endParaRPr sz="1050">
              <a:solidFill>
                <a:srgbClr val="20202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sz="1991">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2800"/>
                                        <p:tgtEl>
                                          <p:spTgt spid="194"/>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2800"/>
                                        <p:tgtEl>
                                          <p:spTgt spid="19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Definition.</a:t>
            </a:r>
            <a:endParaRPr/>
          </a:p>
        </p:txBody>
      </p:sp>
      <p:sp>
        <p:nvSpPr>
          <p:cNvPr id="141" name="Google Shape;141;p14"/>
          <p:cNvSpPr txBox="1"/>
          <p:nvPr>
            <p:ph idx="1" type="body"/>
          </p:nvPr>
        </p:nvSpPr>
        <p:spPr>
          <a:xfrm>
            <a:off x="1297500" y="1396225"/>
            <a:ext cx="7038900" cy="2911200"/>
          </a:xfrm>
          <a:prstGeom prst="rect">
            <a:avLst/>
          </a:prstGeom>
        </p:spPr>
        <p:txBody>
          <a:bodyPr anchorCtr="0" anchor="t" bIns="91425" lIns="91425" spcFirstLastPara="1" rIns="91425" wrap="square" tIns="91425">
            <a:normAutofit fontScale="92500"/>
          </a:bodyPr>
          <a:lstStyle/>
          <a:p>
            <a:pPr indent="-369570" lvl="0" marL="457200" rtl="0" algn="l">
              <a:spcBef>
                <a:spcPts val="0"/>
              </a:spcBef>
              <a:spcAft>
                <a:spcPts val="0"/>
              </a:spcAft>
              <a:buSzPct val="100000"/>
              <a:buFont typeface="Montserrat"/>
              <a:buChar char="❖"/>
            </a:pPr>
            <a:r>
              <a:rPr lang="en-GB" sz="2400">
                <a:latin typeface="Montserrat"/>
                <a:ea typeface="Montserrat"/>
                <a:cs typeface="Montserrat"/>
                <a:sym typeface="Montserrat"/>
              </a:rPr>
              <a:t>It's a strategy for platform design, automation, and culture that views security as a shared duty throughout the whole IT lifecycle by Software development using the DevSecOps methodology places a focus on teamwork between the development, security, and operations teams</a:t>
            </a:r>
            <a:endParaRPr sz="24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2800"/>
                                        <p:tgtEl>
                                          <p:spTgt spid="140"/>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2800"/>
                                        <p:tgtEl>
                                          <p:spTgt spid="14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404575" y="8434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Why is it important?</a:t>
            </a:r>
            <a:endParaRPr sz="22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68300" lvl="0" marL="457200" rtl="0" algn="l">
              <a:spcBef>
                <a:spcPts val="1200"/>
              </a:spcBef>
              <a:spcAft>
                <a:spcPts val="0"/>
              </a:spcAft>
              <a:buSzPts val="2200"/>
              <a:buFont typeface="Montserrat"/>
              <a:buChar char="❖"/>
            </a:pPr>
            <a:r>
              <a:rPr lang="en-GB" sz="2200">
                <a:latin typeface="Montserrat"/>
                <a:ea typeface="Montserrat"/>
                <a:cs typeface="Montserrat"/>
                <a:sym typeface="Montserrat"/>
              </a:rPr>
              <a:t>Most organizations in today's world rely heavily on their software, so it is essential that it be trustworthy and secure. We can make sure that our software complies with these guidelines by implementing DevSecOps.</a:t>
            </a:r>
            <a:endParaRPr sz="1050">
              <a:solidFill>
                <a:srgbClr val="202020"/>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2800"/>
                                        <p:tgtEl>
                                          <p:spTgt spid="146"/>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2800"/>
                                        <p:tgtEl>
                                          <p:spTgt spid="14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Benefits of DevOps Team.</a:t>
            </a:r>
            <a:endParaRPr/>
          </a:p>
        </p:txBody>
      </p:sp>
      <p:sp>
        <p:nvSpPr>
          <p:cNvPr id="153" name="Google Shape;153;p16"/>
          <p:cNvSpPr txBox="1"/>
          <p:nvPr>
            <p:ph idx="1" type="body"/>
          </p:nvPr>
        </p:nvSpPr>
        <p:spPr>
          <a:xfrm>
            <a:off x="1297500" y="1081425"/>
            <a:ext cx="7038900" cy="3790200"/>
          </a:xfrm>
          <a:prstGeom prst="rect">
            <a:avLst/>
          </a:prstGeom>
        </p:spPr>
        <p:txBody>
          <a:bodyPr anchorCtr="0" anchor="t" bIns="91425" lIns="91425" spcFirstLastPara="1" rIns="91425" wrap="square" tIns="91425">
            <a:normAutofit fontScale="40000" lnSpcReduction="10000"/>
          </a:bodyPr>
          <a:lstStyle/>
          <a:p>
            <a:pPr indent="-309880" lvl="0" marL="457200" rtl="0" algn="l">
              <a:spcBef>
                <a:spcPts val="1200"/>
              </a:spcBef>
              <a:spcAft>
                <a:spcPts val="0"/>
              </a:spcAft>
              <a:buSzPct val="100000"/>
              <a:buFont typeface="Montserrat"/>
              <a:buChar char="❖"/>
            </a:pPr>
            <a:r>
              <a:rPr lang="en-GB" sz="3200">
                <a:latin typeface="Montserrat"/>
                <a:ea typeface="Montserrat"/>
                <a:cs typeface="Montserrat"/>
                <a:sym typeface="Montserrat"/>
              </a:rPr>
              <a:t>Lower Costs</a:t>
            </a:r>
            <a:endParaRPr sz="3200">
              <a:latin typeface="Montserrat"/>
              <a:ea typeface="Montserrat"/>
              <a:cs typeface="Montserrat"/>
              <a:sym typeface="Montserrat"/>
            </a:endParaRPr>
          </a:p>
          <a:p>
            <a:pPr indent="-309880" lvl="1" marL="914400" rtl="0" algn="l">
              <a:spcBef>
                <a:spcPts val="0"/>
              </a:spcBef>
              <a:spcAft>
                <a:spcPts val="0"/>
              </a:spcAft>
              <a:buSzPct val="100000"/>
              <a:buFont typeface="Montserrat"/>
              <a:buChar char="➢"/>
            </a:pPr>
            <a:r>
              <a:rPr lang="en-GB" sz="3200">
                <a:latin typeface="Montserrat"/>
                <a:ea typeface="Montserrat"/>
                <a:cs typeface="Montserrat"/>
                <a:sym typeface="Montserrat"/>
              </a:rPr>
              <a:t>We can avoid expensive delays and rework by identifying and fixing security vulnerabilities earlier in the development process.</a:t>
            </a:r>
            <a:endParaRPr sz="3200">
              <a:latin typeface="Montserrat"/>
              <a:ea typeface="Montserrat"/>
              <a:cs typeface="Montserrat"/>
              <a:sym typeface="Montserrat"/>
            </a:endParaRPr>
          </a:p>
          <a:p>
            <a:pPr indent="-309880" lvl="1" marL="914400" rtl="0" algn="l">
              <a:spcBef>
                <a:spcPts val="0"/>
              </a:spcBef>
              <a:spcAft>
                <a:spcPts val="0"/>
              </a:spcAft>
              <a:buSzPct val="100000"/>
              <a:buFont typeface="Montserrat"/>
              <a:buChar char="➢"/>
            </a:pPr>
            <a:r>
              <a:rPr lang="en-GB" sz="3200">
                <a:latin typeface="Montserrat"/>
                <a:ea typeface="Montserrat"/>
                <a:cs typeface="Montserrat"/>
                <a:sym typeface="Montserrat"/>
              </a:rPr>
              <a:t>A DeevScop team is also useful in streaming the development process, resulting in more effective usage of resources</a:t>
            </a:r>
            <a:endParaRPr sz="3200">
              <a:latin typeface="Montserrat"/>
              <a:ea typeface="Montserrat"/>
              <a:cs typeface="Montserrat"/>
              <a:sym typeface="Montserrat"/>
            </a:endParaRPr>
          </a:p>
          <a:p>
            <a:pPr indent="0" lvl="0" marL="0" rtl="0" algn="l">
              <a:spcBef>
                <a:spcPts val="1200"/>
              </a:spcBef>
              <a:spcAft>
                <a:spcPts val="0"/>
              </a:spcAft>
              <a:buNone/>
            </a:pPr>
            <a:r>
              <a:t/>
            </a:r>
            <a:endParaRPr sz="3200">
              <a:latin typeface="Montserrat"/>
              <a:ea typeface="Montserrat"/>
              <a:cs typeface="Montserrat"/>
              <a:sym typeface="Montserrat"/>
            </a:endParaRPr>
          </a:p>
          <a:p>
            <a:pPr indent="-309880" lvl="0" marL="457200" rtl="0" algn="l">
              <a:spcBef>
                <a:spcPts val="1200"/>
              </a:spcBef>
              <a:spcAft>
                <a:spcPts val="0"/>
              </a:spcAft>
              <a:buSzPct val="100000"/>
              <a:buFont typeface="Montserrat"/>
              <a:buChar char="❖"/>
            </a:pPr>
            <a:r>
              <a:rPr lang="en-GB" sz="3200">
                <a:latin typeface="Montserrat"/>
                <a:ea typeface="Montserrat"/>
                <a:cs typeface="Montserrat"/>
                <a:sym typeface="Montserrat"/>
              </a:rPr>
              <a:t>Increasing Revenue</a:t>
            </a:r>
            <a:endParaRPr sz="3200">
              <a:latin typeface="Montserrat"/>
              <a:ea typeface="Montserrat"/>
              <a:cs typeface="Montserrat"/>
              <a:sym typeface="Montserrat"/>
            </a:endParaRPr>
          </a:p>
          <a:p>
            <a:pPr indent="-309880" lvl="1" marL="914400" rtl="0" algn="l">
              <a:spcBef>
                <a:spcPts val="0"/>
              </a:spcBef>
              <a:spcAft>
                <a:spcPts val="0"/>
              </a:spcAft>
              <a:buSzPct val="100000"/>
              <a:buFont typeface="Montserrat"/>
              <a:buChar char="➢"/>
            </a:pPr>
            <a:r>
              <a:rPr lang="en-GB" sz="3200">
                <a:latin typeface="Montserrat"/>
                <a:ea typeface="Montserrat"/>
                <a:cs typeface="Montserrat"/>
                <a:sym typeface="Montserrat"/>
              </a:rPr>
              <a:t>By providing trustworthy software, we can win over customers’ trust and perhaps boost sales.</a:t>
            </a:r>
            <a:r>
              <a:rPr lang="en-GB" sz="3200">
                <a:latin typeface="Montserrat"/>
                <a:ea typeface="Montserrat"/>
                <a:cs typeface="Montserrat"/>
                <a:sym typeface="Montserrat"/>
              </a:rPr>
              <a:t> </a:t>
            </a:r>
            <a:endParaRPr sz="3200">
              <a:latin typeface="Montserrat"/>
              <a:ea typeface="Montserrat"/>
              <a:cs typeface="Montserrat"/>
              <a:sym typeface="Montserrat"/>
            </a:endParaRPr>
          </a:p>
          <a:p>
            <a:pPr indent="0" lvl="0" marL="914400" rtl="0" algn="l">
              <a:spcBef>
                <a:spcPts val="1200"/>
              </a:spcBef>
              <a:spcAft>
                <a:spcPts val="0"/>
              </a:spcAft>
              <a:buNone/>
            </a:pPr>
            <a:r>
              <a:t/>
            </a:r>
            <a:endParaRPr sz="3200">
              <a:latin typeface="Montserrat"/>
              <a:ea typeface="Montserrat"/>
              <a:cs typeface="Montserrat"/>
              <a:sym typeface="Montserrat"/>
            </a:endParaRPr>
          </a:p>
          <a:p>
            <a:pPr indent="-309880" lvl="0" marL="457200" rtl="0" algn="l">
              <a:spcBef>
                <a:spcPts val="1200"/>
              </a:spcBef>
              <a:spcAft>
                <a:spcPts val="0"/>
              </a:spcAft>
              <a:buSzPct val="100000"/>
              <a:buFont typeface="Montserrat"/>
              <a:buChar char="❖"/>
            </a:pPr>
            <a:r>
              <a:rPr lang="en-GB" sz="3200">
                <a:latin typeface="Montserrat"/>
                <a:ea typeface="Montserrat"/>
                <a:cs typeface="Montserrat"/>
                <a:sym typeface="Montserrat"/>
              </a:rPr>
              <a:t>Better  Teamwork</a:t>
            </a:r>
            <a:endParaRPr sz="3200">
              <a:latin typeface="Montserrat"/>
              <a:ea typeface="Montserrat"/>
              <a:cs typeface="Montserrat"/>
              <a:sym typeface="Montserrat"/>
            </a:endParaRPr>
          </a:p>
          <a:p>
            <a:pPr indent="-309880" lvl="1" marL="914400" rtl="0" algn="l">
              <a:spcBef>
                <a:spcPts val="0"/>
              </a:spcBef>
              <a:spcAft>
                <a:spcPts val="0"/>
              </a:spcAft>
              <a:buSzPct val="100000"/>
              <a:buFont typeface="Montserrat"/>
              <a:buChar char="➢"/>
            </a:pPr>
            <a:r>
              <a:rPr lang="en-GB" sz="3200">
                <a:latin typeface="Montserrat"/>
                <a:ea typeface="Montserrat"/>
                <a:cs typeface="Montserrat"/>
                <a:sym typeface="Montserrat"/>
              </a:rPr>
              <a:t>Different teams are encouraged to collaborate with one another by a DevOps team, which improves coordination and communication.</a:t>
            </a:r>
            <a:endParaRPr sz="3200">
              <a:latin typeface="Montserrat"/>
              <a:ea typeface="Montserrat"/>
              <a:cs typeface="Montserrat"/>
              <a:sym typeface="Montserrat"/>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2800"/>
                                        <p:tgtEl>
                                          <p:spTgt spid="152"/>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2800"/>
                                        <p:tgtEl>
                                          <p:spTgt spid="15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4472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How big the team needs to be, and why?</a:t>
            </a:r>
            <a:endParaRPr sz="2200"/>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62500" lnSpcReduction="20000"/>
          </a:bodyPr>
          <a:lstStyle/>
          <a:p>
            <a:pPr indent="-315912" lvl="0" marL="457200" rtl="0" algn="l">
              <a:spcBef>
                <a:spcPts val="0"/>
              </a:spcBef>
              <a:spcAft>
                <a:spcPts val="0"/>
              </a:spcAft>
              <a:buSzPct val="100000"/>
              <a:buFont typeface="Montserrat"/>
              <a:buChar char="❖"/>
            </a:pPr>
            <a:r>
              <a:rPr lang="en-GB" sz="2200">
                <a:latin typeface="Montserrat"/>
                <a:ea typeface="Montserrat"/>
                <a:cs typeface="Montserrat"/>
                <a:sym typeface="Montserrat"/>
              </a:rPr>
              <a:t>Team size and make-up </a:t>
            </a:r>
            <a:endParaRPr sz="2200">
              <a:latin typeface="Montserrat"/>
              <a:ea typeface="Montserrat"/>
              <a:cs typeface="Montserrat"/>
              <a:sym typeface="Montserrat"/>
            </a:endParaRPr>
          </a:p>
          <a:p>
            <a:pPr indent="-315912" lvl="1" marL="914400" rtl="0" algn="l">
              <a:spcBef>
                <a:spcPts val="0"/>
              </a:spcBef>
              <a:spcAft>
                <a:spcPts val="0"/>
              </a:spcAft>
              <a:buSzPct val="100000"/>
              <a:buFont typeface="Montserrat"/>
              <a:buChar char="➢"/>
            </a:pPr>
            <a:r>
              <a:rPr lang="en-GB" sz="2200">
                <a:latin typeface="Montserrat"/>
                <a:ea typeface="Montserrat"/>
                <a:cs typeface="Montserrat"/>
                <a:sym typeface="Montserrat"/>
              </a:rPr>
              <a:t>The scope and difficulty of your company's software development efforts will determine the size of the DevSecOps team. However, in order to facilitate quick decision-making and rapid development, the team should generally be small and agile. </a:t>
            </a:r>
            <a:endParaRPr sz="2200">
              <a:latin typeface="Montserrat"/>
              <a:ea typeface="Montserrat"/>
              <a:cs typeface="Montserrat"/>
              <a:sym typeface="Montserrat"/>
            </a:endParaRPr>
          </a:p>
          <a:p>
            <a:pPr indent="0" lvl="0" marL="914400" rtl="0" algn="l">
              <a:spcBef>
                <a:spcPts val="1200"/>
              </a:spcBef>
              <a:spcAft>
                <a:spcPts val="0"/>
              </a:spcAft>
              <a:buNone/>
            </a:pPr>
            <a:r>
              <a:t/>
            </a:r>
            <a:endParaRPr sz="2200">
              <a:latin typeface="Montserrat"/>
              <a:ea typeface="Montserrat"/>
              <a:cs typeface="Montserrat"/>
              <a:sym typeface="Montserrat"/>
            </a:endParaRPr>
          </a:p>
          <a:p>
            <a:pPr indent="-315912" lvl="0" marL="457200" rtl="0" algn="l">
              <a:spcBef>
                <a:spcPts val="1200"/>
              </a:spcBef>
              <a:spcAft>
                <a:spcPts val="0"/>
              </a:spcAft>
              <a:buSzPct val="100000"/>
              <a:buFont typeface="Montserrat"/>
              <a:buChar char="❖"/>
            </a:pPr>
            <a:r>
              <a:rPr lang="en-GB" sz="2200">
                <a:latin typeface="Montserrat"/>
                <a:ea typeface="Montserrat"/>
                <a:cs typeface="Montserrat"/>
                <a:sym typeface="Montserrat"/>
              </a:rPr>
              <a:t>Experience and skill sets: </a:t>
            </a:r>
            <a:endParaRPr sz="2200">
              <a:latin typeface="Montserrat"/>
              <a:ea typeface="Montserrat"/>
              <a:cs typeface="Montserrat"/>
              <a:sym typeface="Montserrat"/>
            </a:endParaRPr>
          </a:p>
          <a:p>
            <a:pPr indent="-315912" lvl="1" marL="914400" rtl="0" algn="l">
              <a:spcBef>
                <a:spcPts val="0"/>
              </a:spcBef>
              <a:spcAft>
                <a:spcPts val="0"/>
              </a:spcAft>
              <a:buSzPct val="100000"/>
              <a:buFont typeface="Montserrat"/>
              <a:buChar char="➢"/>
            </a:pPr>
            <a:r>
              <a:rPr lang="en-GB" sz="2200">
                <a:latin typeface="Montserrat"/>
                <a:ea typeface="Montserrat"/>
                <a:cs typeface="Montserrat"/>
                <a:sym typeface="Montserrat"/>
              </a:rPr>
              <a:t>Team members should ideally have a mix of expertise in operations, security, and development. This could include knowledge of infrastructure management, security testing, and coding.</a:t>
            </a:r>
            <a:endParaRPr sz="1050">
              <a:solidFill>
                <a:srgbClr val="202020"/>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2800"/>
                                        <p:tgtEl>
                                          <p:spTgt spid="158"/>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2800"/>
                                        <p:tgtEl>
                                          <p:spTgt spid="1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Who will be on the team?</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62500"/>
          </a:bodyPr>
          <a:lstStyle/>
          <a:p>
            <a:pPr indent="-323850" lvl="0" marL="457200" marR="0" rtl="0" algn="l">
              <a:lnSpc>
                <a:spcPct val="100000"/>
              </a:lnSpc>
              <a:spcBef>
                <a:spcPts val="0"/>
              </a:spcBef>
              <a:spcAft>
                <a:spcPts val="0"/>
              </a:spcAft>
              <a:buSzPct val="100000"/>
              <a:buFont typeface="Montserrat"/>
              <a:buChar char="❖"/>
            </a:pPr>
            <a:r>
              <a:rPr lang="en-GB" sz="2400">
                <a:latin typeface="Montserrat"/>
                <a:ea typeface="Montserrat"/>
                <a:cs typeface="Montserrat"/>
                <a:sym typeface="Montserrat"/>
              </a:rPr>
              <a:t>Security engineers must have knowledge of risk assessment, penetration testing, security testing, and vulnerability scanning.</a:t>
            </a:r>
            <a:endParaRPr sz="2400">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400">
              <a:latin typeface="Montserrat"/>
              <a:ea typeface="Montserrat"/>
              <a:cs typeface="Montserrat"/>
              <a:sym typeface="Montserrat"/>
            </a:endParaRPr>
          </a:p>
          <a:p>
            <a:pPr indent="-323850" lvl="0" marL="457200" marR="0" rtl="0" algn="l">
              <a:lnSpc>
                <a:spcPct val="100000"/>
              </a:lnSpc>
              <a:spcBef>
                <a:spcPts val="0"/>
              </a:spcBef>
              <a:spcAft>
                <a:spcPts val="0"/>
              </a:spcAft>
              <a:buSzPct val="100000"/>
              <a:buFont typeface="Montserrat"/>
              <a:buChar char="❖"/>
            </a:pPr>
            <a:r>
              <a:rPr lang="en-GB" sz="2400">
                <a:latin typeface="Montserrat"/>
                <a:ea typeface="Montserrat"/>
                <a:cs typeface="Montserrat"/>
                <a:sym typeface="Montserrat"/>
              </a:rPr>
              <a:t>Software developers should be knowledgeable about security best practices and have</a:t>
            </a:r>
            <a:endParaRPr sz="2400">
              <a:latin typeface="Montserrat"/>
              <a:ea typeface="Montserrat"/>
              <a:cs typeface="Montserrat"/>
              <a:sym typeface="Montserrat"/>
            </a:endParaRPr>
          </a:p>
          <a:p>
            <a:pPr indent="0" lvl="0" marL="457200" marR="0" rtl="0" algn="l">
              <a:lnSpc>
                <a:spcPct val="100000"/>
              </a:lnSpc>
              <a:spcBef>
                <a:spcPts val="0"/>
              </a:spcBef>
              <a:spcAft>
                <a:spcPts val="0"/>
              </a:spcAft>
              <a:buNone/>
            </a:pPr>
            <a:r>
              <a:rPr lang="en-GB" sz="2400">
                <a:latin typeface="Montserrat"/>
                <a:ea typeface="Montserrat"/>
                <a:cs typeface="Montserrat"/>
                <a:sym typeface="Montserrat"/>
              </a:rPr>
              <a:t>experience with software development, testing, and code review.</a:t>
            </a:r>
            <a:endParaRPr sz="2400">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400">
              <a:latin typeface="Montserrat"/>
              <a:ea typeface="Montserrat"/>
              <a:cs typeface="Montserrat"/>
              <a:sym typeface="Montserrat"/>
            </a:endParaRPr>
          </a:p>
          <a:p>
            <a:pPr indent="-323850" lvl="0" marL="457200" marR="0" rtl="0" algn="l">
              <a:lnSpc>
                <a:spcPct val="100000"/>
              </a:lnSpc>
              <a:spcBef>
                <a:spcPts val="0"/>
              </a:spcBef>
              <a:spcAft>
                <a:spcPts val="0"/>
              </a:spcAft>
              <a:buSzPct val="100000"/>
              <a:buFont typeface="Montserrat"/>
              <a:buChar char="❖"/>
            </a:pPr>
            <a:r>
              <a:rPr lang="en-GB" sz="2400">
                <a:latin typeface="Montserrat"/>
                <a:ea typeface="Montserrat"/>
                <a:cs typeface="Montserrat"/>
                <a:sym typeface="Montserrat"/>
              </a:rPr>
              <a:t>Engineer for DevOps must have knowledge with tools for </a:t>
            </a:r>
            <a:r>
              <a:rPr lang="en-GB" sz="2400">
                <a:latin typeface="Montserrat"/>
                <a:ea typeface="Montserrat"/>
                <a:cs typeface="Montserrat"/>
                <a:sym typeface="Montserrat"/>
              </a:rPr>
              <a:t>continuous</a:t>
            </a:r>
            <a:r>
              <a:rPr lang="en-GB" sz="2400">
                <a:latin typeface="Montserrat"/>
                <a:ea typeface="Montserrat"/>
                <a:cs typeface="Montserrat"/>
                <a:sym typeface="Montserrat"/>
              </a:rPr>
              <a:t> integration and delivery (CI/CD), automation framework, and cloud architecture.</a:t>
            </a:r>
            <a:br>
              <a:rPr lang="en-GB" sz="2400">
                <a:latin typeface="Montserrat"/>
                <a:ea typeface="Montserrat"/>
                <a:cs typeface="Montserrat"/>
                <a:sym typeface="Montserrat"/>
              </a:rPr>
            </a:br>
            <a:br>
              <a:rPr lang="en-GB" sz="2400">
                <a:latin typeface="Montserrat"/>
                <a:ea typeface="Montserrat"/>
                <a:cs typeface="Montserrat"/>
                <a:sym typeface="Montserrat"/>
              </a:rPr>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2800"/>
                                        <p:tgtEl>
                                          <p:spTgt spid="164"/>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2800"/>
                                        <p:tgtEl>
                                          <p:spTgt spid="16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Cost Estimate.</a:t>
            </a:r>
            <a:endParaRPr/>
          </a:p>
        </p:txBody>
      </p:sp>
      <p:sp>
        <p:nvSpPr>
          <p:cNvPr id="171" name="Google Shape;171;p19"/>
          <p:cNvSpPr txBox="1"/>
          <p:nvPr>
            <p:ph idx="1" type="body"/>
          </p:nvPr>
        </p:nvSpPr>
        <p:spPr>
          <a:xfrm>
            <a:off x="1297500" y="1188500"/>
            <a:ext cx="7038900" cy="3747600"/>
          </a:xfrm>
          <a:prstGeom prst="rect">
            <a:avLst/>
          </a:prstGeom>
        </p:spPr>
        <p:txBody>
          <a:bodyPr anchorCtr="0" anchor="t" bIns="91425" lIns="91425" spcFirstLastPara="1" rIns="91425" wrap="square" tIns="91425">
            <a:normAutofit fontScale="55000"/>
          </a:bodyPr>
          <a:lstStyle/>
          <a:p>
            <a:pPr indent="-312420" lvl="0" marL="457200" rtl="0" algn="l">
              <a:spcBef>
                <a:spcPts val="0"/>
              </a:spcBef>
              <a:spcAft>
                <a:spcPts val="0"/>
              </a:spcAft>
              <a:buSzPct val="100000"/>
              <a:buFont typeface="Montserrat"/>
              <a:buChar char="❖"/>
            </a:pPr>
            <a:r>
              <a:rPr lang="en-GB" sz="2400">
                <a:latin typeface="Montserrat"/>
                <a:ea typeface="Montserrat"/>
                <a:cs typeface="Montserrat"/>
                <a:sym typeface="Montserrat"/>
              </a:rPr>
              <a:t>Tools</a:t>
            </a:r>
            <a:endParaRPr sz="2400">
              <a:latin typeface="Montserrat"/>
              <a:ea typeface="Montserrat"/>
              <a:cs typeface="Montserrat"/>
              <a:sym typeface="Montserrat"/>
            </a:endParaRPr>
          </a:p>
          <a:p>
            <a:pPr indent="-312419" lvl="1" marL="914400" rtl="0" algn="l">
              <a:spcBef>
                <a:spcPts val="0"/>
              </a:spcBef>
              <a:spcAft>
                <a:spcPts val="0"/>
              </a:spcAft>
              <a:buSzPct val="100000"/>
              <a:buFont typeface="Montserrat"/>
              <a:buChar char="➢"/>
            </a:pPr>
            <a:r>
              <a:rPr lang="en-GB" sz="2400">
                <a:latin typeface="Montserrat"/>
                <a:ea typeface="Montserrat"/>
                <a:cs typeface="Montserrat"/>
                <a:sym typeface="Montserrat"/>
              </a:rPr>
              <a:t>You may need to spend money on continuous integration/continuous delivery (CI/CD) </a:t>
            </a:r>
            <a:r>
              <a:rPr lang="en-GB" sz="2400">
                <a:latin typeface="Montserrat"/>
                <a:ea typeface="Montserrat"/>
                <a:cs typeface="Montserrat"/>
                <a:sym typeface="Montserrat"/>
              </a:rPr>
              <a:t>s</a:t>
            </a:r>
            <a:r>
              <a:rPr lang="en-GB" sz="2400">
                <a:latin typeface="Montserrat"/>
                <a:ea typeface="Montserrat"/>
                <a:cs typeface="Montserrat"/>
                <a:sym typeface="Montserrat"/>
              </a:rPr>
              <a:t>ystems, vulnerability scanners, and code scanners depending on your organization's demands for $70,000 annually</a:t>
            </a:r>
            <a:endParaRPr sz="2400">
              <a:latin typeface="Montserrat"/>
              <a:ea typeface="Montserrat"/>
              <a:cs typeface="Montserrat"/>
              <a:sym typeface="Montserrat"/>
            </a:endParaRPr>
          </a:p>
          <a:p>
            <a:pPr indent="0" lvl="0" marL="0" rtl="0" algn="l">
              <a:spcBef>
                <a:spcPts val="1200"/>
              </a:spcBef>
              <a:spcAft>
                <a:spcPts val="0"/>
              </a:spcAft>
              <a:buNone/>
            </a:pPr>
            <a:r>
              <a:t/>
            </a:r>
            <a:endParaRPr sz="2400">
              <a:latin typeface="Montserrat"/>
              <a:ea typeface="Montserrat"/>
              <a:cs typeface="Montserrat"/>
              <a:sym typeface="Montserrat"/>
            </a:endParaRPr>
          </a:p>
          <a:p>
            <a:pPr indent="-312420" lvl="0" marL="457200" rtl="0" algn="l">
              <a:spcBef>
                <a:spcPts val="1200"/>
              </a:spcBef>
              <a:spcAft>
                <a:spcPts val="0"/>
              </a:spcAft>
              <a:buSzPct val="100000"/>
              <a:buFont typeface="Montserrat"/>
              <a:buChar char="❖"/>
            </a:pPr>
            <a:r>
              <a:rPr lang="en-GB" sz="2400">
                <a:latin typeface="Montserrat"/>
                <a:ea typeface="Montserrat"/>
                <a:cs typeface="Montserrat"/>
                <a:sym typeface="Montserrat"/>
              </a:rPr>
              <a:t>Workspace</a:t>
            </a:r>
            <a:endParaRPr sz="2400">
              <a:latin typeface="Montserrat"/>
              <a:ea typeface="Montserrat"/>
              <a:cs typeface="Montserrat"/>
              <a:sym typeface="Montserrat"/>
            </a:endParaRPr>
          </a:p>
          <a:p>
            <a:pPr indent="-312419" lvl="1" marL="914400" rtl="0" algn="l">
              <a:spcBef>
                <a:spcPts val="0"/>
              </a:spcBef>
              <a:spcAft>
                <a:spcPts val="0"/>
              </a:spcAft>
              <a:buSzPct val="100000"/>
              <a:buFont typeface="Montserrat"/>
              <a:buChar char="➢"/>
            </a:pPr>
            <a:r>
              <a:rPr lang="en-GB" sz="2400">
                <a:latin typeface="Montserrat"/>
                <a:ea typeface="Montserrat"/>
                <a:cs typeface="Montserrat"/>
                <a:sym typeface="Montserrat"/>
              </a:rPr>
              <a:t>Depending on the size of your team, you might need to give the DevSecOps team a separate workspace for $200,00 annually.</a:t>
            </a:r>
            <a:endParaRPr sz="2400">
              <a:latin typeface="Montserrat"/>
              <a:ea typeface="Montserrat"/>
              <a:cs typeface="Montserrat"/>
              <a:sym typeface="Montserrat"/>
            </a:endParaRPr>
          </a:p>
          <a:p>
            <a:pPr indent="0" lvl="0" marL="0" rtl="0" algn="l">
              <a:spcBef>
                <a:spcPts val="1200"/>
              </a:spcBef>
              <a:spcAft>
                <a:spcPts val="0"/>
              </a:spcAft>
              <a:buNone/>
            </a:pPr>
            <a:r>
              <a:t/>
            </a:r>
            <a:endParaRPr sz="2400">
              <a:latin typeface="Montserrat"/>
              <a:ea typeface="Montserrat"/>
              <a:cs typeface="Montserrat"/>
              <a:sym typeface="Montserrat"/>
            </a:endParaRPr>
          </a:p>
          <a:p>
            <a:pPr indent="-312420" lvl="0" marL="457200" rtl="0" algn="l">
              <a:spcBef>
                <a:spcPts val="1200"/>
              </a:spcBef>
              <a:spcAft>
                <a:spcPts val="0"/>
              </a:spcAft>
              <a:buSzPct val="100000"/>
              <a:buFont typeface="Montserrat"/>
              <a:buChar char="❖"/>
            </a:pPr>
            <a:r>
              <a:rPr lang="en-GB" sz="2400">
                <a:latin typeface="Montserrat"/>
                <a:ea typeface="Montserrat"/>
                <a:cs typeface="Montserrat"/>
                <a:sym typeface="Montserrat"/>
              </a:rPr>
              <a:t>Team members should receive appropriate compensation based on their talents and expertise Salaries, bonuses, and benefits may be included in this for $200,000 </a:t>
            </a:r>
            <a:r>
              <a:rPr lang="en-GB" sz="2400">
                <a:latin typeface="Montserrat"/>
                <a:ea typeface="Montserrat"/>
                <a:cs typeface="Montserrat"/>
                <a:sym typeface="Montserrat"/>
              </a:rPr>
              <a:t>annually</a:t>
            </a:r>
            <a:r>
              <a:rPr lang="en-GB" sz="2400">
                <a:latin typeface="Montserrat"/>
                <a:ea typeface="Montserrat"/>
                <a:cs typeface="Montserrat"/>
                <a:sym typeface="Montserrat"/>
              </a:rPr>
              <a:t> </a:t>
            </a:r>
            <a:endParaRPr sz="24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2800"/>
                                        <p:tgtEl>
                                          <p:spTgt spid="170"/>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2800"/>
                                        <p:tgtEl>
                                          <p:spTgt spid="17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GB"/>
              <a:t>Interaction with IT audit</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61950" lvl="0" marL="457200" marR="0" rtl="0" algn="l">
              <a:lnSpc>
                <a:spcPct val="80000"/>
              </a:lnSpc>
              <a:spcBef>
                <a:spcPts val="0"/>
              </a:spcBef>
              <a:spcAft>
                <a:spcPts val="0"/>
              </a:spcAft>
              <a:buSzPts val="2100"/>
              <a:buFont typeface="Montserrat"/>
              <a:buChar char="❖"/>
            </a:pPr>
            <a:r>
              <a:rPr lang="en-GB" sz="2100">
                <a:latin typeface="Montserrat"/>
                <a:ea typeface="Montserrat"/>
                <a:cs typeface="Montserrat"/>
                <a:sym typeface="Montserrat"/>
              </a:rPr>
              <a:t>The DevSecOps team will work closely with the IT audit team to verify compliance with security standards and best practices.</a:t>
            </a:r>
            <a:endParaRPr sz="2100">
              <a:latin typeface="Montserrat"/>
              <a:ea typeface="Montserrat"/>
              <a:cs typeface="Montserrat"/>
              <a:sym typeface="Montserrat"/>
            </a:endParaRPr>
          </a:p>
          <a:p>
            <a:pPr indent="0" lvl="0" marL="457200" marR="0" rtl="0" algn="l">
              <a:lnSpc>
                <a:spcPct val="80000"/>
              </a:lnSpc>
              <a:spcBef>
                <a:spcPts val="0"/>
              </a:spcBef>
              <a:spcAft>
                <a:spcPts val="0"/>
              </a:spcAft>
              <a:buNone/>
            </a:pPr>
            <a:r>
              <a:t/>
            </a:r>
            <a:endParaRPr sz="2100">
              <a:latin typeface="Montserrat"/>
              <a:ea typeface="Montserrat"/>
              <a:cs typeface="Montserrat"/>
              <a:sym typeface="Montserrat"/>
            </a:endParaRPr>
          </a:p>
          <a:p>
            <a:pPr indent="-361950" lvl="0" marL="457200" marR="0" rtl="0" algn="l">
              <a:lnSpc>
                <a:spcPct val="80000"/>
              </a:lnSpc>
              <a:spcBef>
                <a:spcPts val="0"/>
              </a:spcBef>
              <a:spcAft>
                <a:spcPts val="0"/>
              </a:spcAft>
              <a:buSzPts val="2100"/>
              <a:buFont typeface="Montserrat"/>
              <a:buChar char="❖"/>
            </a:pPr>
            <a:r>
              <a:rPr lang="en-GB" sz="2100">
                <a:latin typeface="Montserrat"/>
                <a:ea typeface="Montserrat"/>
                <a:cs typeface="Montserrat"/>
                <a:sym typeface="Montserrat"/>
              </a:rPr>
              <a:t>The DevSecOps team will provide regular updates to the IT audit team on security</a:t>
            </a:r>
            <a:endParaRPr sz="2100">
              <a:latin typeface="Montserrat"/>
              <a:ea typeface="Montserrat"/>
              <a:cs typeface="Montserrat"/>
              <a:sym typeface="Montserrat"/>
            </a:endParaRPr>
          </a:p>
          <a:p>
            <a:pPr indent="457200" lvl="0" marL="0" marR="0" rtl="0" algn="l">
              <a:lnSpc>
                <a:spcPct val="80000"/>
              </a:lnSpc>
              <a:spcBef>
                <a:spcPts val="0"/>
              </a:spcBef>
              <a:spcAft>
                <a:spcPts val="0"/>
              </a:spcAft>
              <a:buNone/>
            </a:pPr>
            <a:r>
              <a:rPr lang="en-GB" sz="2100">
                <a:latin typeface="Montserrat"/>
                <a:ea typeface="Montserrat"/>
                <a:cs typeface="Montserrat"/>
                <a:sym typeface="Montserrat"/>
              </a:rPr>
              <a:t>testing and corrective actions.</a:t>
            </a:r>
            <a:endParaRPr sz="2100">
              <a:latin typeface="Montserrat"/>
              <a:ea typeface="Montserrat"/>
              <a:cs typeface="Montserrat"/>
              <a:sym typeface="Montserrat"/>
            </a:endParaRPr>
          </a:p>
          <a:p>
            <a:pPr indent="0" lvl="0" marL="0" rtl="0" algn="l">
              <a:lnSpc>
                <a:spcPct val="95000"/>
              </a:lnSpc>
              <a:spcBef>
                <a:spcPts val="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2800"/>
                                        <p:tgtEl>
                                          <p:spTgt spid="176"/>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2800"/>
                                        <p:tgtEl>
                                          <p:spTgt spid="17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Interaction with IT security</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085" lvl="0" marL="457200" rtl="0" algn="l">
              <a:spcBef>
                <a:spcPts val="0"/>
              </a:spcBef>
              <a:spcAft>
                <a:spcPts val="0"/>
              </a:spcAft>
              <a:buSzPts val="1992"/>
              <a:buFont typeface="Montserrat"/>
              <a:buChar char="❖"/>
            </a:pPr>
            <a:r>
              <a:rPr lang="en-GB" sz="1991">
                <a:latin typeface="Montserrat"/>
                <a:ea typeface="Montserrat"/>
                <a:cs typeface="Montserrat"/>
                <a:sym typeface="Montserrat"/>
              </a:rPr>
              <a:t>The DevSecOps team will work closely with the IT security team to build security measures and address security issues.</a:t>
            </a:r>
            <a:br>
              <a:rPr lang="en-GB" sz="1991">
                <a:latin typeface="Montserrat"/>
                <a:ea typeface="Montserrat"/>
                <a:cs typeface="Montserrat"/>
                <a:sym typeface="Montserrat"/>
              </a:rPr>
            </a:br>
            <a:endParaRPr sz="1991">
              <a:latin typeface="Montserrat"/>
              <a:ea typeface="Montserrat"/>
              <a:cs typeface="Montserrat"/>
              <a:sym typeface="Montserrat"/>
            </a:endParaRPr>
          </a:p>
          <a:p>
            <a:pPr indent="-355085" lvl="0" marL="457200" rtl="0" algn="l">
              <a:spcBef>
                <a:spcPts val="0"/>
              </a:spcBef>
              <a:spcAft>
                <a:spcPts val="0"/>
              </a:spcAft>
              <a:buSzPts val="1992"/>
              <a:buFont typeface="Montserrat"/>
              <a:buChar char="❖"/>
            </a:pPr>
            <a:r>
              <a:rPr lang="en-GB" sz="1991">
                <a:latin typeface="Montserrat"/>
                <a:ea typeface="Montserrat"/>
                <a:cs typeface="Montserrat"/>
                <a:sym typeface="Montserrat"/>
              </a:rPr>
              <a:t>The  IT security team will provide security </a:t>
            </a:r>
            <a:r>
              <a:rPr lang="en-GB" sz="1991">
                <a:latin typeface="Montserrat"/>
                <a:ea typeface="Montserrat"/>
                <a:cs typeface="Montserrat"/>
                <a:sym typeface="Montserrat"/>
              </a:rPr>
              <a:t>guidelines</a:t>
            </a:r>
            <a:r>
              <a:rPr lang="en-GB" sz="1991">
                <a:latin typeface="Montserrat"/>
                <a:ea typeface="Montserrat"/>
                <a:cs typeface="Montserrat"/>
                <a:sym typeface="Montserrat"/>
              </a:rPr>
              <a:t> and best practices to the DevOps team</a:t>
            </a:r>
            <a:br>
              <a:rPr lang="en-GB" sz="1991">
                <a:latin typeface="Montserrat"/>
                <a:ea typeface="Montserrat"/>
                <a:cs typeface="Montserrat"/>
                <a:sym typeface="Montserrat"/>
              </a:rPr>
            </a:br>
            <a:r>
              <a:rPr lang="en-GB" sz="1991">
                <a:latin typeface="Montserrat"/>
                <a:ea typeface="Montserrat"/>
                <a:cs typeface="Montserrat"/>
                <a:sym typeface="Montserrat"/>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2800"/>
                                        <p:tgtEl>
                                          <p:spTgt spid="182"/>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2800"/>
                                        <p:tgtEl>
                                          <p:spTgt spid="18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