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Merriweather"/>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notesMaster" Target="notesMasters/notesMaster1.xml"/><Relationship Id="rId19" Type="http://schemas.openxmlformats.org/officeDocument/2006/relationships/font" Target="fonts/Merriweather-boldItalic.fntdata"/><Relationship Id="rId6" Type="http://schemas.openxmlformats.org/officeDocument/2006/relationships/slide" Target="slides/slide1.xml"/><Relationship Id="rId18"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414150368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414150368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414150368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414150368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141503688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14150368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14150368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414150368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14150368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414150368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28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GB"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rPr b="1" lang="en-GB" sz="2000">
                <a:solidFill>
                  <a:srgbClr val="48485E"/>
                </a:solidFill>
                <a:highlight>
                  <a:srgbClr val="FFFFFF"/>
                </a:highlight>
                <a:latin typeface="Roboto"/>
                <a:ea typeface="Roboto"/>
                <a:cs typeface="Roboto"/>
                <a:sym typeface="Roboto"/>
              </a:rPr>
              <a:t>Web Application Vulnerability Remediation </a:t>
            </a:r>
            <a:endParaRPr b="1" sz="2000">
              <a:solidFill>
                <a:srgbClr val="48485E"/>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GB"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GB"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4300">
                <a:solidFill>
                  <a:srgbClr val="000000"/>
                </a:solidFill>
                <a:highlight>
                  <a:srgbClr val="FFFFFF"/>
                </a:highlight>
                <a:latin typeface="Arial"/>
                <a:ea typeface="Arial"/>
                <a:cs typeface="Arial"/>
                <a:sym typeface="Arial"/>
              </a:rPr>
              <a:t>						</a:t>
            </a:r>
            <a:endParaRPr sz="430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rPr lang="en-GB" sz="4400">
                <a:solidFill>
                  <a:srgbClr val="202124"/>
                </a:solidFill>
                <a:highlight>
                  <a:srgbClr val="FFFFFF"/>
                </a:highlight>
              </a:rPr>
              <a:t>​</a:t>
            </a:r>
            <a:r>
              <a:rPr b="1" lang="en-GB" sz="4400">
                <a:solidFill>
                  <a:srgbClr val="202124"/>
                </a:solidFill>
                <a:highlight>
                  <a:srgbClr val="FFFFFF"/>
                </a:highlight>
              </a:rPr>
              <a:t>OWASP Top 10 </a:t>
            </a:r>
            <a:endParaRPr b="1" sz="4400">
              <a:solidFill>
                <a:srgbClr val="202124"/>
              </a:solidFill>
              <a:highlight>
                <a:srgbClr val="FFFFFF"/>
              </a:highlight>
            </a:endParaRPr>
          </a:p>
          <a:p>
            <a:pPr indent="0" lvl="0" marL="0" rtl="0" algn="l">
              <a:lnSpc>
                <a:spcPct val="115000"/>
              </a:lnSpc>
              <a:spcBef>
                <a:spcPts val="1200"/>
              </a:spcBef>
              <a:spcAft>
                <a:spcPts val="0"/>
              </a:spcAft>
              <a:buNone/>
            </a:pPr>
            <a:r>
              <a:rPr lang="en-GB"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2800"/>
                                        <p:tgtEl>
                                          <p:spTgt spid="64"/>
                                        </p:tgtEl>
                                        <p:attrNameLst>
                                          <p:attrName>ppt_w</p:attrName>
                                        </p:attrNameLst>
                                      </p:cBhvr>
                                      <p:tavLst>
                                        <p:tav fmla="" tm="0">
                                          <p:val>
                                            <p:strVal val="0"/>
                                          </p:val>
                                        </p:tav>
                                        <p:tav fmla="" tm="100000">
                                          <p:val>
                                            <p:strVal val="#ppt_w"/>
                                          </p:val>
                                        </p:tav>
                                      </p:tavLst>
                                    </p:anim>
                                    <p:anim calcmode="lin" valueType="num">
                                      <p:cBhvr additive="base">
                                        <p:cTn dur="2800"/>
                                        <p:tgtEl>
                                          <p:spTgt spid="64"/>
                                        </p:tgtEl>
                                        <p:attrNameLst>
                                          <p:attrName>ppt_h</p:attrName>
                                        </p:attrNameLst>
                                      </p:cBhvr>
                                      <p:tavLst>
                                        <p:tav fmla="" tm="0">
                                          <p:val>
                                            <p:strVal val="0"/>
                                          </p:val>
                                        </p:tav>
                                        <p:tav fmla="" tm="100000">
                                          <p:val>
                                            <p:strVal val="#ppt_h"/>
                                          </p:val>
                                        </p:tav>
                                      </p:tavLst>
                                    </p:anim>
                                  </p:childTnLst>
                                </p:cTn>
                              </p:par>
                            </p:childTnLst>
                          </p:cTn>
                        </p:par>
                        <p:par>
                          <p:cTn fill="hold">
                            <p:stCondLst>
                              <p:cond delay="2800"/>
                            </p:stCondLst>
                            <p:childTnLst>
                              <p:par>
                                <p:cTn fill="hold" nodeType="afterEffect" presetClass="entr" presetID="2" presetSubtype="2">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2800"/>
                                        <p:tgtEl>
                                          <p:spTgt spid="6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02800" y="759875"/>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lang="en-GB" sz="1900"/>
              <a:t>Cross-site scripting (XSS): </a:t>
            </a:r>
            <a:endParaRPr sz="1900"/>
          </a:p>
          <a:p>
            <a:pPr indent="0" lvl="0" marL="0" rtl="0" algn="l">
              <a:spcBef>
                <a:spcPts val="0"/>
              </a:spcBef>
              <a:spcAft>
                <a:spcPts val="0"/>
              </a:spcAft>
              <a:buNone/>
            </a:pPr>
            <a:r>
              <a:t/>
            </a:r>
            <a:endParaRPr sz="1900"/>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Implementing input validation and sanitization can help avoid XSS attacks by ensuring that all user-submitted data is correctly checked and escapes before being shown on the website. To stop harmful malware from running, the website should also include content security restrictions.</a:t>
            </a:r>
            <a:endParaRPr/>
          </a:p>
          <a:p>
            <a:pPr indent="0" lvl="0" marL="0" rtl="0" algn="l">
              <a:spcBef>
                <a:spcPts val="0"/>
              </a:spcBef>
              <a:spcAft>
                <a:spcPts val="0"/>
              </a:spcAft>
              <a:buNone/>
            </a:pPr>
            <a:r>
              <a:rPr lang="en-GB"/>
              <a:t> </a:t>
            </a:r>
            <a:endParaRPr/>
          </a:p>
          <a:p>
            <a:pPr indent="-311150" lvl="0" marL="457200" rtl="0" algn="l">
              <a:spcBef>
                <a:spcPts val="0"/>
              </a:spcBef>
              <a:spcAft>
                <a:spcPts val="0"/>
              </a:spcAft>
              <a:buSzPts val="1300"/>
              <a:buChar char="❖"/>
            </a:pPr>
            <a:r>
              <a:rPr lang="en-GB"/>
              <a:t>A vulnerability known as cross-site scripting (XSS) enables an attacker to insert malicious code into a website, which the user's browser afterwards executes. This can be used to start phishing attacks or to steal sensitive information, including login passwords. This is ranked 3 on the OWASP top 10</a:t>
            </a:r>
            <a:endParaRPr/>
          </a:p>
          <a:p>
            <a:pPr indent="0" lvl="0" marL="0" rtl="0" algn="l">
              <a:spcBef>
                <a:spcPts val="0"/>
              </a:spcBef>
              <a:spcAft>
                <a:spcPts val="0"/>
              </a:spcAft>
              <a:buNone/>
            </a:pPr>
            <a:r>
              <a:t/>
            </a:r>
            <a:endParaRPr sz="1200">
              <a:solidFill>
                <a:srgbClr val="222222"/>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2800"/>
                                        <p:tgtEl>
                                          <p:spTgt spid="70"/>
                                        </p:tgtEl>
                                        <p:attrNameLst>
                                          <p:attrName>ppt_x</p:attrName>
                                        </p:attrNameLst>
                                      </p:cBhvr>
                                      <p:tavLst>
                                        <p:tav fmla="" tm="0">
                                          <p:val>
                                            <p:strVal val="#ppt_x+1"/>
                                          </p:val>
                                        </p:tav>
                                        <p:tav fmla="" tm="100000">
                                          <p:val>
                                            <p:strVal val="#ppt_x"/>
                                          </p:val>
                                        </p:tav>
                                      </p:tavLst>
                                    </p:anim>
                                  </p:childTnLst>
                                </p:cTn>
                              </p:par>
                            </p:childTnLst>
                          </p:cTn>
                        </p:par>
                        <p:par>
                          <p:cTn fill="hold">
                            <p:stCondLst>
                              <p:cond delay="2800"/>
                            </p:stCondLst>
                            <p:childTnLst>
                              <p:par>
                                <p:cTn fill="hold" nodeType="afterEffect" presetClass="entr" presetID="2" presetSubtype="8">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2800"/>
                                        <p:tgtEl>
                                          <p:spTgt spid="7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79887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Cross-site request forgery (CSRF):</a:t>
            </a:r>
            <a:endParaRPr sz="2500"/>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 website should put in place anti-CSRF mechanisms like unique tokens for each user session or demand that users re-authenticate before performing sensitive operations to prevent CSRF attacks.</a:t>
            </a:r>
            <a:endParaRPr/>
          </a:p>
          <a:p>
            <a:pPr indent="0" lvl="0" marL="0" rtl="0" algn="l">
              <a:spcBef>
                <a:spcPts val="0"/>
              </a:spcBef>
              <a:spcAft>
                <a:spcPts val="0"/>
              </a:spcAft>
              <a:buNone/>
            </a:pPr>
            <a:r>
              <a:rPr lang="en-GB"/>
              <a:t> </a:t>
            </a:r>
            <a:endParaRPr/>
          </a:p>
          <a:p>
            <a:pPr indent="-311150" lvl="0" marL="457200" rtl="0" algn="l">
              <a:spcBef>
                <a:spcPts val="0"/>
              </a:spcBef>
              <a:spcAft>
                <a:spcPts val="0"/>
              </a:spcAft>
              <a:buSzPts val="1300"/>
              <a:buChar char="❖"/>
            </a:pPr>
            <a:r>
              <a:rPr lang="en-GB"/>
              <a:t>A vulnerability known as cross-site request forgery (CSRF) enables an attacker to deceive a user into sending unwanted inquiries to a website. An attacker may, for instance, construct a link that, when clicked, would request a money transfer from the victim's account to the attacker's account.  Rated number 1 on the OWASP top 10 list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2800"/>
                                        <p:tgtEl>
                                          <p:spTgt spid="76"/>
                                        </p:tgtEl>
                                        <p:attrNameLst>
                                          <p:attrName>ppt_x</p:attrName>
                                        </p:attrNameLst>
                                      </p:cBhvr>
                                      <p:tavLst>
                                        <p:tav fmla="" tm="0">
                                          <p:val>
                                            <p:strVal val="#ppt_x+1"/>
                                          </p:val>
                                        </p:tav>
                                        <p:tav fmla="" tm="100000">
                                          <p:val>
                                            <p:strVal val="#ppt_x"/>
                                          </p:val>
                                        </p:tav>
                                      </p:tavLst>
                                    </p:anim>
                                  </p:childTnLst>
                                </p:cTn>
                              </p:par>
                            </p:childTnLst>
                          </p:cTn>
                        </p:par>
                        <p:par>
                          <p:cTn fill="hold">
                            <p:stCondLst>
                              <p:cond delay="2800"/>
                            </p:stCondLst>
                            <p:childTnLst>
                              <p:par>
                                <p:cTn fill="hold" nodeType="afterEffect" presetClass="entr" presetID="2" presetSubtype="8">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2800"/>
                                        <p:tgtEl>
                                          <p:spTgt spid="7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74225" y="968400"/>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lang="en-GB" sz="1900"/>
              <a:t>SQL injection:</a:t>
            </a:r>
            <a:endParaRPr sz="1900"/>
          </a:p>
          <a:p>
            <a:pPr indent="0" lvl="0" marL="0" rtl="0" algn="l">
              <a:spcBef>
                <a:spcPts val="0"/>
              </a:spcBef>
              <a:spcAft>
                <a:spcPts val="0"/>
              </a:spcAft>
              <a:buNone/>
            </a:pPr>
            <a:r>
              <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Input validation and sanitization should be used to make sure that all user-submitted data is correctly checked and escaped before being used in a SQL query to prevent SQL injection attacks. To further reduce the danger of injection attacks, prepared statements and parameterized queries should be employed.</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GB"/>
              <a:t>A vulnerability known as SQL injection enables an attacker to run incorrect SQL commands on a database. This can be used to change stored data or steal important information from the database.this is rated number 3 on the top 10 OWASP list</a:t>
            </a:r>
            <a:endParaRPr sz="1050">
              <a:solidFill>
                <a:srgbClr val="202020"/>
              </a:solidFill>
              <a:highlight>
                <a:srgbClr val="FFFFFF"/>
              </a:highlight>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2800"/>
                                        <p:tgtEl>
                                          <p:spTgt spid="82"/>
                                        </p:tgtEl>
                                        <p:attrNameLst>
                                          <p:attrName>ppt_x</p:attrName>
                                        </p:attrNameLst>
                                      </p:cBhvr>
                                      <p:tavLst>
                                        <p:tav fmla="" tm="0">
                                          <p:val>
                                            <p:strVal val="#ppt_x-1"/>
                                          </p:val>
                                        </p:tav>
                                        <p:tav fmla="" tm="100000">
                                          <p:val>
                                            <p:strVal val="#ppt_x"/>
                                          </p:val>
                                        </p:tav>
                                      </p:tavLst>
                                    </p:anim>
                                  </p:childTnLst>
                                </p:cTn>
                              </p:par>
                            </p:childTnLst>
                          </p:cTn>
                        </p:par>
                        <p:par>
                          <p:cTn fill="hold">
                            <p:stCondLst>
                              <p:cond delay="2800"/>
                            </p:stCondLst>
                            <p:childTnLst>
                              <p:par>
                                <p:cTn fill="hold" nodeType="afterEffect" presetClass="entr" presetID="2" presetSubtype="8">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2800"/>
                                        <p:tgtEl>
                                          <p:spTgt spid="8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20675" y="7185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GB" sz="1900"/>
              <a:t>Sensitive data exposure:</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To avoid sensitive data exposure, sensitive data should be delivered through secure connections (like HTTPS) and maintained in encrypted form. Also, only authorized individuals should be allowed access to sensitive information</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GB"/>
              <a:t>When private information, such passwords or credit card details, is stored insecurely or transferred over an unsafe network, sensitive data exposure occurs resulting into data breaches. This is rated #2 on the OWASP top 10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88"/>
                                        </p:tgtEl>
                                        <p:attrNameLst>
                                          <p:attrName>style.visibility</p:attrName>
                                        </p:attrNameLst>
                                      </p:cBhvr>
                                      <p:to>
                                        <p:strVal val="visible"/>
                                      </p:to>
                                    </p:set>
                                    <p:anim calcmode="lin" valueType="num">
                                      <p:cBhvr additive="base">
                                        <p:cTn dur="2800"/>
                                        <p:tgtEl>
                                          <p:spTgt spid="88"/>
                                        </p:tgtEl>
                                        <p:attrNameLst>
                                          <p:attrName>ppt_x</p:attrName>
                                        </p:attrNameLst>
                                      </p:cBhvr>
                                      <p:tavLst>
                                        <p:tav fmla="" tm="0">
                                          <p:val>
                                            <p:strVal val="#ppt_x+1"/>
                                          </p:val>
                                        </p:tav>
                                        <p:tav fmla="" tm="100000">
                                          <p:val>
                                            <p:strVal val="#ppt_x"/>
                                          </p:val>
                                        </p:tav>
                                      </p:tavLst>
                                    </p:anim>
                                  </p:childTnLst>
                                </p:cTn>
                              </p:par>
                            </p:childTnLst>
                          </p:cTn>
                        </p:par>
                        <p:par>
                          <p:cTn fill="hold">
                            <p:stCondLst>
                              <p:cond delay="2800"/>
                            </p:stCondLst>
                            <p:childTnLst>
                              <p:par>
                                <p:cTn fill="hold" nodeType="afterEffect" presetClass="entr" presetID="2" presetSubtype="8">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2800"/>
                                        <p:tgtEl>
                                          <p:spTgt spid="8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293875" y="69737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GB" sz="1900"/>
              <a:t>Insufficient logging and monitoring:</a:t>
            </a:r>
            <a:endParaRPr sz="1900"/>
          </a:p>
        </p:txBody>
      </p:sp>
      <p:sp>
        <p:nvSpPr>
          <p:cNvPr id="95" name="Google Shape;95;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 web application should adopt thorough logging of all activities and events and set up alerts to inform administrators of potential security problems to improve logging and monitoring. Additionally, the logs should be routinely examined to spot any potential problems.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GB"/>
              <a:t>The absence of monitoring and logging of web application events is known as insufficient logging and monitoring”. As a result, it could be challenging to spot security problems, respond to them, and determine their underlying causes. Rated # 3 on the OWASP top 10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2800"/>
                                        <p:tgtEl>
                                          <p:spTgt spid="94"/>
                                        </p:tgtEl>
                                        <p:attrNameLst>
                                          <p:attrName>ppt_x</p:attrName>
                                        </p:attrNameLst>
                                      </p:cBhvr>
                                      <p:tavLst>
                                        <p:tav fmla="" tm="0">
                                          <p:val>
                                            <p:strVal val="#ppt_x+1"/>
                                          </p:val>
                                        </p:tav>
                                        <p:tav fmla="" tm="100000">
                                          <p:val>
                                            <p:strVal val="#ppt_x"/>
                                          </p:val>
                                        </p:tav>
                                      </p:tavLst>
                                    </p:anim>
                                  </p:childTnLst>
                                </p:cTn>
                              </p:par>
                            </p:childTnLst>
                          </p:cTn>
                        </p:par>
                        <p:par>
                          <p:cTn fill="hold">
                            <p:stCondLst>
                              <p:cond delay="2800"/>
                            </p:stCondLst>
                            <p:childTnLst>
                              <p:par>
                                <p:cTn fill="hold" nodeType="afterEffect" presetClass="entr" presetID="2" presetSubtype="2">
                                  <p:stCondLst>
                                    <p:cond delay="0"/>
                                  </p:stCondLst>
                                  <p:childTnLst>
                                    <p:set>
                                      <p:cBhvr>
                                        <p:cTn dur="1" fill="hold">
                                          <p:stCondLst>
                                            <p:cond delay="0"/>
                                          </p:stCondLst>
                                        </p:cTn>
                                        <p:tgtEl>
                                          <p:spTgt spid="95"/>
                                        </p:tgtEl>
                                        <p:attrNameLst>
                                          <p:attrName>style.visibility</p:attrName>
                                        </p:attrNameLst>
                                      </p:cBhvr>
                                      <p:to>
                                        <p:strVal val="visible"/>
                                      </p:to>
                                    </p:set>
                                    <p:anim calcmode="lin" valueType="num">
                                      <p:cBhvr additive="base">
                                        <p:cTn dur="2800"/>
                                        <p:tgtEl>
                                          <p:spTgt spid="9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