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oboto"/>
      <p:regular r:id="rId12"/>
      <p:bold r:id="rId13"/>
      <p:italic r:id="rId14"/>
      <p:boldItalic r:id="rId15"/>
    </p:embeddedFon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awad Elkhatib"/>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avenPro-bold.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20T23:54:15.643">
    <p:pos x="821" y="1253"/>
    <p:text>Nice presentation Vincent. Very well put together. I like how you addressed everything on the rubric. Zero trust is in the name. Basically it has zero trust as a "trust nobody" approach. So it forces users to authenticate very single time they want to use a service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f54baf55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f54baf55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f54baf55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f54baf55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f54baf55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f54baf55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f54baf55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f54baf55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5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6348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8800">
                <a:solidFill>
                  <a:srgbClr val="FFFFFF"/>
                </a:solidFill>
                <a:latin typeface="Arial"/>
                <a:ea typeface="Arial"/>
                <a:cs typeface="Arial"/>
                <a:sym typeface="Arial"/>
              </a:rPr>
              <a:t>Zero Trust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lnSpcReduction="20000"/>
          </a:bodyPr>
          <a:lstStyle/>
          <a:p>
            <a:pPr indent="0" lvl="0" marL="0" rtl="0" algn="ctr">
              <a:lnSpc>
                <a:spcPct val="101000"/>
              </a:lnSpc>
              <a:spcBef>
                <a:spcPts val="700"/>
              </a:spcBef>
              <a:spcAft>
                <a:spcPts val="0"/>
              </a:spcAft>
              <a:buNone/>
            </a:pPr>
            <a:r>
              <a:rPr lang="en-GB" sz="1800">
                <a:solidFill>
                  <a:srgbClr val="000000"/>
                </a:solidFill>
                <a:latin typeface="Roboto"/>
                <a:ea typeface="Roboto"/>
                <a:cs typeface="Roboto"/>
                <a:sym typeface="Roboto"/>
              </a:rPr>
              <a:t>Layman’s Terms  Concept Of Zero Trust </a:t>
            </a:r>
            <a:endParaRPr sz="1800">
              <a:solidFill>
                <a:srgbClr val="000000"/>
              </a:solidFill>
              <a:latin typeface="Roboto"/>
              <a:ea typeface="Roboto"/>
              <a:cs typeface="Roboto"/>
              <a:sym typeface="Roboto"/>
            </a:endParaRPr>
          </a:p>
          <a:p>
            <a:pPr indent="0" lvl="0" marL="0" rtl="0" algn="l">
              <a:spcBef>
                <a:spcPts val="700"/>
              </a:spcBef>
              <a:spcAft>
                <a:spcPts val="0"/>
              </a:spcAft>
              <a:buNone/>
            </a:pPr>
            <a:r>
              <a:t/>
            </a:r>
            <a:endParaRPr/>
          </a:p>
        </p:txBody>
      </p:sp>
    </p:spTree>
  </p:cSld>
  <p:clrMapOvr>
    <a:masterClrMapping/>
  </p:clrMapOvr>
  <mc:AlternateContent>
    <mc:Choice Requires="p14">
      <p:transition spd="slow" p14:dur="27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 calcmode="lin" valueType="num">
                                      <p:cBhvr additive="base">
                                        <p:cTn dur="1000"/>
                                        <p:tgtEl>
                                          <p:spTgt spid="277">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277">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1000"/>
                                        <p:tgtEl>
                                          <p:spTgt spid="2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700"/>
              <a:t>Data Breach</a:t>
            </a:r>
            <a:endParaRPr sz="3700"/>
          </a:p>
        </p:txBody>
      </p:sp>
      <p:sp>
        <p:nvSpPr>
          <p:cNvPr id="284" name="Google Shape;284;p14"/>
          <p:cNvSpPr txBox="1"/>
          <p:nvPr>
            <p:ph idx="1" type="body"/>
          </p:nvPr>
        </p:nvSpPr>
        <p:spPr>
          <a:xfrm>
            <a:off x="375525" y="1408225"/>
            <a:ext cx="7958700" cy="31233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01000"/>
              </a:lnSpc>
              <a:spcBef>
                <a:spcPts val="700"/>
              </a:spcBef>
              <a:spcAft>
                <a:spcPts val="0"/>
              </a:spcAft>
              <a:buClr>
                <a:srgbClr val="202020"/>
              </a:buClr>
              <a:buSzPct val="100000"/>
              <a:buFont typeface="Arial"/>
              <a:buChar char="❖"/>
            </a:pPr>
            <a:r>
              <a:rPr lang="en-GB" sz="1800">
                <a:solidFill>
                  <a:srgbClr val="202020"/>
                </a:solidFill>
                <a:latin typeface="Arial"/>
                <a:ea typeface="Arial"/>
                <a:cs typeface="Arial"/>
                <a:sym typeface="Arial"/>
              </a:rPr>
              <a:t>A data breach occurs when attackers obtain illegal access to a computer system or network, resulting in the loss of private, sensitive, or confidential personal and financial data held inside.</a:t>
            </a:r>
            <a:endParaRPr sz="1800">
              <a:solidFill>
                <a:srgbClr val="202020"/>
              </a:solidFill>
              <a:latin typeface="Arial"/>
              <a:ea typeface="Arial"/>
              <a:cs typeface="Arial"/>
              <a:sym typeface="Arial"/>
            </a:endParaRPr>
          </a:p>
          <a:p>
            <a:pPr indent="0" lvl="0" marL="0" rtl="0" algn="l">
              <a:lnSpc>
                <a:spcPct val="101000"/>
              </a:lnSpc>
              <a:spcBef>
                <a:spcPts val="700"/>
              </a:spcBef>
              <a:spcAft>
                <a:spcPts val="0"/>
              </a:spcAft>
              <a:buNone/>
            </a:pPr>
            <a:r>
              <a:t/>
            </a:r>
            <a:endParaRPr sz="1800">
              <a:solidFill>
                <a:srgbClr val="202020"/>
              </a:solidFill>
              <a:latin typeface="Arial"/>
              <a:ea typeface="Arial"/>
              <a:cs typeface="Arial"/>
              <a:sym typeface="Arial"/>
            </a:endParaRPr>
          </a:p>
          <a:p>
            <a:pPr indent="-317182" lvl="0" marL="457200" rtl="0" algn="l">
              <a:lnSpc>
                <a:spcPct val="101000"/>
              </a:lnSpc>
              <a:spcBef>
                <a:spcPts val="700"/>
              </a:spcBef>
              <a:spcAft>
                <a:spcPts val="0"/>
              </a:spcAft>
              <a:buClr>
                <a:srgbClr val="212234"/>
              </a:buClr>
              <a:buSzPct val="100000"/>
              <a:buFont typeface="Arial"/>
              <a:buChar char="❖"/>
            </a:pPr>
            <a:r>
              <a:rPr lang="en-GB" sz="1800">
                <a:solidFill>
                  <a:srgbClr val="212234"/>
                </a:solidFill>
                <a:latin typeface="Arial"/>
                <a:ea typeface="Arial"/>
                <a:cs typeface="Arial"/>
                <a:sym typeface="Arial"/>
              </a:rPr>
              <a:t>Common </a:t>
            </a:r>
            <a:r>
              <a:rPr lang="en-GB" sz="1800">
                <a:solidFill>
                  <a:srgbClr val="212234"/>
                </a:solidFill>
                <a:latin typeface="Arial"/>
                <a:ea typeface="Arial"/>
                <a:cs typeface="Arial"/>
                <a:sym typeface="Arial"/>
              </a:rPr>
              <a:t>cyber attacks</a:t>
            </a:r>
            <a:r>
              <a:rPr lang="en-GB" sz="1800">
                <a:solidFill>
                  <a:srgbClr val="212234"/>
                </a:solidFill>
                <a:latin typeface="Arial"/>
                <a:ea typeface="Arial"/>
                <a:cs typeface="Arial"/>
                <a:sym typeface="Arial"/>
              </a:rPr>
              <a:t> used in data breaches are:</a:t>
            </a:r>
            <a:endParaRPr sz="1800">
              <a:solidFill>
                <a:srgbClr val="212234"/>
              </a:solidFill>
              <a:latin typeface="Arial"/>
              <a:ea typeface="Arial"/>
              <a:cs typeface="Arial"/>
              <a:sym typeface="Arial"/>
            </a:endParaRPr>
          </a:p>
          <a:p>
            <a:pPr indent="-317182" lvl="1" marL="914400" rtl="0" algn="l">
              <a:lnSpc>
                <a:spcPct val="101000"/>
              </a:lnSpc>
              <a:spcBef>
                <a:spcPts val="0"/>
              </a:spcBef>
              <a:spcAft>
                <a:spcPts val="0"/>
              </a:spcAft>
              <a:buClr>
                <a:srgbClr val="212234"/>
              </a:buClr>
              <a:buSzPct val="100000"/>
              <a:buFont typeface="Arial"/>
              <a:buChar char="➢"/>
            </a:pPr>
            <a:r>
              <a:rPr lang="en-GB" sz="1800">
                <a:solidFill>
                  <a:srgbClr val="212234"/>
                </a:solidFill>
                <a:latin typeface="Arial"/>
                <a:ea typeface="Arial"/>
                <a:cs typeface="Arial"/>
                <a:sym typeface="Arial"/>
              </a:rPr>
              <a:t>Ransomware</a:t>
            </a:r>
            <a:endParaRPr sz="1800">
              <a:solidFill>
                <a:srgbClr val="212234"/>
              </a:solidFill>
              <a:latin typeface="Arial"/>
              <a:ea typeface="Arial"/>
              <a:cs typeface="Arial"/>
              <a:sym typeface="Arial"/>
            </a:endParaRPr>
          </a:p>
          <a:p>
            <a:pPr indent="-317182" lvl="1" marL="914400" rtl="0" algn="l">
              <a:lnSpc>
                <a:spcPct val="101000"/>
              </a:lnSpc>
              <a:spcBef>
                <a:spcPts val="0"/>
              </a:spcBef>
              <a:spcAft>
                <a:spcPts val="0"/>
              </a:spcAft>
              <a:buClr>
                <a:srgbClr val="212234"/>
              </a:buClr>
              <a:buSzPct val="100000"/>
              <a:buFont typeface="Arial"/>
              <a:buChar char="➢"/>
            </a:pPr>
            <a:r>
              <a:rPr lang="en-GB" sz="1800">
                <a:solidFill>
                  <a:srgbClr val="212234"/>
                </a:solidFill>
                <a:latin typeface="Arial"/>
                <a:ea typeface="Arial"/>
                <a:cs typeface="Arial"/>
                <a:sym typeface="Arial"/>
              </a:rPr>
              <a:t>Malware </a:t>
            </a:r>
            <a:endParaRPr sz="1800">
              <a:solidFill>
                <a:srgbClr val="212234"/>
              </a:solidFill>
              <a:latin typeface="Arial"/>
              <a:ea typeface="Arial"/>
              <a:cs typeface="Arial"/>
              <a:sym typeface="Arial"/>
            </a:endParaRPr>
          </a:p>
          <a:p>
            <a:pPr indent="-317182" lvl="1" marL="914400" rtl="0" algn="l">
              <a:lnSpc>
                <a:spcPct val="101000"/>
              </a:lnSpc>
              <a:spcBef>
                <a:spcPts val="0"/>
              </a:spcBef>
              <a:spcAft>
                <a:spcPts val="0"/>
              </a:spcAft>
              <a:buClr>
                <a:srgbClr val="212234"/>
              </a:buClr>
              <a:buSzPct val="100000"/>
              <a:buFont typeface="Arial"/>
              <a:buChar char="➢"/>
            </a:pPr>
            <a:r>
              <a:rPr lang="en-GB" sz="1800">
                <a:solidFill>
                  <a:srgbClr val="212234"/>
                </a:solidFill>
                <a:latin typeface="Arial"/>
                <a:ea typeface="Arial"/>
                <a:cs typeface="Arial"/>
                <a:sym typeface="Arial"/>
              </a:rPr>
              <a:t>Phishing</a:t>
            </a:r>
            <a:endParaRPr sz="1800">
              <a:solidFill>
                <a:srgbClr val="212234"/>
              </a:solidFill>
              <a:latin typeface="Arial"/>
              <a:ea typeface="Arial"/>
              <a:cs typeface="Arial"/>
              <a:sym typeface="Arial"/>
            </a:endParaRPr>
          </a:p>
          <a:p>
            <a:pPr indent="-317182" lvl="1" marL="914400" rtl="0" algn="l">
              <a:lnSpc>
                <a:spcPct val="101000"/>
              </a:lnSpc>
              <a:spcBef>
                <a:spcPts val="0"/>
              </a:spcBef>
              <a:spcAft>
                <a:spcPts val="0"/>
              </a:spcAft>
              <a:buClr>
                <a:srgbClr val="212234"/>
              </a:buClr>
              <a:buSzPct val="100000"/>
              <a:buFont typeface="Arial"/>
              <a:buChar char="➢"/>
            </a:pPr>
            <a:r>
              <a:rPr lang="en-GB" sz="1800">
                <a:solidFill>
                  <a:srgbClr val="212234"/>
                </a:solidFill>
                <a:latin typeface="Arial"/>
                <a:ea typeface="Arial"/>
                <a:cs typeface="Arial"/>
                <a:sym typeface="Arial"/>
              </a:rPr>
              <a:t>Denial of Service	</a:t>
            </a:r>
            <a:endParaRPr sz="1800">
              <a:solidFill>
                <a:srgbClr val="212234"/>
              </a:solidFill>
              <a:latin typeface="Arial"/>
              <a:ea typeface="Arial"/>
              <a:cs typeface="Arial"/>
              <a:sym typeface="Arial"/>
            </a:endParaRPr>
          </a:p>
          <a:p>
            <a:pPr indent="0" lvl="0" marL="0" rtl="0" algn="l">
              <a:lnSpc>
                <a:spcPct val="190909"/>
              </a:lnSpc>
              <a:spcBef>
                <a:spcPts val="0"/>
              </a:spcBef>
              <a:spcAft>
                <a:spcPts val="0"/>
              </a:spcAft>
              <a:buNone/>
            </a:pPr>
            <a:r>
              <a:t/>
            </a:r>
            <a:endParaRPr sz="1500">
              <a:solidFill>
                <a:srgbClr val="212234"/>
              </a:solidFill>
              <a:latin typeface="Arial"/>
              <a:ea typeface="Arial"/>
              <a:cs typeface="Arial"/>
              <a:sym typeface="Arial"/>
            </a:endParaRPr>
          </a:p>
          <a:p>
            <a:pPr indent="0" lvl="0" marL="0" rtl="0" algn="l">
              <a:lnSpc>
                <a:spcPct val="190909"/>
              </a:lnSpc>
              <a:spcBef>
                <a:spcPts val="0"/>
              </a:spcBef>
              <a:spcAft>
                <a:spcPts val="0"/>
              </a:spcAft>
              <a:buNone/>
            </a:pPr>
            <a:r>
              <a:t/>
            </a:r>
            <a:endParaRPr sz="1500">
              <a:solidFill>
                <a:srgbClr val="212234"/>
              </a:solidFill>
              <a:latin typeface="Arial"/>
              <a:ea typeface="Arial"/>
              <a:cs typeface="Arial"/>
              <a:sym typeface="Arial"/>
            </a:endParaRPr>
          </a:p>
          <a:p>
            <a:pPr indent="0" lvl="0" marL="0" rtl="0" algn="l">
              <a:lnSpc>
                <a:spcPct val="101000"/>
              </a:lnSpc>
              <a:spcBef>
                <a:spcPts val="700"/>
              </a:spcBef>
              <a:spcAft>
                <a:spcPts val="0"/>
              </a:spcAft>
              <a:buNone/>
            </a:pPr>
            <a:r>
              <a:t/>
            </a:r>
            <a:endParaRPr sz="1800">
              <a:solidFill>
                <a:srgbClr val="202020"/>
              </a:solidFill>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mc:AlternateContent>
    <mc:Choice Requires="p14">
      <p:transition spd="slow" p14:dur="26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 calcmode="lin" valueType="num">
                                      <p:cBhvr additive="base">
                                        <p:cTn dur="2800"/>
                                        <p:tgtEl>
                                          <p:spTgt spid="284">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 calcmode="lin" valueType="num">
                                      <p:cBhvr additive="base">
                                        <p:cTn dur="2800"/>
                                        <p:tgtEl>
                                          <p:spTgt spid="284">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600"/>
                            </p:stCondLst>
                            <p:childTnLst>
                              <p:par>
                                <p:cTn fill="hold" nodeType="afterEffect" presetClass="entr" presetID="2" presetSubtype="2">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 calcmode="lin" valueType="num">
                                      <p:cBhvr additive="base">
                                        <p:cTn dur="2800"/>
                                        <p:tgtEl>
                                          <p:spTgt spid="284">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400"/>
                            </p:stCondLst>
                            <p:childTnLst>
                              <p:par>
                                <p:cTn fill="hold" nodeType="afterEffect" presetClass="entr" presetID="2" presetSubtype="2">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 calcmode="lin" valueType="num">
                                      <p:cBhvr additive="base">
                                        <p:cTn dur="2800"/>
                                        <p:tgtEl>
                                          <p:spTgt spid="284">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200"/>
                            </p:stCondLst>
                            <p:childTnLst>
                              <p:par>
                                <p:cTn fill="hold" nodeType="afterEffect" presetClass="entr" presetID="2" presetSubtype="2">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 calcmode="lin" valueType="num">
                                      <p:cBhvr additive="base">
                                        <p:cTn dur="2800"/>
                                        <p:tgtEl>
                                          <p:spTgt spid="284">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0"/>
                            </p:stCondLst>
                            <p:childTnLst>
                              <p:par>
                                <p:cTn fill="hold" nodeType="afterEffect" presetClass="entr" presetID="2" presetSubtype="2">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anim calcmode="lin" valueType="num">
                                      <p:cBhvr additive="base">
                                        <p:cTn dur="2800"/>
                                        <p:tgtEl>
                                          <p:spTgt spid="284">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800"/>
                            </p:stCondLst>
                            <p:childTnLst>
                              <p:par>
                                <p:cTn fill="hold" nodeType="afterEffect" presetClass="entr" presetID="2" presetSubtype="2">
                                  <p:stCondLst>
                                    <p:cond delay="0"/>
                                  </p:stCondLst>
                                  <p:childTnLst>
                                    <p:set>
                                      <p:cBhvr>
                                        <p:cTn dur="1" fill="hold">
                                          <p:stCondLst>
                                            <p:cond delay="0"/>
                                          </p:stCondLst>
                                        </p:cTn>
                                        <p:tgtEl>
                                          <p:spTgt spid="284">
                                            <p:txEl>
                                              <p:pRg end="6" st="6"/>
                                            </p:txEl>
                                          </p:spTgt>
                                        </p:tgtEl>
                                        <p:attrNameLst>
                                          <p:attrName>style.visibility</p:attrName>
                                        </p:attrNameLst>
                                      </p:cBhvr>
                                      <p:to>
                                        <p:strVal val="visible"/>
                                      </p:to>
                                    </p:set>
                                    <p:anim calcmode="lin" valueType="num">
                                      <p:cBhvr additive="base">
                                        <p:cTn dur="2800"/>
                                        <p:tgtEl>
                                          <p:spTgt spid="284">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600"/>
                            </p:stCondLst>
                            <p:childTnLst>
                              <p:par>
                                <p:cTn fill="hold" nodeType="afterEffect" presetClass="entr" presetID="2" presetSubtype="2">
                                  <p:stCondLst>
                                    <p:cond delay="0"/>
                                  </p:stCondLst>
                                  <p:childTnLst>
                                    <p:set>
                                      <p:cBhvr>
                                        <p:cTn dur="1" fill="hold">
                                          <p:stCondLst>
                                            <p:cond delay="0"/>
                                          </p:stCondLst>
                                        </p:cTn>
                                        <p:tgtEl>
                                          <p:spTgt spid="284">
                                            <p:txEl>
                                              <p:pRg end="7" st="7"/>
                                            </p:txEl>
                                          </p:spTgt>
                                        </p:tgtEl>
                                        <p:attrNameLst>
                                          <p:attrName>style.visibility</p:attrName>
                                        </p:attrNameLst>
                                      </p:cBhvr>
                                      <p:to>
                                        <p:strVal val="visible"/>
                                      </p:to>
                                    </p:set>
                                    <p:anim calcmode="lin" valueType="num">
                                      <p:cBhvr additive="base">
                                        <p:cTn dur="2800"/>
                                        <p:tgtEl>
                                          <p:spTgt spid="284">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400"/>
                            </p:stCondLst>
                            <p:childTnLst>
                              <p:par>
                                <p:cTn fill="hold" nodeType="afterEffect" presetClass="entr" presetID="2" presetSubtype="2">
                                  <p:stCondLst>
                                    <p:cond delay="0"/>
                                  </p:stCondLst>
                                  <p:childTnLst>
                                    <p:set>
                                      <p:cBhvr>
                                        <p:cTn dur="1" fill="hold">
                                          <p:stCondLst>
                                            <p:cond delay="0"/>
                                          </p:stCondLst>
                                        </p:cTn>
                                        <p:tgtEl>
                                          <p:spTgt spid="284">
                                            <p:txEl>
                                              <p:pRg end="8" st="8"/>
                                            </p:txEl>
                                          </p:spTgt>
                                        </p:tgtEl>
                                        <p:attrNameLst>
                                          <p:attrName>style.visibility</p:attrName>
                                        </p:attrNameLst>
                                      </p:cBhvr>
                                      <p:to>
                                        <p:strVal val="visible"/>
                                      </p:to>
                                    </p:set>
                                    <p:anim calcmode="lin" valueType="num">
                                      <p:cBhvr additive="base">
                                        <p:cTn dur="2800"/>
                                        <p:tgtEl>
                                          <p:spTgt spid="284">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200"/>
                            </p:stCondLst>
                            <p:childTnLst>
                              <p:par>
                                <p:cTn fill="hold" nodeType="afterEffect" presetClass="entr" presetID="2" presetSubtype="2">
                                  <p:stCondLst>
                                    <p:cond delay="0"/>
                                  </p:stCondLst>
                                  <p:childTnLst>
                                    <p:set>
                                      <p:cBhvr>
                                        <p:cTn dur="1" fill="hold">
                                          <p:stCondLst>
                                            <p:cond delay="0"/>
                                          </p:stCondLst>
                                        </p:cTn>
                                        <p:tgtEl>
                                          <p:spTgt spid="284">
                                            <p:txEl>
                                              <p:pRg end="9" st="9"/>
                                            </p:txEl>
                                          </p:spTgt>
                                        </p:tgtEl>
                                        <p:attrNameLst>
                                          <p:attrName>style.visibility</p:attrName>
                                        </p:attrNameLst>
                                      </p:cBhvr>
                                      <p:to>
                                        <p:strVal val="visible"/>
                                      </p:to>
                                    </p:set>
                                    <p:anim calcmode="lin" valueType="num">
                                      <p:cBhvr additive="base">
                                        <p:cTn dur="2800"/>
                                        <p:tgtEl>
                                          <p:spTgt spid="284">
                                            <p:txEl>
                                              <p:pRg end="9" st="9"/>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0"/>
                            </p:stCondLst>
                            <p:childTnLst>
                              <p:par>
                                <p:cTn fill="hold" nodeType="afterEffect" presetClass="entr" presetID="2" presetSubtype="2">
                                  <p:stCondLst>
                                    <p:cond delay="0"/>
                                  </p:stCondLst>
                                  <p:childTnLst>
                                    <p:set>
                                      <p:cBhvr>
                                        <p:cTn dur="1" fill="hold">
                                          <p:stCondLst>
                                            <p:cond delay="0"/>
                                          </p:stCondLst>
                                        </p:cTn>
                                        <p:tgtEl>
                                          <p:spTgt spid="284">
                                            <p:txEl>
                                              <p:pRg end="10" st="10"/>
                                            </p:txEl>
                                          </p:spTgt>
                                        </p:tgtEl>
                                        <p:attrNameLst>
                                          <p:attrName>style.visibility</p:attrName>
                                        </p:attrNameLst>
                                      </p:cBhvr>
                                      <p:to>
                                        <p:strVal val="visible"/>
                                      </p:to>
                                    </p:set>
                                    <p:anim calcmode="lin" valueType="num">
                                      <p:cBhvr additive="base">
                                        <p:cTn dur="2800"/>
                                        <p:tgtEl>
                                          <p:spTgt spid="284">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Many Data Breaches Occur?</a:t>
            </a:r>
            <a:endParaRPr/>
          </a:p>
        </p:txBody>
      </p:sp>
      <p:sp>
        <p:nvSpPr>
          <p:cNvPr id="290" name="Google Shape;290;p15"/>
          <p:cNvSpPr txBox="1"/>
          <p:nvPr>
            <p:ph idx="1" type="body"/>
          </p:nvPr>
        </p:nvSpPr>
        <p:spPr>
          <a:xfrm>
            <a:off x="1303800" y="1990050"/>
            <a:ext cx="36726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The Privacy Rights Clearinghouse keeps a chronology of data and public security breaches dating back to 2005.The actual number of data breaches </a:t>
            </a:r>
            <a:r>
              <a:rPr lang="en-GB"/>
              <a:t>is not</a:t>
            </a:r>
            <a:r>
              <a:rPr lang="en-GB"/>
              <a:t> known.The Privacy rights Clearinghouse estimated that there have been 9,044 public breaches since 2005, however more can be presumed since the organization does not report on breaches where the number of compromised </a:t>
            </a:r>
            <a:r>
              <a:rPr lang="en-GB"/>
              <a:t>records</a:t>
            </a:r>
            <a:r>
              <a:rPr lang="en-GB"/>
              <a:t> is unknown .</a:t>
            </a:r>
            <a:endParaRPr/>
          </a:p>
        </p:txBody>
      </p:sp>
      <p:pic>
        <p:nvPicPr>
          <p:cNvPr id="291" name="Google Shape;291;p15"/>
          <p:cNvPicPr preferRelativeResize="0"/>
          <p:nvPr/>
        </p:nvPicPr>
        <p:blipFill>
          <a:blip r:embed="rId3">
            <a:alphaModFix/>
          </a:blip>
          <a:stretch>
            <a:fillRect/>
          </a:stretch>
        </p:blipFill>
        <p:spPr>
          <a:xfrm>
            <a:off x="5428575" y="1750275"/>
            <a:ext cx="3563023" cy="2541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 calcmode="lin" valueType="num">
                                      <p:cBhvr additive="base">
                                        <p:cTn dur="1000"/>
                                        <p:tgtEl>
                                          <p:spTgt spid="290">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1000"/>
                                        <p:tgtEl>
                                          <p:spTgt spid="291"/>
                                        </p:tgtEl>
                                        <p:attrNameLst>
                                          <p:attrName>ppt_w</p:attrName>
                                        </p:attrNameLst>
                                      </p:cBhvr>
                                      <p:tavLst>
                                        <p:tav fmla="" tm="0">
                                          <p:val>
                                            <p:strVal val="0"/>
                                          </p:val>
                                        </p:tav>
                                        <p:tav fmla="" tm="100000">
                                          <p:val>
                                            <p:strVal val="#ppt_w"/>
                                          </p:val>
                                        </p:tav>
                                      </p:tavLst>
                                    </p:anim>
                                    <p:anim calcmode="lin" valueType="num">
                                      <p:cBhvr additive="base">
                                        <p:cTn dur="1000"/>
                                        <p:tgtEl>
                                          <p:spTgt spid="29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Multi-Factor Authentication, Role, And Attribute- </a:t>
            </a:r>
            <a:r>
              <a:rPr lang="en-GB"/>
              <a:t>Based</a:t>
            </a:r>
            <a:r>
              <a:rPr lang="en-GB"/>
              <a:t> Access</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55000" lnSpcReduction="10000"/>
          </a:bodyPr>
          <a:lstStyle/>
          <a:p>
            <a:pPr indent="-298450" lvl="0" marL="457200" rtl="0" algn="l">
              <a:lnSpc>
                <a:spcPct val="101000"/>
              </a:lnSpc>
              <a:spcBef>
                <a:spcPts val="0"/>
              </a:spcBef>
              <a:spcAft>
                <a:spcPts val="0"/>
              </a:spcAft>
              <a:buClr>
                <a:srgbClr val="202020"/>
              </a:buClr>
              <a:buSzPct val="100000"/>
              <a:buFont typeface="Arial"/>
              <a:buChar char="❖"/>
            </a:pPr>
            <a:r>
              <a:rPr lang="en-GB" sz="2000">
                <a:solidFill>
                  <a:srgbClr val="202020"/>
                </a:solidFill>
                <a:latin typeface="Arial"/>
                <a:ea typeface="Arial"/>
                <a:cs typeface="Arial"/>
                <a:sym typeface="Arial"/>
              </a:rPr>
              <a:t>Multi-factor authentication (MFA) is an aspect of IAM that demands users to submit more than one form of identification when attempting to access a system. By making it more difficult for attackers to get access to your system, MFA can increase security. For example, with tool Duo You'll login as usual with your username and password, and then use your device to verify that it's you all setup by your administrator Duo Mobile smartphone app, SMS, voice call, one-time passcode.</a:t>
            </a:r>
            <a:endParaRPr sz="2000">
              <a:solidFill>
                <a:srgbClr val="202020"/>
              </a:solidFill>
              <a:latin typeface="Arial"/>
              <a:ea typeface="Arial"/>
              <a:cs typeface="Arial"/>
              <a:sym typeface="Arial"/>
            </a:endParaRPr>
          </a:p>
          <a:p>
            <a:pPr indent="0" lvl="0" marL="0" rtl="0" algn="l">
              <a:lnSpc>
                <a:spcPct val="101000"/>
              </a:lnSpc>
              <a:spcBef>
                <a:spcPts val="0"/>
              </a:spcBef>
              <a:spcAft>
                <a:spcPts val="0"/>
              </a:spcAft>
              <a:buNone/>
            </a:pPr>
            <a:r>
              <a:t/>
            </a:r>
            <a:endParaRPr sz="2000">
              <a:solidFill>
                <a:srgbClr val="202020"/>
              </a:solidFill>
              <a:latin typeface="Arial"/>
              <a:ea typeface="Arial"/>
              <a:cs typeface="Arial"/>
              <a:sym typeface="Arial"/>
            </a:endParaRPr>
          </a:p>
          <a:p>
            <a:pPr indent="-298450" lvl="0" marL="457200" rtl="0" algn="l">
              <a:lnSpc>
                <a:spcPct val="101000"/>
              </a:lnSpc>
              <a:spcBef>
                <a:spcPts val="0"/>
              </a:spcBef>
              <a:spcAft>
                <a:spcPts val="0"/>
              </a:spcAft>
              <a:buClr>
                <a:srgbClr val="202020"/>
              </a:buClr>
              <a:buSzPct val="100000"/>
              <a:buFont typeface="Arial"/>
              <a:buChar char="❖"/>
            </a:pPr>
            <a:r>
              <a:rPr lang="en-GB" sz="2000">
                <a:solidFill>
                  <a:srgbClr val="202020"/>
                </a:solidFill>
                <a:latin typeface="Arial"/>
                <a:ea typeface="Arial"/>
                <a:cs typeface="Arial"/>
                <a:sym typeface="Arial"/>
              </a:rPr>
              <a:t>Because there are no passwords or rotating codes to mistakenly reveal to an attacker, the FIDO2 security structure eliminates the hazards of phishing, all forms of password theft, and replay assaults. The credentials are unique to each website, they never leave the user's possession, and they are never kept on a server.</a:t>
            </a:r>
            <a:endParaRPr sz="2000">
              <a:solidFill>
                <a:srgbClr val="202020"/>
              </a:solidFill>
              <a:latin typeface="Arial"/>
              <a:ea typeface="Arial"/>
              <a:cs typeface="Arial"/>
              <a:sym typeface="Arial"/>
            </a:endParaRPr>
          </a:p>
          <a:p>
            <a:pPr indent="0" lvl="0" marL="0" rtl="0" algn="l">
              <a:lnSpc>
                <a:spcPct val="101000"/>
              </a:lnSpc>
              <a:spcBef>
                <a:spcPts val="0"/>
              </a:spcBef>
              <a:spcAft>
                <a:spcPts val="0"/>
              </a:spcAft>
              <a:buNone/>
            </a:pPr>
            <a:r>
              <a:rPr lang="en-GB" sz="2000">
                <a:solidFill>
                  <a:srgbClr val="202020"/>
                </a:solidFill>
                <a:latin typeface="Arial"/>
                <a:ea typeface="Arial"/>
                <a:cs typeface="Arial"/>
                <a:sym typeface="Arial"/>
              </a:rPr>
              <a:t> </a:t>
            </a:r>
            <a:endParaRPr sz="2000">
              <a:solidFill>
                <a:srgbClr val="202020"/>
              </a:solidFill>
              <a:latin typeface="Arial"/>
              <a:ea typeface="Arial"/>
              <a:cs typeface="Arial"/>
              <a:sym typeface="Arial"/>
            </a:endParaRPr>
          </a:p>
          <a:p>
            <a:pPr indent="0" lvl="0" marL="0" rtl="0" algn="l">
              <a:lnSpc>
                <a:spcPct val="101000"/>
              </a:lnSpc>
              <a:spcBef>
                <a:spcPts val="0"/>
              </a:spcBef>
              <a:spcAft>
                <a:spcPts val="0"/>
              </a:spcAft>
              <a:buNone/>
            </a:pPr>
            <a:r>
              <a:t/>
            </a:r>
            <a:endParaRPr sz="2000">
              <a:solidFill>
                <a:srgbClr val="202020"/>
              </a:solidFill>
              <a:latin typeface="Arial"/>
              <a:ea typeface="Arial"/>
              <a:cs typeface="Arial"/>
              <a:sym typeface="Arial"/>
            </a:endParaRPr>
          </a:p>
          <a:p>
            <a:pPr indent="0" lvl="0" marL="0" rtl="0" algn="l">
              <a:lnSpc>
                <a:spcPct val="101000"/>
              </a:lnSpc>
              <a:spcBef>
                <a:spcPts val="0"/>
              </a:spcBef>
              <a:spcAft>
                <a:spcPts val="0"/>
              </a:spcAft>
              <a:buNone/>
            </a:pPr>
            <a:r>
              <a:rPr lang="en-GB" sz="2000">
                <a:solidFill>
                  <a:srgbClr val="202020"/>
                </a:solidFill>
                <a:latin typeface="Arial"/>
                <a:ea typeface="Arial"/>
                <a:cs typeface="Arial"/>
                <a:sym typeface="Arial"/>
              </a:rPr>
              <a:t> </a:t>
            </a:r>
            <a:r>
              <a:rPr lang="en-GB" sz="4000">
                <a:solidFill>
                  <a:srgbClr val="202020"/>
                </a:solidFill>
                <a:latin typeface="Arial"/>
                <a:ea typeface="Arial"/>
                <a:cs typeface="Arial"/>
                <a:sym typeface="Arial"/>
              </a:rPr>
              <a:t> </a:t>
            </a:r>
            <a:endParaRPr sz="4000">
              <a:solidFill>
                <a:srgbClr val="20202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 calcmode="lin" valueType="num">
                                      <p:cBhvr additive="base">
                                        <p:cTn dur="1000"/>
                                        <p:tgtEl>
                                          <p:spTgt spid="297">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 calcmode="lin" valueType="num">
                                      <p:cBhvr additive="base">
                                        <p:cTn dur="1000"/>
                                        <p:tgtEl>
                                          <p:spTgt spid="29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 calcmode="lin" valueType="num">
                                      <p:cBhvr additive="base">
                                        <p:cTn dur="1000"/>
                                        <p:tgtEl>
                                          <p:spTgt spid="297">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 calcmode="lin" valueType="num">
                                      <p:cBhvr additive="base">
                                        <p:cTn dur="1000"/>
                                        <p:tgtEl>
                                          <p:spTgt spid="297">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 calcmode="lin" valueType="num">
                                      <p:cBhvr additive="base">
                                        <p:cTn dur="1000"/>
                                        <p:tgtEl>
                                          <p:spTgt spid="297">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 calcmode="lin" valueType="num">
                                      <p:cBhvr additive="base">
                                        <p:cTn dur="1000"/>
                                        <p:tgtEl>
                                          <p:spTgt spid="297">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anim calcmode="lin" valueType="num">
                                      <p:cBhvr additive="base">
                                        <p:cTn dur="1000"/>
                                        <p:tgtEl>
                                          <p:spTgt spid="29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Zero Trust, Audit &amp; Compliance: Joining The Dots</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62500" lnSpcReduction="10000"/>
          </a:bodyPr>
          <a:lstStyle/>
          <a:p>
            <a:pPr indent="-323850" lvl="0" marL="457200" rtl="0" algn="l">
              <a:lnSpc>
                <a:spcPct val="101000"/>
              </a:lnSpc>
              <a:spcBef>
                <a:spcPts val="0"/>
              </a:spcBef>
              <a:spcAft>
                <a:spcPts val="0"/>
              </a:spcAft>
              <a:buClr>
                <a:srgbClr val="202020"/>
              </a:buClr>
              <a:buSzPct val="100000"/>
              <a:buFont typeface="Arial"/>
              <a:buChar char="❖"/>
            </a:pPr>
            <a:r>
              <a:rPr lang="en-GB" sz="2400">
                <a:solidFill>
                  <a:srgbClr val="202020"/>
                </a:solidFill>
                <a:latin typeface="Arial"/>
                <a:ea typeface="Arial"/>
                <a:cs typeface="Arial"/>
                <a:sym typeface="Arial"/>
              </a:rPr>
              <a:t>Zero trust supports the IT staff by guaranteeing watertight security and preventing breaches. Zero trust supports auditors in demonstrating your data management and data protection practices.</a:t>
            </a:r>
            <a:endParaRPr sz="2400">
              <a:solidFill>
                <a:srgbClr val="202020"/>
              </a:solidFill>
              <a:latin typeface="Arial"/>
              <a:ea typeface="Arial"/>
              <a:cs typeface="Arial"/>
              <a:sym typeface="Arial"/>
            </a:endParaRPr>
          </a:p>
          <a:p>
            <a:pPr indent="0" lvl="0" marL="0" rtl="0" algn="l">
              <a:lnSpc>
                <a:spcPct val="101000"/>
              </a:lnSpc>
              <a:spcBef>
                <a:spcPts val="0"/>
              </a:spcBef>
              <a:spcAft>
                <a:spcPts val="0"/>
              </a:spcAft>
              <a:buNone/>
            </a:pPr>
            <a:r>
              <a:t/>
            </a:r>
            <a:endParaRPr sz="2400">
              <a:solidFill>
                <a:srgbClr val="202020"/>
              </a:solidFill>
              <a:latin typeface="Arial"/>
              <a:ea typeface="Arial"/>
              <a:cs typeface="Arial"/>
              <a:sym typeface="Arial"/>
            </a:endParaRPr>
          </a:p>
          <a:p>
            <a:pPr indent="-323850" lvl="0" marL="457200" rtl="0" algn="l">
              <a:lnSpc>
                <a:spcPct val="101000"/>
              </a:lnSpc>
              <a:spcBef>
                <a:spcPts val="0"/>
              </a:spcBef>
              <a:spcAft>
                <a:spcPts val="0"/>
              </a:spcAft>
              <a:buClr>
                <a:srgbClr val="202020"/>
              </a:buClr>
              <a:buSzPct val="100000"/>
              <a:buFont typeface="Arial"/>
              <a:buChar char="❖"/>
            </a:pPr>
            <a:r>
              <a:rPr lang="en-GB" sz="2400">
                <a:solidFill>
                  <a:srgbClr val="202020"/>
                </a:solidFill>
                <a:latin typeface="Arial"/>
                <a:ea typeface="Arial"/>
                <a:cs typeface="Arial"/>
                <a:sym typeface="Arial"/>
              </a:rPr>
              <a:t>Many requirements require enterprises to provide documentation of data collection, use, and storage in order to comply. Because a zero-trust framework necessitates robust asset identification and data mapping, it can provide critical assurance to auditors about the data in the company's systems where it is housed, and what apps or devices have access to it.</a:t>
            </a:r>
            <a:endParaRPr sz="2400">
              <a:solidFill>
                <a:srgbClr val="202020"/>
              </a:solidFill>
              <a:latin typeface="Arial"/>
              <a:ea typeface="Arial"/>
              <a:cs typeface="Arial"/>
              <a:sym typeface="Arial"/>
            </a:endParaRPr>
          </a:p>
          <a:p>
            <a:pPr indent="0" lvl="0" marL="0" rtl="0" algn="l">
              <a:lnSpc>
                <a:spcPct val="101000"/>
              </a:lnSpc>
              <a:spcBef>
                <a:spcPts val="0"/>
              </a:spcBef>
              <a:spcAft>
                <a:spcPts val="0"/>
              </a:spcAft>
              <a:buNone/>
            </a:pPr>
            <a:r>
              <a:t/>
            </a:r>
            <a:endParaRPr sz="2400">
              <a:solidFill>
                <a:srgbClr val="20202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 calcmode="lin" valueType="num">
                                      <p:cBhvr additive="base">
                                        <p:cTn dur="1000"/>
                                        <p:tgtEl>
                                          <p:spTgt spid="303">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 calcmode="lin" valueType="num">
                                      <p:cBhvr additive="base">
                                        <p:cTn dur="1000"/>
                                        <p:tgtEl>
                                          <p:spTgt spid="303">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 calcmode="lin" valueType="num">
                                      <p:cBhvr additive="base">
                                        <p:cTn dur="1000"/>
                                        <p:tgtEl>
                                          <p:spTgt spid="303">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 calcmode="lin" valueType="num">
                                      <p:cBhvr additive="base">
                                        <p:cTn dur="1000"/>
                                        <p:tgtEl>
                                          <p:spTgt spid="303">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anim calcmode="lin" valueType="num">
                                      <p:cBhvr additive="base">
                                        <p:cTn dur="1000"/>
                                        <p:tgtEl>
                                          <p:spTgt spid="303">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