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notesMasterIdLst>
    <p:notesMasterId r:id="rId11"/>
  </p:notesMasterIdLst>
  <p:sldIdLst>
    <p:sldId id="256" r:id="rId5"/>
    <p:sldId id="257" r:id="rId6"/>
    <p:sldId id="258" r:id="rId7"/>
    <p:sldId id="259" r:id="rId8"/>
    <p:sldId id="260" r:id="rId9"/>
    <p:sldId id="261" r:id="rId10"/>
  </p:sldIdLst>
  <p:sldSz cx="18288000" cy="10287000"/>
  <p:notesSz cx="6858000" cy="9144000"/>
  <p:embeddedFontLst>
    <p:embeddedFont>
      <p:font typeface="Nunito" pitchFamily="2" charset="0"/>
      <p:regular r:id="rId12"/>
      <p:bold r:id="rId13"/>
      <p:italic r:id="rId14"/>
      <p:boldItalic r:id="rId15"/>
    </p:embeddedFont>
    <p:embeddedFont>
      <p:font typeface="Nunito Bold" charset="0"/>
      <p:regular r:id="rId16"/>
    </p:embeddedFont>
    <p:embeddedFont>
      <p:font typeface="Nunito Sans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75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font" Target="fonts/font2.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font" Target="fonts/font1.fntdata"/><Relationship Id="rId17" Type="http://schemas.openxmlformats.org/officeDocument/2006/relationships/font" Target="fonts/font6.fntdata"/><Relationship Id="rId2" Type="http://schemas.openxmlformats.org/officeDocument/2006/relationships/customXml" Target="../customXml/item2.xml"/><Relationship Id="rId16" Type="http://schemas.openxmlformats.org/officeDocument/2006/relationships/font" Target="fonts/font5.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font" Target="fonts/font4.fntdata"/><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15.01.2024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frontend</a:t>
            </a:r>
          </a:p>
          <a:p>
            <a:r>
              <a:rPr lang="en-US"/>
              <a:t>React</a:t>
            </a:r>
          </a:p>
          <a:p>
            <a:r>
              <a:rPr lang="en-US"/>
              <a:t>React adalah library JavaScript yang digunakan untuk membangun antarmuka pengguna (UI) yang interaktif</a:t>
            </a:r>
          </a:p>
          <a:p>
            <a:r>
              <a:rPr lang="en-US"/>
              <a:t>React-DOM</a:t>
            </a:r>
          </a:p>
          <a:p>
            <a:r>
              <a:rPr lang="en-US"/>
              <a:t>React-DOM adalah paket yang bertanggung jawab untuk mengelola DOM (Document Object Model) dan render komponen React ke dalam HTML.</a:t>
            </a:r>
          </a:p>
          <a:p>
            <a:r>
              <a:rPr lang="en-US"/>
              <a:t>React-Router-DOM</a:t>
            </a:r>
          </a:p>
          <a:p>
            <a:r>
              <a:rPr lang="en-US"/>
              <a:t>React-Router-DOM adalah paket untuk penanganan routing di aplikasi React. </a:t>
            </a:r>
          </a:p>
          <a:p>
            <a:r>
              <a:rPr lang="en-US"/>
              <a:t>React-Redux</a:t>
            </a:r>
          </a:p>
          <a:p>
            <a:r>
              <a:rPr lang="en-US"/>
              <a:t>React-Redux adalah paket yang menyediakan integrasi antara React dan Redux, membantu pengelolaan state aplikasi React dengan lebih efisien.</a:t>
            </a:r>
          </a:p>
          <a:p>
            <a:r>
              <a:rPr lang="en-US"/>
              <a:t>Reduxjs/Toolkit</a:t>
            </a:r>
          </a:p>
          <a:p>
            <a:r>
              <a:rPr lang="en-US"/>
              <a:t>Redux Toolkit adalah paket yang menyediakan alat dan utilitas untuk mempermudah penggunaan Redux, termasuk pembuatan reducer dan action creator dengan sintaks yang lebih sederhana.</a:t>
            </a:r>
          </a:p>
          <a:p>
            <a:r>
              <a:rPr lang="en-US"/>
              <a:t>Axios</a:t>
            </a:r>
          </a:p>
          <a:p>
            <a:r>
              <a:rPr lang="en-US"/>
              <a:t>Axios adalah klien HTTP untuk JavaScript yang berjalan di browser dan Node.js. Ini digunakan untuk membuat permintaan HTTP ke server, misalnya, untuk mengambil atau mengirim data.</a:t>
            </a:r>
          </a:p>
          <a:p>
            <a:r>
              <a:rPr lang="en-US"/>
              <a:t>React-Modal</a:t>
            </a:r>
          </a:p>
          <a:p>
            <a:r>
              <a:rPr lang="en-US"/>
              <a:t>React-Modal adalah komponen modal yang dirancang khusus untuk React. Ini memudahkan pembuatan dan penanganan modal di aplikasi React.</a:t>
            </a:r>
          </a:p>
          <a:p>
            <a:r>
              <a:rPr lang="en-US"/>
              <a:t>React-Icons</a:t>
            </a:r>
          </a:p>
          <a:p>
            <a:r>
              <a:rPr lang="en-US"/>
              <a:t>React-Icons menyediakan ikon-ikon yang dapat digunakan di aplikasi React. </a:t>
            </a:r>
          </a:p>
          <a:p>
            <a:r>
              <a:rPr lang="en-US"/>
              <a:t>Bulma</a:t>
            </a:r>
          </a:p>
          <a:p>
            <a:r>
              <a:rPr lang="en-US"/>
              <a:t>Bulma adalah kerangka kerja CSS yang ringan dan fleksibel yang dapat digunakan untuk membangun antarmuka pengguna yang responsif dan menarik.</a:t>
            </a:r>
          </a:p>
          <a:p>
            <a:r>
              <a:rPr lang="en-US"/>
              <a:t>Web-Vitals</a:t>
            </a:r>
          </a:p>
          <a:p>
            <a:r>
              <a:rPr lang="en-US"/>
              <a:t>Web-Vitals adalah paket yang membantu dalam mengukur kinerja situs web dengan memberikan metrik seperti LCP (Largest Contentful Paint), FID (First Input Delay), dan CLS (Cumulative Layout Shift).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9.svg"/></Relationships>
</file>

<file path=ppt/slides/_rels/slide6.xml.rels><?xml version="1.0" encoding="UTF-8" standalone="yes"?>
<Relationships xmlns="http://schemas.openxmlformats.org/package/2006/relationships"><Relationship Id="rId3" Type="http://schemas.openxmlformats.org/officeDocument/2006/relationships/image" Target="../media/image21.svg"/><Relationship Id="rId7" Type="http://schemas.openxmlformats.org/officeDocument/2006/relationships/image" Target="../media/image13.sv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3.sv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447317" y="2195402"/>
            <a:ext cx="13393366" cy="2948098"/>
          </a:xfrm>
          <a:prstGeom prst="rect">
            <a:avLst/>
          </a:prstGeom>
        </p:spPr>
        <p:txBody>
          <a:bodyPr lIns="0" tIns="0" rIns="0" bIns="0" rtlCol="0" anchor="t">
            <a:spAutoFit/>
          </a:bodyPr>
          <a:lstStyle/>
          <a:p>
            <a:pPr algn="ctr">
              <a:lnSpc>
                <a:spcPts val="11478"/>
              </a:lnSpc>
            </a:pPr>
            <a:r>
              <a:rPr lang="en-US" sz="10435" spc="-104">
                <a:solidFill>
                  <a:srgbClr val="243762"/>
                </a:solidFill>
                <a:latin typeface="Nunito Bold"/>
              </a:rPr>
              <a:t>Project Tugas Akhir : Aplikasi Perpustakaan</a:t>
            </a:r>
          </a:p>
        </p:txBody>
      </p:sp>
      <p:sp>
        <p:nvSpPr>
          <p:cNvPr id="3" name="TextBox 3"/>
          <p:cNvSpPr txBox="1"/>
          <p:nvPr/>
        </p:nvSpPr>
        <p:spPr>
          <a:xfrm>
            <a:off x="4974208" y="5359377"/>
            <a:ext cx="9247902" cy="537845"/>
          </a:xfrm>
          <a:prstGeom prst="rect">
            <a:avLst/>
          </a:prstGeom>
        </p:spPr>
        <p:txBody>
          <a:bodyPr lIns="0" tIns="0" rIns="0" bIns="0" rtlCol="0" anchor="t">
            <a:spAutoFit/>
          </a:bodyPr>
          <a:lstStyle/>
          <a:p>
            <a:pPr>
              <a:lnSpc>
                <a:spcPts val="4480"/>
              </a:lnSpc>
              <a:spcBef>
                <a:spcPct val="0"/>
              </a:spcBef>
            </a:pPr>
            <a:r>
              <a:rPr lang="en-US" sz="3200">
                <a:solidFill>
                  <a:srgbClr val="243762"/>
                </a:solidFill>
                <a:latin typeface="Nunito"/>
              </a:rPr>
              <a:t>Mata Kuliah/ Kelas : Web Service Praktik / II</a:t>
            </a:r>
          </a:p>
        </p:txBody>
      </p:sp>
      <p:sp>
        <p:nvSpPr>
          <p:cNvPr id="4" name="Freeform 4"/>
          <p:cNvSpPr/>
          <p:nvPr/>
        </p:nvSpPr>
        <p:spPr>
          <a:xfrm flipH="1">
            <a:off x="10347594" y="5416527"/>
            <a:ext cx="7749031" cy="7664497"/>
          </a:xfrm>
          <a:custGeom>
            <a:avLst/>
            <a:gdLst/>
            <a:ahLst/>
            <a:cxnLst/>
            <a:rect l="l" t="t" r="r" b="b"/>
            <a:pathLst>
              <a:path w="7749031" h="7664497">
                <a:moveTo>
                  <a:pt x="7749032" y="0"/>
                </a:moveTo>
                <a:lnTo>
                  <a:pt x="0" y="0"/>
                </a:lnTo>
                <a:lnTo>
                  <a:pt x="0" y="7664496"/>
                </a:lnTo>
                <a:lnTo>
                  <a:pt x="7749032" y="7664496"/>
                </a:lnTo>
                <a:lnTo>
                  <a:pt x="774903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grpSp>
        <p:nvGrpSpPr>
          <p:cNvPr id="2" name="Group 2"/>
          <p:cNvGrpSpPr/>
          <p:nvPr/>
        </p:nvGrpSpPr>
        <p:grpSpPr>
          <a:xfrm>
            <a:off x="5808260" y="7275731"/>
            <a:ext cx="6250189" cy="3011269"/>
            <a:chOff x="0" y="0"/>
            <a:chExt cx="8333586" cy="4015025"/>
          </a:xfrm>
        </p:grpSpPr>
        <p:sp>
          <p:nvSpPr>
            <p:cNvPr id="3" name="Freeform 3"/>
            <p:cNvSpPr/>
            <p:nvPr/>
          </p:nvSpPr>
          <p:spPr>
            <a:xfrm flipH="1">
              <a:off x="834719" y="0"/>
              <a:ext cx="3438322" cy="4015025"/>
            </a:xfrm>
            <a:custGeom>
              <a:avLst/>
              <a:gdLst/>
              <a:ahLst/>
              <a:cxnLst/>
              <a:rect l="l" t="t" r="r" b="b"/>
              <a:pathLst>
                <a:path w="3438322" h="4015025">
                  <a:moveTo>
                    <a:pt x="3438322" y="0"/>
                  </a:moveTo>
                  <a:lnTo>
                    <a:pt x="0" y="0"/>
                  </a:lnTo>
                  <a:lnTo>
                    <a:pt x="0" y="4015025"/>
                  </a:lnTo>
                  <a:lnTo>
                    <a:pt x="3438322" y="4015025"/>
                  </a:lnTo>
                  <a:lnTo>
                    <a:pt x="3438322"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AutoShape 4"/>
            <p:cNvSpPr/>
            <p:nvPr/>
          </p:nvSpPr>
          <p:spPr>
            <a:xfrm>
              <a:off x="0" y="3988878"/>
              <a:ext cx="8333586" cy="0"/>
            </a:xfrm>
            <a:prstGeom prst="line">
              <a:avLst/>
            </a:prstGeom>
            <a:ln w="20918" cap="rnd">
              <a:solidFill>
                <a:srgbClr val="243762"/>
              </a:solidFill>
              <a:prstDash val="solid"/>
              <a:headEnd type="none" w="sm" len="sm"/>
              <a:tailEnd type="none" w="sm" len="sm"/>
            </a:ln>
          </p:spPr>
          <p:txBody>
            <a:bodyPr/>
            <a:lstStyle/>
            <a:p>
              <a:endParaRPr lang="en-ID"/>
            </a:p>
          </p:txBody>
        </p:sp>
        <p:sp>
          <p:nvSpPr>
            <p:cNvPr id="5" name="Freeform 5"/>
            <p:cNvSpPr/>
            <p:nvPr/>
          </p:nvSpPr>
          <p:spPr>
            <a:xfrm>
              <a:off x="2893933" y="2142197"/>
              <a:ext cx="3815021" cy="1872828"/>
            </a:xfrm>
            <a:custGeom>
              <a:avLst/>
              <a:gdLst/>
              <a:ahLst/>
              <a:cxnLst/>
              <a:rect l="l" t="t" r="r" b="b"/>
              <a:pathLst>
                <a:path w="3815021" h="1872828">
                  <a:moveTo>
                    <a:pt x="0" y="0"/>
                  </a:moveTo>
                  <a:lnTo>
                    <a:pt x="3815020" y="0"/>
                  </a:lnTo>
                  <a:lnTo>
                    <a:pt x="3815020" y="1872828"/>
                  </a:lnTo>
                  <a:lnTo>
                    <a:pt x="0" y="187282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6" name="Freeform 6"/>
            <p:cNvSpPr/>
            <p:nvPr/>
          </p:nvSpPr>
          <p:spPr>
            <a:xfrm>
              <a:off x="6317047" y="2548709"/>
              <a:ext cx="783813" cy="1466316"/>
            </a:xfrm>
            <a:custGeom>
              <a:avLst/>
              <a:gdLst/>
              <a:ahLst/>
              <a:cxnLst/>
              <a:rect l="l" t="t" r="r" b="b"/>
              <a:pathLst>
                <a:path w="783813" h="1466316">
                  <a:moveTo>
                    <a:pt x="0" y="0"/>
                  </a:moveTo>
                  <a:lnTo>
                    <a:pt x="783813" y="0"/>
                  </a:lnTo>
                  <a:lnTo>
                    <a:pt x="783813" y="1466316"/>
                  </a:lnTo>
                  <a:lnTo>
                    <a:pt x="0" y="14663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grpSp>
      <p:sp>
        <p:nvSpPr>
          <p:cNvPr id="7" name="TextBox 7"/>
          <p:cNvSpPr txBox="1"/>
          <p:nvPr/>
        </p:nvSpPr>
        <p:spPr>
          <a:xfrm>
            <a:off x="5808260" y="1104900"/>
            <a:ext cx="5910512" cy="1088392"/>
          </a:xfrm>
          <a:prstGeom prst="rect">
            <a:avLst/>
          </a:prstGeom>
        </p:spPr>
        <p:txBody>
          <a:bodyPr lIns="0" tIns="0" rIns="0" bIns="0" rtlCol="0" anchor="t">
            <a:spAutoFit/>
          </a:bodyPr>
          <a:lstStyle/>
          <a:p>
            <a:pPr>
              <a:lnSpc>
                <a:spcPts val="8470"/>
              </a:lnSpc>
            </a:pPr>
            <a:r>
              <a:rPr lang="en-US" sz="7700" spc="-77">
                <a:solidFill>
                  <a:srgbClr val="243762"/>
                </a:solidFill>
                <a:latin typeface="Nunito Bold"/>
              </a:rPr>
              <a:t>Kelompok 1 : </a:t>
            </a:r>
          </a:p>
        </p:txBody>
      </p:sp>
      <p:grpSp>
        <p:nvGrpSpPr>
          <p:cNvPr id="8" name="Group 8"/>
          <p:cNvGrpSpPr/>
          <p:nvPr/>
        </p:nvGrpSpPr>
        <p:grpSpPr>
          <a:xfrm>
            <a:off x="1331012" y="3476067"/>
            <a:ext cx="7432503" cy="2516890"/>
            <a:chOff x="0" y="0"/>
            <a:chExt cx="9910005" cy="3355853"/>
          </a:xfrm>
        </p:grpSpPr>
        <p:sp>
          <p:nvSpPr>
            <p:cNvPr id="9" name="Freeform 9"/>
            <p:cNvSpPr/>
            <p:nvPr/>
          </p:nvSpPr>
          <p:spPr>
            <a:xfrm>
              <a:off x="0" y="0"/>
              <a:ext cx="1031295" cy="1031295"/>
            </a:xfrm>
            <a:custGeom>
              <a:avLst/>
              <a:gdLst/>
              <a:ahLst/>
              <a:cxnLst/>
              <a:rect l="l" t="t" r="r" b="b"/>
              <a:pathLst>
                <a:path w="1031295" h="1031295">
                  <a:moveTo>
                    <a:pt x="0" y="0"/>
                  </a:moveTo>
                  <a:lnTo>
                    <a:pt x="1031295" y="0"/>
                  </a:lnTo>
                  <a:lnTo>
                    <a:pt x="1031295" y="1031295"/>
                  </a:lnTo>
                  <a:lnTo>
                    <a:pt x="0" y="10312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0" name="TextBox 10"/>
            <p:cNvSpPr txBox="1"/>
            <p:nvPr/>
          </p:nvSpPr>
          <p:spPr>
            <a:xfrm>
              <a:off x="1845233" y="362423"/>
              <a:ext cx="7751587" cy="668872"/>
            </a:xfrm>
            <a:prstGeom prst="rect">
              <a:avLst/>
            </a:prstGeom>
          </p:spPr>
          <p:txBody>
            <a:bodyPr lIns="0" tIns="0" rIns="0" bIns="0" rtlCol="0" anchor="t">
              <a:spAutoFit/>
            </a:bodyPr>
            <a:lstStyle/>
            <a:p>
              <a:pPr>
                <a:lnSpc>
                  <a:spcPts val="3850"/>
                </a:lnSpc>
              </a:pPr>
              <a:r>
                <a:rPr lang="en-US" sz="3500" spc="-35">
                  <a:solidFill>
                    <a:srgbClr val="243762"/>
                  </a:solidFill>
                  <a:latin typeface="Nunito Sans Bold"/>
                </a:rPr>
                <a:t>5210311032_Rahel Royana</a:t>
              </a:r>
            </a:p>
          </p:txBody>
        </p:sp>
        <p:sp>
          <p:nvSpPr>
            <p:cNvPr id="11" name="Freeform 11"/>
            <p:cNvSpPr/>
            <p:nvPr/>
          </p:nvSpPr>
          <p:spPr>
            <a:xfrm>
              <a:off x="0" y="2324558"/>
              <a:ext cx="1031295" cy="1031295"/>
            </a:xfrm>
            <a:custGeom>
              <a:avLst/>
              <a:gdLst/>
              <a:ahLst/>
              <a:cxnLst/>
              <a:rect l="l" t="t" r="r" b="b"/>
              <a:pathLst>
                <a:path w="1031295" h="1031295">
                  <a:moveTo>
                    <a:pt x="0" y="0"/>
                  </a:moveTo>
                  <a:lnTo>
                    <a:pt x="1031295" y="0"/>
                  </a:lnTo>
                  <a:lnTo>
                    <a:pt x="1031295" y="1031295"/>
                  </a:lnTo>
                  <a:lnTo>
                    <a:pt x="0" y="10312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2" name="TextBox 12"/>
            <p:cNvSpPr txBox="1"/>
            <p:nvPr/>
          </p:nvSpPr>
          <p:spPr>
            <a:xfrm>
              <a:off x="1845233" y="2686981"/>
              <a:ext cx="8064772" cy="668872"/>
            </a:xfrm>
            <a:prstGeom prst="rect">
              <a:avLst/>
            </a:prstGeom>
          </p:spPr>
          <p:txBody>
            <a:bodyPr lIns="0" tIns="0" rIns="0" bIns="0" rtlCol="0" anchor="t">
              <a:spAutoFit/>
            </a:bodyPr>
            <a:lstStyle/>
            <a:p>
              <a:pPr>
                <a:lnSpc>
                  <a:spcPts val="3850"/>
                </a:lnSpc>
              </a:pPr>
              <a:r>
                <a:rPr lang="en-US" sz="3500" spc="-35">
                  <a:solidFill>
                    <a:srgbClr val="243762"/>
                  </a:solidFill>
                  <a:latin typeface="Nunito Sans Bold"/>
                </a:rPr>
                <a:t>5210311053_Eunike Clarissa</a:t>
              </a:r>
            </a:p>
          </p:txBody>
        </p:sp>
      </p:grpSp>
      <p:grpSp>
        <p:nvGrpSpPr>
          <p:cNvPr id="13" name="Group 13"/>
          <p:cNvGrpSpPr/>
          <p:nvPr/>
        </p:nvGrpSpPr>
        <p:grpSpPr>
          <a:xfrm>
            <a:off x="9437739" y="3476067"/>
            <a:ext cx="7196762" cy="2516890"/>
            <a:chOff x="0" y="0"/>
            <a:chExt cx="9595682" cy="3355853"/>
          </a:xfrm>
        </p:grpSpPr>
        <p:sp>
          <p:nvSpPr>
            <p:cNvPr id="14" name="Freeform 14"/>
            <p:cNvSpPr/>
            <p:nvPr/>
          </p:nvSpPr>
          <p:spPr>
            <a:xfrm>
              <a:off x="0" y="0"/>
              <a:ext cx="1031295" cy="1031295"/>
            </a:xfrm>
            <a:custGeom>
              <a:avLst/>
              <a:gdLst/>
              <a:ahLst/>
              <a:cxnLst/>
              <a:rect l="l" t="t" r="r" b="b"/>
              <a:pathLst>
                <a:path w="1031295" h="1031295">
                  <a:moveTo>
                    <a:pt x="0" y="0"/>
                  </a:moveTo>
                  <a:lnTo>
                    <a:pt x="1031295" y="0"/>
                  </a:lnTo>
                  <a:lnTo>
                    <a:pt x="1031295" y="1031295"/>
                  </a:lnTo>
                  <a:lnTo>
                    <a:pt x="0" y="10312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5" name="Freeform 15"/>
            <p:cNvSpPr/>
            <p:nvPr/>
          </p:nvSpPr>
          <p:spPr>
            <a:xfrm>
              <a:off x="0" y="2324558"/>
              <a:ext cx="1031295" cy="1031295"/>
            </a:xfrm>
            <a:custGeom>
              <a:avLst/>
              <a:gdLst/>
              <a:ahLst/>
              <a:cxnLst/>
              <a:rect l="l" t="t" r="r" b="b"/>
              <a:pathLst>
                <a:path w="1031295" h="1031295">
                  <a:moveTo>
                    <a:pt x="0" y="0"/>
                  </a:moveTo>
                  <a:lnTo>
                    <a:pt x="1031295" y="0"/>
                  </a:lnTo>
                  <a:lnTo>
                    <a:pt x="1031295" y="1031295"/>
                  </a:lnTo>
                  <a:lnTo>
                    <a:pt x="0" y="103129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ID"/>
            </a:p>
          </p:txBody>
        </p:sp>
        <p:sp>
          <p:nvSpPr>
            <p:cNvPr id="16" name="TextBox 16"/>
            <p:cNvSpPr txBox="1"/>
            <p:nvPr/>
          </p:nvSpPr>
          <p:spPr>
            <a:xfrm>
              <a:off x="1844095" y="362423"/>
              <a:ext cx="7751587" cy="668872"/>
            </a:xfrm>
            <a:prstGeom prst="rect">
              <a:avLst/>
            </a:prstGeom>
          </p:spPr>
          <p:txBody>
            <a:bodyPr lIns="0" tIns="0" rIns="0" bIns="0" rtlCol="0" anchor="t">
              <a:spAutoFit/>
            </a:bodyPr>
            <a:lstStyle/>
            <a:p>
              <a:pPr>
                <a:lnSpc>
                  <a:spcPts val="3850"/>
                </a:lnSpc>
              </a:pPr>
              <a:r>
                <a:rPr lang="en-US" sz="3500" spc="-35">
                  <a:solidFill>
                    <a:srgbClr val="243762"/>
                  </a:solidFill>
                  <a:latin typeface="Nunito Sans Bold"/>
                </a:rPr>
                <a:t>5210311056_Vlavia Shallom</a:t>
              </a:r>
            </a:p>
          </p:txBody>
        </p:sp>
        <p:sp>
          <p:nvSpPr>
            <p:cNvPr id="17" name="TextBox 17"/>
            <p:cNvSpPr txBox="1"/>
            <p:nvPr/>
          </p:nvSpPr>
          <p:spPr>
            <a:xfrm>
              <a:off x="1844095" y="2686981"/>
              <a:ext cx="7751587" cy="668872"/>
            </a:xfrm>
            <a:prstGeom prst="rect">
              <a:avLst/>
            </a:prstGeom>
          </p:spPr>
          <p:txBody>
            <a:bodyPr lIns="0" tIns="0" rIns="0" bIns="0" rtlCol="0" anchor="t">
              <a:spAutoFit/>
            </a:bodyPr>
            <a:lstStyle/>
            <a:p>
              <a:pPr>
                <a:lnSpc>
                  <a:spcPts val="3850"/>
                </a:lnSpc>
              </a:pPr>
              <a:r>
                <a:rPr lang="en-US" sz="3500" spc="-35">
                  <a:solidFill>
                    <a:srgbClr val="243762"/>
                  </a:solidFill>
                  <a:latin typeface="Nunito Sans Bold"/>
                </a:rPr>
                <a:t>5210311096_Faiza Putri</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3787" y="925355"/>
            <a:ext cx="6093290" cy="2026413"/>
          </a:xfrm>
          <a:custGeom>
            <a:avLst/>
            <a:gdLst/>
            <a:ahLst/>
            <a:cxnLst/>
            <a:rect l="l" t="t" r="r" b="b"/>
            <a:pathLst>
              <a:path w="6093290" h="2026413">
                <a:moveTo>
                  <a:pt x="0" y="0"/>
                </a:moveTo>
                <a:lnTo>
                  <a:pt x="6093291" y="0"/>
                </a:lnTo>
                <a:lnTo>
                  <a:pt x="6093291" y="2026414"/>
                </a:lnTo>
                <a:lnTo>
                  <a:pt x="0" y="2026414"/>
                </a:lnTo>
                <a:lnTo>
                  <a:pt x="0" y="0"/>
                </a:lnTo>
                <a:close/>
              </a:path>
            </a:pathLst>
          </a:custGeom>
          <a:blipFill>
            <a:blip r:embed="rId2"/>
            <a:stretch>
              <a:fillRect t="-96212" r="-632" b="-106381"/>
            </a:stretch>
          </a:blipFill>
        </p:spPr>
        <p:txBody>
          <a:bodyPr/>
          <a:lstStyle/>
          <a:p>
            <a:endParaRPr lang="en-ID"/>
          </a:p>
        </p:txBody>
      </p:sp>
      <p:sp>
        <p:nvSpPr>
          <p:cNvPr id="3" name="TextBox 3"/>
          <p:cNvSpPr txBox="1"/>
          <p:nvPr/>
        </p:nvSpPr>
        <p:spPr>
          <a:xfrm>
            <a:off x="940159" y="525202"/>
            <a:ext cx="2857237" cy="400153"/>
          </a:xfrm>
          <a:prstGeom prst="rect">
            <a:avLst/>
          </a:prstGeom>
        </p:spPr>
        <p:txBody>
          <a:bodyPr lIns="0" tIns="0" rIns="0" bIns="0" rtlCol="0" anchor="t">
            <a:spAutoFit/>
          </a:bodyPr>
          <a:lstStyle/>
          <a:p>
            <a:pPr>
              <a:lnSpc>
                <a:spcPts val="3037"/>
              </a:lnSpc>
            </a:pPr>
            <a:r>
              <a:rPr lang="en-US" sz="2761" spc="-27">
                <a:solidFill>
                  <a:srgbClr val="243762"/>
                </a:solidFill>
                <a:latin typeface="Nunito Bold"/>
              </a:rPr>
              <a:t>Deskripsi Aplikasi</a:t>
            </a:r>
          </a:p>
        </p:txBody>
      </p:sp>
      <p:sp>
        <p:nvSpPr>
          <p:cNvPr id="4" name="TextBox 4"/>
          <p:cNvSpPr txBox="1"/>
          <p:nvPr/>
        </p:nvSpPr>
        <p:spPr>
          <a:xfrm>
            <a:off x="940159" y="3100705"/>
            <a:ext cx="16407682" cy="6157595"/>
          </a:xfrm>
          <a:prstGeom prst="rect">
            <a:avLst/>
          </a:prstGeom>
        </p:spPr>
        <p:txBody>
          <a:bodyPr lIns="0" tIns="0" rIns="0" bIns="0" rtlCol="0" anchor="t">
            <a:spAutoFit/>
          </a:bodyPr>
          <a:lstStyle/>
          <a:p>
            <a:pPr algn="just">
              <a:lnSpc>
                <a:spcPts val="4480"/>
              </a:lnSpc>
              <a:spcBef>
                <a:spcPct val="0"/>
              </a:spcBef>
            </a:pPr>
            <a:r>
              <a:rPr lang="en-US" sz="3200">
                <a:solidFill>
                  <a:srgbClr val="243762"/>
                </a:solidFill>
                <a:latin typeface="Nunito"/>
              </a:rPr>
              <a:t>Aplikasi ini dilengkapi dengan fitur peminjaman, buku, anggota, dan users yang memungkinkan operasi CRUD (Create, Read, Update, Delete). Aplikasi ini bertujuan untuk membantu mengelola proses pekerjaan pada sebuah perpustakaan dengan efisiensi yang tinggi. Dengan adanya fitur peminjaman, pengguna dapat dengan mudah melacak buku yang dipinjam dan mengatur pengembalian. Selain itu, fitur buku memungkinkan pengelolaan koleksi buku, termasuk informasi detail tentang setiap buku di perpustakaan. Fitur anggota memungkinkan pengelolaan informasi anggota perpustakaan, seperti data pribadi. Sementara fitur pengguna/users memungkinkan pengaturan akses dan hak istimewa untuk petugas perpustakaan. Dengan perancangan aplikasi perpustakaan ini, diharapkan proses manajemen perpustakaan dapat dilakukan dengan lebih efisien dan terstruktur.</a:t>
            </a:r>
          </a:p>
        </p:txBody>
      </p:sp>
      <p:grpSp>
        <p:nvGrpSpPr>
          <p:cNvPr id="5" name="Group 5"/>
          <p:cNvGrpSpPr/>
          <p:nvPr/>
        </p:nvGrpSpPr>
        <p:grpSpPr>
          <a:xfrm>
            <a:off x="14757419" y="8773035"/>
            <a:ext cx="3219318" cy="1513965"/>
            <a:chOff x="0" y="0"/>
            <a:chExt cx="4292424" cy="2018620"/>
          </a:xfrm>
        </p:grpSpPr>
        <p:sp>
          <p:nvSpPr>
            <p:cNvPr id="6" name="Freeform 6"/>
            <p:cNvSpPr/>
            <p:nvPr/>
          </p:nvSpPr>
          <p:spPr>
            <a:xfrm>
              <a:off x="208858" y="0"/>
              <a:ext cx="1956226" cy="2018620"/>
            </a:xfrm>
            <a:custGeom>
              <a:avLst/>
              <a:gdLst/>
              <a:ahLst/>
              <a:cxnLst/>
              <a:rect l="l" t="t" r="r" b="b"/>
              <a:pathLst>
                <a:path w="1956226" h="2018620">
                  <a:moveTo>
                    <a:pt x="0" y="0"/>
                  </a:moveTo>
                  <a:lnTo>
                    <a:pt x="1956226" y="0"/>
                  </a:lnTo>
                  <a:lnTo>
                    <a:pt x="1956226" y="2018620"/>
                  </a:lnTo>
                  <a:lnTo>
                    <a:pt x="0" y="20186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7" name="Freeform 7"/>
            <p:cNvSpPr/>
            <p:nvPr/>
          </p:nvSpPr>
          <p:spPr>
            <a:xfrm>
              <a:off x="1627857" y="557027"/>
              <a:ext cx="1965467" cy="1461592"/>
            </a:xfrm>
            <a:custGeom>
              <a:avLst/>
              <a:gdLst/>
              <a:ahLst/>
              <a:cxnLst/>
              <a:rect l="l" t="t" r="r" b="b"/>
              <a:pathLst>
                <a:path w="1965467" h="1461592">
                  <a:moveTo>
                    <a:pt x="0" y="0"/>
                  </a:moveTo>
                  <a:lnTo>
                    <a:pt x="1965467" y="0"/>
                  </a:lnTo>
                  <a:lnTo>
                    <a:pt x="1965467" y="1461593"/>
                  </a:lnTo>
                  <a:lnTo>
                    <a:pt x="0" y="14615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8" name="AutoShape 8"/>
            <p:cNvSpPr/>
            <p:nvPr/>
          </p:nvSpPr>
          <p:spPr>
            <a:xfrm>
              <a:off x="0" y="2005152"/>
              <a:ext cx="4292424" cy="0"/>
            </a:xfrm>
            <a:prstGeom prst="line">
              <a:avLst/>
            </a:prstGeom>
            <a:ln w="10774" cap="rnd">
              <a:solidFill>
                <a:srgbClr val="243762"/>
              </a:solidFill>
              <a:prstDash val="solid"/>
              <a:headEnd type="none" w="sm" len="sm"/>
              <a:tailEnd type="none" w="sm" len="sm"/>
            </a:ln>
          </p:spPr>
          <p:txBody>
            <a:bodyPr/>
            <a:lstStyle/>
            <a:p>
              <a:endParaRPr lang="en-ID"/>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115377" y="1499161"/>
            <a:ext cx="3591409" cy="1194376"/>
          </a:xfrm>
          <a:custGeom>
            <a:avLst/>
            <a:gdLst/>
            <a:ahLst/>
            <a:cxnLst/>
            <a:rect l="l" t="t" r="r" b="b"/>
            <a:pathLst>
              <a:path w="3591409" h="1194376">
                <a:moveTo>
                  <a:pt x="0" y="0"/>
                </a:moveTo>
                <a:lnTo>
                  <a:pt x="3591409" y="0"/>
                </a:lnTo>
                <a:lnTo>
                  <a:pt x="3591409" y="1194376"/>
                </a:lnTo>
                <a:lnTo>
                  <a:pt x="0" y="1194376"/>
                </a:lnTo>
                <a:lnTo>
                  <a:pt x="0" y="0"/>
                </a:lnTo>
                <a:close/>
              </a:path>
            </a:pathLst>
          </a:custGeom>
          <a:blipFill>
            <a:blip r:embed="rId2"/>
            <a:stretch>
              <a:fillRect t="-96212" r="-632" b="-106381"/>
            </a:stretch>
          </a:blipFill>
        </p:spPr>
        <p:txBody>
          <a:bodyPr/>
          <a:lstStyle/>
          <a:p>
            <a:endParaRPr lang="en-ID"/>
          </a:p>
        </p:txBody>
      </p:sp>
      <p:sp>
        <p:nvSpPr>
          <p:cNvPr id="3" name="TextBox 3"/>
          <p:cNvSpPr txBox="1"/>
          <p:nvPr/>
        </p:nvSpPr>
        <p:spPr>
          <a:xfrm>
            <a:off x="1028700" y="634689"/>
            <a:ext cx="2857237" cy="400153"/>
          </a:xfrm>
          <a:prstGeom prst="rect">
            <a:avLst/>
          </a:prstGeom>
        </p:spPr>
        <p:txBody>
          <a:bodyPr lIns="0" tIns="0" rIns="0" bIns="0" rtlCol="0" anchor="t">
            <a:spAutoFit/>
          </a:bodyPr>
          <a:lstStyle/>
          <a:p>
            <a:pPr>
              <a:lnSpc>
                <a:spcPts val="3037"/>
              </a:lnSpc>
            </a:pPr>
            <a:r>
              <a:rPr lang="en-US" sz="2761" spc="-27">
                <a:solidFill>
                  <a:srgbClr val="243762"/>
                </a:solidFill>
                <a:latin typeface="Nunito Bold"/>
              </a:rPr>
              <a:t>Tabel </a:t>
            </a:r>
          </a:p>
        </p:txBody>
      </p:sp>
      <p:sp>
        <p:nvSpPr>
          <p:cNvPr id="4" name="TextBox 4"/>
          <p:cNvSpPr txBox="1"/>
          <p:nvPr/>
        </p:nvSpPr>
        <p:spPr>
          <a:xfrm>
            <a:off x="940159" y="3100705"/>
            <a:ext cx="6904345" cy="1104271"/>
          </a:xfrm>
          <a:prstGeom prst="rect">
            <a:avLst/>
          </a:prstGeom>
        </p:spPr>
        <p:txBody>
          <a:bodyPr lIns="0" tIns="0" rIns="0" bIns="0" rtlCol="0" anchor="t">
            <a:spAutoFit/>
          </a:bodyPr>
          <a:lstStyle/>
          <a:p>
            <a:pPr algn="just">
              <a:lnSpc>
                <a:spcPts val="4499"/>
              </a:lnSpc>
            </a:pPr>
            <a:r>
              <a:rPr lang="en-US" sz="3213">
                <a:solidFill>
                  <a:srgbClr val="243762"/>
                </a:solidFill>
                <a:latin typeface="Nunito"/>
              </a:rPr>
              <a:t>Aplikasi perpustakaan ini terdiri dari : </a:t>
            </a:r>
          </a:p>
          <a:p>
            <a:pPr algn="just">
              <a:lnSpc>
                <a:spcPts val="4499"/>
              </a:lnSpc>
              <a:spcBef>
                <a:spcPct val="0"/>
              </a:spcBef>
            </a:pPr>
            <a:endParaRPr lang="en-US" sz="3213">
              <a:solidFill>
                <a:srgbClr val="243762"/>
              </a:solidFill>
              <a:latin typeface="Nunito"/>
            </a:endParaRPr>
          </a:p>
        </p:txBody>
      </p:sp>
      <p:grpSp>
        <p:nvGrpSpPr>
          <p:cNvPr id="5" name="Group 5"/>
          <p:cNvGrpSpPr/>
          <p:nvPr/>
        </p:nvGrpSpPr>
        <p:grpSpPr>
          <a:xfrm>
            <a:off x="14506467" y="742178"/>
            <a:ext cx="3219318" cy="1513965"/>
            <a:chOff x="0" y="0"/>
            <a:chExt cx="4292424" cy="2018620"/>
          </a:xfrm>
        </p:grpSpPr>
        <p:sp>
          <p:nvSpPr>
            <p:cNvPr id="6" name="Freeform 6"/>
            <p:cNvSpPr/>
            <p:nvPr/>
          </p:nvSpPr>
          <p:spPr>
            <a:xfrm>
              <a:off x="208858" y="0"/>
              <a:ext cx="1956226" cy="2018620"/>
            </a:xfrm>
            <a:custGeom>
              <a:avLst/>
              <a:gdLst/>
              <a:ahLst/>
              <a:cxnLst/>
              <a:rect l="l" t="t" r="r" b="b"/>
              <a:pathLst>
                <a:path w="1956226" h="2018620">
                  <a:moveTo>
                    <a:pt x="0" y="0"/>
                  </a:moveTo>
                  <a:lnTo>
                    <a:pt x="1956226" y="0"/>
                  </a:lnTo>
                  <a:lnTo>
                    <a:pt x="1956226" y="2018620"/>
                  </a:lnTo>
                  <a:lnTo>
                    <a:pt x="0" y="20186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7" name="Freeform 7"/>
            <p:cNvSpPr/>
            <p:nvPr/>
          </p:nvSpPr>
          <p:spPr>
            <a:xfrm>
              <a:off x="1627857" y="557027"/>
              <a:ext cx="1965467" cy="1461592"/>
            </a:xfrm>
            <a:custGeom>
              <a:avLst/>
              <a:gdLst/>
              <a:ahLst/>
              <a:cxnLst/>
              <a:rect l="l" t="t" r="r" b="b"/>
              <a:pathLst>
                <a:path w="1965467" h="1461592">
                  <a:moveTo>
                    <a:pt x="0" y="0"/>
                  </a:moveTo>
                  <a:lnTo>
                    <a:pt x="1965467" y="0"/>
                  </a:lnTo>
                  <a:lnTo>
                    <a:pt x="1965467" y="1461593"/>
                  </a:lnTo>
                  <a:lnTo>
                    <a:pt x="0" y="146159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ID"/>
            </a:p>
          </p:txBody>
        </p:sp>
        <p:sp>
          <p:nvSpPr>
            <p:cNvPr id="8" name="AutoShape 8"/>
            <p:cNvSpPr/>
            <p:nvPr/>
          </p:nvSpPr>
          <p:spPr>
            <a:xfrm>
              <a:off x="0" y="2005152"/>
              <a:ext cx="4292424" cy="0"/>
            </a:xfrm>
            <a:prstGeom prst="line">
              <a:avLst/>
            </a:prstGeom>
            <a:ln w="10774" cap="rnd">
              <a:solidFill>
                <a:srgbClr val="243762"/>
              </a:solidFill>
              <a:prstDash val="solid"/>
              <a:headEnd type="none" w="sm" len="sm"/>
              <a:tailEnd type="none" w="sm" len="sm"/>
            </a:ln>
          </p:spPr>
          <p:txBody>
            <a:bodyPr/>
            <a:lstStyle/>
            <a:p>
              <a:endParaRPr lang="en-ID"/>
            </a:p>
          </p:txBody>
        </p:sp>
      </p:grpSp>
      <p:sp>
        <p:nvSpPr>
          <p:cNvPr id="9" name="TextBox 9"/>
          <p:cNvSpPr txBox="1"/>
          <p:nvPr/>
        </p:nvSpPr>
        <p:spPr>
          <a:xfrm>
            <a:off x="780113" y="4571673"/>
            <a:ext cx="2718399" cy="4686627"/>
          </a:xfrm>
          <a:prstGeom prst="rect">
            <a:avLst/>
          </a:prstGeom>
        </p:spPr>
        <p:txBody>
          <a:bodyPr lIns="0" tIns="0" rIns="0" bIns="0" rtlCol="0" anchor="t">
            <a:spAutoFit/>
          </a:bodyPr>
          <a:lstStyle/>
          <a:p>
            <a:pPr algn="just">
              <a:lnSpc>
                <a:spcPts val="4181"/>
              </a:lnSpc>
            </a:pPr>
            <a:r>
              <a:rPr lang="en-US" sz="2987">
                <a:solidFill>
                  <a:srgbClr val="243762"/>
                </a:solidFill>
                <a:latin typeface="Nunito"/>
              </a:rPr>
              <a:t>Buku: </a:t>
            </a:r>
          </a:p>
          <a:p>
            <a:pPr marL="644920" lvl="1" indent="-322460" algn="just">
              <a:lnSpc>
                <a:spcPts val="4181"/>
              </a:lnSpc>
              <a:buFont typeface="Arial"/>
              <a:buChar char="•"/>
            </a:pPr>
            <a:r>
              <a:rPr lang="en-US" sz="2987">
                <a:solidFill>
                  <a:srgbClr val="243762"/>
                </a:solidFill>
                <a:latin typeface="Nunito"/>
              </a:rPr>
              <a:t>id </a:t>
            </a:r>
          </a:p>
          <a:p>
            <a:pPr marL="644920" lvl="1" indent="-322460" algn="just">
              <a:lnSpc>
                <a:spcPts val="4181"/>
              </a:lnSpc>
              <a:buFont typeface="Arial"/>
              <a:buChar char="•"/>
            </a:pPr>
            <a:r>
              <a:rPr lang="en-US" sz="2987">
                <a:solidFill>
                  <a:srgbClr val="243762"/>
                </a:solidFill>
                <a:latin typeface="Nunito"/>
              </a:rPr>
              <a:t>judul </a:t>
            </a:r>
          </a:p>
          <a:p>
            <a:pPr marL="644920" lvl="1" indent="-322460" algn="just">
              <a:lnSpc>
                <a:spcPts val="4181"/>
              </a:lnSpc>
              <a:buFont typeface="Arial"/>
              <a:buChar char="•"/>
            </a:pPr>
            <a:r>
              <a:rPr lang="en-US" sz="2987">
                <a:solidFill>
                  <a:srgbClr val="243762"/>
                </a:solidFill>
                <a:latin typeface="Nunito"/>
              </a:rPr>
              <a:t>penulis </a:t>
            </a:r>
          </a:p>
          <a:p>
            <a:pPr marL="644920" lvl="1" indent="-322460" algn="just">
              <a:lnSpc>
                <a:spcPts val="4181"/>
              </a:lnSpc>
              <a:buFont typeface="Arial"/>
              <a:buChar char="•"/>
            </a:pPr>
            <a:r>
              <a:rPr lang="en-US" sz="2987">
                <a:solidFill>
                  <a:srgbClr val="243762"/>
                </a:solidFill>
                <a:latin typeface="Nunito"/>
              </a:rPr>
              <a:t>penerbit </a:t>
            </a:r>
          </a:p>
          <a:p>
            <a:pPr marL="644920" lvl="1" indent="-322460" algn="just">
              <a:lnSpc>
                <a:spcPts val="4181"/>
              </a:lnSpc>
              <a:buFont typeface="Arial"/>
              <a:buChar char="•"/>
            </a:pPr>
            <a:r>
              <a:rPr lang="en-US" sz="2987">
                <a:solidFill>
                  <a:srgbClr val="243762"/>
                </a:solidFill>
                <a:latin typeface="Nunito"/>
              </a:rPr>
              <a:t>kategori </a:t>
            </a:r>
          </a:p>
          <a:p>
            <a:pPr marL="644920" lvl="1" indent="-322460" algn="just">
              <a:lnSpc>
                <a:spcPts val="4181"/>
              </a:lnSpc>
              <a:buFont typeface="Arial"/>
              <a:buChar char="•"/>
            </a:pPr>
            <a:r>
              <a:rPr lang="en-US" sz="2987">
                <a:solidFill>
                  <a:srgbClr val="243762"/>
                </a:solidFill>
                <a:latin typeface="Nunito"/>
              </a:rPr>
              <a:t>tahun terbit </a:t>
            </a:r>
          </a:p>
          <a:p>
            <a:pPr marL="644920" lvl="1" indent="-322460" algn="just">
              <a:lnSpc>
                <a:spcPts val="4181"/>
              </a:lnSpc>
              <a:buFont typeface="Arial"/>
              <a:buChar char="•"/>
            </a:pPr>
            <a:r>
              <a:rPr lang="en-US" sz="2987">
                <a:solidFill>
                  <a:srgbClr val="243762"/>
                </a:solidFill>
                <a:latin typeface="Nunito"/>
              </a:rPr>
              <a:t>stok</a:t>
            </a:r>
          </a:p>
          <a:p>
            <a:pPr algn="just">
              <a:lnSpc>
                <a:spcPts val="4181"/>
              </a:lnSpc>
              <a:spcBef>
                <a:spcPct val="0"/>
              </a:spcBef>
            </a:pPr>
            <a:endParaRPr lang="en-US" sz="2987">
              <a:solidFill>
                <a:srgbClr val="243762"/>
              </a:solidFill>
              <a:latin typeface="Nunito"/>
            </a:endParaRPr>
          </a:p>
        </p:txBody>
      </p:sp>
      <p:sp>
        <p:nvSpPr>
          <p:cNvPr id="10" name="TextBox 10"/>
          <p:cNvSpPr txBox="1"/>
          <p:nvPr/>
        </p:nvSpPr>
        <p:spPr>
          <a:xfrm>
            <a:off x="4706786" y="4571673"/>
            <a:ext cx="2718399" cy="3115002"/>
          </a:xfrm>
          <a:prstGeom prst="rect">
            <a:avLst/>
          </a:prstGeom>
        </p:spPr>
        <p:txBody>
          <a:bodyPr lIns="0" tIns="0" rIns="0" bIns="0" rtlCol="0" anchor="t">
            <a:spAutoFit/>
          </a:bodyPr>
          <a:lstStyle/>
          <a:p>
            <a:pPr algn="just">
              <a:lnSpc>
                <a:spcPts val="4181"/>
              </a:lnSpc>
            </a:pPr>
            <a:r>
              <a:rPr lang="en-US" sz="2987">
                <a:solidFill>
                  <a:srgbClr val="243762"/>
                </a:solidFill>
                <a:latin typeface="Nunito"/>
              </a:rPr>
              <a:t>Anggota: </a:t>
            </a:r>
          </a:p>
          <a:p>
            <a:pPr marL="644920" lvl="1" indent="-322460" algn="just">
              <a:lnSpc>
                <a:spcPts val="4181"/>
              </a:lnSpc>
              <a:buFont typeface="Arial"/>
              <a:buChar char="•"/>
            </a:pPr>
            <a:r>
              <a:rPr lang="en-US" sz="2987">
                <a:solidFill>
                  <a:srgbClr val="243762"/>
                </a:solidFill>
                <a:latin typeface="Nunito"/>
              </a:rPr>
              <a:t>id </a:t>
            </a:r>
          </a:p>
          <a:p>
            <a:pPr marL="644920" lvl="1" indent="-322460" algn="just">
              <a:lnSpc>
                <a:spcPts val="4181"/>
              </a:lnSpc>
              <a:buFont typeface="Arial"/>
              <a:buChar char="•"/>
            </a:pPr>
            <a:r>
              <a:rPr lang="en-US" sz="2987">
                <a:solidFill>
                  <a:srgbClr val="243762"/>
                </a:solidFill>
                <a:latin typeface="Nunito"/>
              </a:rPr>
              <a:t>nama </a:t>
            </a:r>
          </a:p>
          <a:p>
            <a:pPr marL="644920" lvl="1" indent="-322460" algn="just">
              <a:lnSpc>
                <a:spcPts val="4181"/>
              </a:lnSpc>
              <a:buFont typeface="Arial"/>
              <a:buChar char="•"/>
            </a:pPr>
            <a:r>
              <a:rPr lang="en-US" sz="2987">
                <a:solidFill>
                  <a:srgbClr val="243762"/>
                </a:solidFill>
                <a:latin typeface="Nunito"/>
              </a:rPr>
              <a:t>alamat</a:t>
            </a:r>
          </a:p>
          <a:p>
            <a:pPr marL="644920" lvl="1" indent="-322460" algn="just">
              <a:lnSpc>
                <a:spcPts val="4181"/>
              </a:lnSpc>
              <a:buFont typeface="Arial"/>
              <a:buChar char="•"/>
            </a:pPr>
            <a:r>
              <a:rPr lang="en-US" sz="2987">
                <a:solidFill>
                  <a:srgbClr val="243762"/>
                </a:solidFill>
                <a:latin typeface="Nunito"/>
              </a:rPr>
              <a:t>email</a:t>
            </a:r>
          </a:p>
          <a:p>
            <a:pPr algn="just">
              <a:lnSpc>
                <a:spcPts val="4181"/>
              </a:lnSpc>
              <a:spcBef>
                <a:spcPct val="0"/>
              </a:spcBef>
            </a:pPr>
            <a:endParaRPr lang="en-US" sz="2987">
              <a:solidFill>
                <a:srgbClr val="243762"/>
              </a:solidFill>
              <a:latin typeface="Nunito"/>
            </a:endParaRPr>
          </a:p>
        </p:txBody>
      </p:sp>
      <p:sp>
        <p:nvSpPr>
          <p:cNvPr id="11" name="TextBox 11"/>
          <p:cNvSpPr txBox="1"/>
          <p:nvPr/>
        </p:nvSpPr>
        <p:spPr>
          <a:xfrm>
            <a:off x="8830383" y="4571673"/>
            <a:ext cx="4521838" cy="4686627"/>
          </a:xfrm>
          <a:prstGeom prst="rect">
            <a:avLst/>
          </a:prstGeom>
        </p:spPr>
        <p:txBody>
          <a:bodyPr lIns="0" tIns="0" rIns="0" bIns="0" rtlCol="0" anchor="t">
            <a:spAutoFit/>
          </a:bodyPr>
          <a:lstStyle/>
          <a:p>
            <a:pPr algn="just">
              <a:lnSpc>
                <a:spcPts val="4181"/>
              </a:lnSpc>
            </a:pPr>
            <a:r>
              <a:rPr lang="en-US" sz="2987">
                <a:solidFill>
                  <a:srgbClr val="243762"/>
                </a:solidFill>
                <a:latin typeface="Nunito"/>
              </a:rPr>
              <a:t>Peminjaman: </a:t>
            </a:r>
          </a:p>
          <a:p>
            <a:pPr marL="644918" lvl="1" indent="-322459" algn="just">
              <a:lnSpc>
                <a:spcPts val="4181"/>
              </a:lnSpc>
              <a:buFont typeface="Arial"/>
              <a:buChar char="•"/>
            </a:pPr>
            <a:r>
              <a:rPr lang="en-US" sz="2987">
                <a:solidFill>
                  <a:srgbClr val="243762"/>
                </a:solidFill>
                <a:latin typeface="Nunito"/>
              </a:rPr>
              <a:t>id </a:t>
            </a:r>
          </a:p>
          <a:p>
            <a:pPr marL="644918" lvl="1" indent="-322459" algn="just">
              <a:lnSpc>
                <a:spcPts val="4181"/>
              </a:lnSpc>
              <a:buFont typeface="Arial"/>
              <a:buChar char="•"/>
            </a:pPr>
            <a:r>
              <a:rPr lang="en-US" sz="2987">
                <a:solidFill>
                  <a:srgbClr val="243762"/>
                </a:solidFill>
                <a:latin typeface="Nunito"/>
              </a:rPr>
              <a:t>id_buku</a:t>
            </a:r>
          </a:p>
          <a:p>
            <a:pPr marL="644918" lvl="1" indent="-322459" algn="just">
              <a:lnSpc>
                <a:spcPts val="4181"/>
              </a:lnSpc>
              <a:buFont typeface="Arial"/>
              <a:buChar char="•"/>
            </a:pPr>
            <a:r>
              <a:rPr lang="en-US" sz="2987">
                <a:solidFill>
                  <a:srgbClr val="243762"/>
                </a:solidFill>
                <a:latin typeface="Nunito"/>
              </a:rPr>
              <a:t>id_anggota</a:t>
            </a:r>
          </a:p>
          <a:p>
            <a:pPr marL="644918" lvl="1" indent="-322459" algn="just">
              <a:lnSpc>
                <a:spcPts val="4181"/>
              </a:lnSpc>
              <a:buFont typeface="Arial"/>
              <a:buChar char="•"/>
            </a:pPr>
            <a:r>
              <a:rPr lang="en-US" sz="2987">
                <a:solidFill>
                  <a:srgbClr val="243762"/>
                </a:solidFill>
                <a:latin typeface="Nunito"/>
              </a:rPr>
              <a:t>tgl_peminjaman</a:t>
            </a:r>
          </a:p>
          <a:p>
            <a:pPr marL="644918" lvl="1" indent="-322459" algn="just">
              <a:lnSpc>
                <a:spcPts val="4181"/>
              </a:lnSpc>
              <a:buFont typeface="Arial"/>
              <a:buChar char="•"/>
            </a:pPr>
            <a:r>
              <a:rPr lang="en-US" sz="2987">
                <a:solidFill>
                  <a:srgbClr val="243762"/>
                </a:solidFill>
                <a:latin typeface="Nunito"/>
              </a:rPr>
              <a:t>tgl_kembal</a:t>
            </a:r>
          </a:p>
          <a:p>
            <a:pPr marL="644918" lvl="1" indent="-322459" algn="just">
              <a:lnSpc>
                <a:spcPts val="4181"/>
              </a:lnSpc>
              <a:buFont typeface="Arial"/>
              <a:buChar char="•"/>
            </a:pPr>
            <a:r>
              <a:rPr lang="en-US" sz="2987">
                <a:solidFill>
                  <a:srgbClr val="243762"/>
                </a:solidFill>
                <a:latin typeface="Nunito"/>
              </a:rPr>
              <a:t>Statuspinjam</a:t>
            </a:r>
          </a:p>
          <a:p>
            <a:pPr marL="644918" lvl="1" indent="-322459" algn="just">
              <a:lnSpc>
                <a:spcPts val="4181"/>
              </a:lnSpc>
              <a:buFont typeface="Arial"/>
              <a:buChar char="•"/>
            </a:pPr>
            <a:r>
              <a:rPr lang="en-US" sz="2987">
                <a:solidFill>
                  <a:srgbClr val="243762"/>
                </a:solidFill>
                <a:latin typeface="Nunito"/>
              </a:rPr>
              <a:t>petugas</a:t>
            </a:r>
          </a:p>
          <a:p>
            <a:pPr algn="just">
              <a:lnSpc>
                <a:spcPts val="4181"/>
              </a:lnSpc>
              <a:spcBef>
                <a:spcPct val="0"/>
              </a:spcBef>
            </a:pPr>
            <a:endParaRPr lang="en-US" sz="2987">
              <a:solidFill>
                <a:srgbClr val="243762"/>
              </a:solidFill>
              <a:latin typeface="Nunito"/>
            </a:endParaRPr>
          </a:p>
        </p:txBody>
      </p:sp>
      <p:sp>
        <p:nvSpPr>
          <p:cNvPr id="12" name="TextBox 12"/>
          <p:cNvSpPr txBox="1"/>
          <p:nvPr/>
        </p:nvSpPr>
        <p:spPr>
          <a:xfrm>
            <a:off x="13944252" y="4571673"/>
            <a:ext cx="4343748" cy="4163201"/>
          </a:xfrm>
          <a:prstGeom prst="rect">
            <a:avLst/>
          </a:prstGeom>
        </p:spPr>
        <p:txBody>
          <a:bodyPr lIns="0" tIns="0" rIns="0" bIns="0" rtlCol="0" anchor="t">
            <a:spAutoFit/>
          </a:bodyPr>
          <a:lstStyle/>
          <a:p>
            <a:pPr algn="just">
              <a:lnSpc>
                <a:spcPts val="4157"/>
              </a:lnSpc>
            </a:pPr>
            <a:r>
              <a:rPr lang="en-US" sz="2969">
                <a:solidFill>
                  <a:srgbClr val="243762"/>
                </a:solidFill>
                <a:latin typeface="Nunito"/>
              </a:rPr>
              <a:t>Users</a:t>
            </a:r>
          </a:p>
          <a:p>
            <a:pPr marL="641108" lvl="1" indent="-320554" algn="just">
              <a:lnSpc>
                <a:spcPts val="4157"/>
              </a:lnSpc>
              <a:buFont typeface="Arial"/>
              <a:buChar char="•"/>
            </a:pPr>
            <a:r>
              <a:rPr lang="en-US" sz="2969">
                <a:solidFill>
                  <a:srgbClr val="243762"/>
                </a:solidFill>
                <a:latin typeface="Nunito"/>
              </a:rPr>
              <a:t>id, </a:t>
            </a:r>
          </a:p>
          <a:p>
            <a:pPr marL="641108" lvl="1" indent="-320554" algn="just">
              <a:lnSpc>
                <a:spcPts val="4157"/>
              </a:lnSpc>
              <a:buFont typeface="Arial"/>
              <a:buChar char="•"/>
            </a:pPr>
            <a:r>
              <a:rPr lang="en-US" sz="2969">
                <a:solidFill>
                  <a:srgbClr val="243762"/>
                </a:solidFill>
                <a:latin typeface="Nunito"/>
              </a:rPr>
              <a:t>nama, </a:t>
            </a:r>
          </a:p>
          <a:p>
            <a:pPr marL="641108" lvl="1" indent="-320554" algn="just">
              <a:lnSpc>
                <a:spcPts val="4157"/>
              </a:lnSpc>
              <a:buFont typeface="Arial"/>
              <a:buChar char="•"/>
            </a:pPr>
            <a:r>
              <a:rPr lang="en-US" sz="2969">
                <a:solidFill>
                  <a:srgbClr val="243762"/>
                </a:solidFill>
                <a:latin typeface="Nunito"/>
              </a:rPr>
              <a:t>email,</a:t>
            </a:r>
          </a:p>
          <a:p>
            <a:pPr marL="641108" lvl="1" indent="-320554" algn="just">
              <a:lnSpc>
                <a:spcPts val="4157"/>
              </a:lnSpc>
              <a:buFont typeface="Arial"/>
              <a:buChar char="•"/>
            </a:pPr>
            <a:r>
              <a:rPr lang="en-US" sz="2969">
                <a:solidFill>
                  <a:srgbClr val="243762"/>
                </a:solidFill>
                <a:latin typeface="Nunito"/>
              </a:rPr>
              <a:t>password</a:t>
            </a:r>
          </a:p>
          <a:p>
            <a:pPr marL="641108" lvl="1" indent="-320554" algn="just">
              <a:lnSpc>
                <a:spcPts val="4157"/>
              </a:lnSpc>
              <a:buFont typeface="Arial"/>
              <a:buChar char="•"/>
            </a:pPr>
            <a:r>
              <a:rPr lang="en-US" sz="2969">
                <a:solidFill>
                  <a:srgbClr val="243762"/>
                </a:solidFill>
                <a:latin typeface="Nunito"/>
              </a:rPr>
              <a:t>role</a:t>
            </a:r>
          </a:p>
          <a:p>
            <a:pPr algn="just">
              <a:lnSpc>
                <a:spcPts val="4157"/>
              </a:lnSpc>
            </a:pPr>
            <a:endParaRPr lang="en-US" sz="2969">
              <a:solidFill>
                <a:srgbClr val="243762"/>
              </a:solidFill>
              <a:latin typeface="Nunito"/>
            </a:endParaRPr>
          </a:p>
          <a:p>
            <a:pPr algn="just">
              <a:lnSpc>
                <a:spcPts val="4157"/>
              </a:lnSpc>
              <a:spcBef>
                <a:spcPct val="0"/>
              </a:spcBef>
            </a:pPr>
            <a:endParaRPr lang="en-US" sz="2969">
              <a:solidFill>
                <a:srgbClr val="243762"/>
              </a:solidFill>
              <a:latin typeface="Nunito"/>
            </a:endParaRPr>
          </a:p>
        </p:txBody>
      </p:sp>
      <p:sp>
        <p:nvSpPr>
          <p:cNvPr id="13" name="Freeform 13"/>
          <p:cNvSpPr/>
          <p:nvPr/>
        </p:nvSpPr>
        <p:spPr>
          <a:xfrm>
            <a:off x="15546436" y="7844807"/>
            <a:ext cx="2179349" cy="2826986"/>
          </a:xfrm>
          <a:custGeom>
            <a:avLst/>
            <a:gdLst/>
            <a:ahLst/>
            <a:cxnLst/>
            <a:rect l="l" t="t" r="r" b="b"/>
            <a:pathLst>
              <a:path w="2179349" h="2826986">
                <a:moveTo>
                  <a:pt x="0" y="0"/>
                </a:moveTo>
                <a:lnTo>
                  <a:pt x="2179349" y="0"/>
                </a:lnTo>
                <a:lnTo>
                  <a:pt x="2179349" y="2826986"/>
                </a:lnTo>
                <a:lnTo>
                  <a:pt x="0" y="282698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ID"/>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567344" y="5526629"/>
            <a:ext cx="5153311" cy="4760371"/>
          </a:xfrm>
          <a:custGeom>
            <a:avLst/>
            <a:gdLst/>
            <a:ahLst/>
            <a:cxnLst/>
            <a:rect l="l" t="t" r="r" b="b"/>
            <a:pathLst>
              <a:path w="5153311" h="4760371">
                <a:moveTo>
                  <a:pt x="0" y="0"/>
                </a:moveTo>
                <a:lnTo>
                  <a:pt x="5153312" y="0"/>
                </a:lnTo>
                <a:lnTo>
                  <a:pt x="5153312" y="4760371"/>
                </a:lnTo>
                <a:lnTo>
                  <a:pt x="0" y="476037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a:p>
        </p:txBody>
      </p:sp>
      <p:sp>
        <p:nvSpPr>
          <p:cNvPr id="3" name="TextBox 3"/>
          <p:cNvSpPr txBox="1"/>
          <p:nvPr/>
        </p:nvSpPr>
        <p:spPr>
          <a:xfrm>
            <a:off x="662644" y="664066"/>
            <a:ext cx="5799002" cy="364634"/>
          </a:xfrm>
          <a:prstGeom prst="rect">
            <a:avLst/>
          </a:prstGeom>
        </p:spPr>
        <p:txBody>
          <a:bodyPr lIns="0" tIns="0" rIns="0" bIns="0" rtlCol="0" anchor="t">
            <a:spAutoFit/>
          </a:bodyPr>
          <a:lstStyle/>
          <a:p>
            <a:pPr>
              <a:lnSpc>
                <a:spcPts val="2707"/>
              </a:lnSpc>
            </a:pPr>
            <a:r>
              <a:rPr lang="en-US" sz="2461" spc="-24">
                <a:solidFill>
                  <a:srgbClr val="243762"/>
                </a:solidFill>
                <a:latin typeface="Nunito Bold"/>
              </a:rPr>
              <a:t>Framework, packages dan database</a:t>
            </a:r>
          </a:p>
        </p:txBody>
      </p:sp>
      <p:sp>
        <p:nvSpPr>
          <p:cNvPr id="4" name="TextBox 4"/>
          <p:cNvSpPr txBox="1"/>
          <p:nvPr/>
        </p:nvSpPr>
        <p:spPr>
          <a:xfrm>
            <a:off x="1190625" y="1995594"/>
            <a:ext cx="2690248" cy="683264"/>
          </a:xfrm>
          <a:prstGeom prst="rect">
            <a:avLst/>
          </a:prstGeom>
        </p:spPr>
        <p:txBody>
          <a:bodyPr lIns="0" tIns="0" rIns="0" bIns="0" rtlCol="0" anchor="t">
            <a:spAutoFit/>
          </a:bodyPr>
          <a:lstStyle/>
          <a:p>
            <a:pPr>
              <a:lnSpc>
                <a:spcPts val="5237"/>
              </a:lnSpc>
            </a:pPr>
            <a:r>
              <a:rPr lang="en-US" sz="4761" spc="-47" dirty="0">
                <a:solidFill>
                  <a:srgbClr val="F4F4F4"/>
                </a:solidFill>
                <a:highlight>
                  <a:srgbClr val="808000"/>
                </a:highlight>
                <a:latin typeface="Nunito Bold"/>
              </a:rPr>
              <a:t>Backend</a:t>
            </a:r>
          </a:p>
        </p:txBody>
      </p:sp>
      <p:sp>
        <p:nvSpPr>
          <p:cNvPr id="5" name="TextBox 5"/>
          <p:cNvSpPr txBox="1"/>
          <p:nvPr/>
        </p:nvSpPr>
        <p:spPr>
          <a:xfrm>
            <a:off x="13153023" y="1995611"/>
            <a:ext cx="2650633" cy="683264"/>
          </a:xfrm>
          <a:prstGeom prst="rect">
            <a:avLst/>
          </a:prstGeom>
        </p:spPr>
        <p:txBody>
          <a:bodyPr lIns="0" tIns="0" rIns="0" bIns="0" rtlCol="0" anchor="t">
            <a:spAutoFit/>
          </a:bodyPr>
          <a:lstStyle/>
          <a:p>
            <a:pPr>
              <a:lnSpc>
                <a:spcPts val="5236"/>
              </a:lnSpc>
            </a:pPr>
            <a:r>
              <a:rPr lang="en-US" sz="4760" spc="-47" dirty="0" err="1">
                <a:solidFill>
                  <a:srgbClr val="FFFFFF"/>
                </a:solidFill>
                <a:highlight>
                  <a:srgbClr val="808080"/>
                </a:highlight>
                <a:latin typeface="Nunito Bold"/>
              </a:rPr>
              <a:t>FrontEnd</a:t>
            </a:r>
            <a:endParaRPr lang="en-US" sz="4760" spc="-47" dirty="0">
              <a:solidFill>
                <a:srgbClr val="FFFFFF"/>
              </a:solidFill>
              <a:highlight>
                <a:srgbClr val="808080"/>
              </a:highlight>
              <a:latin typeface="Nunito Bold"/>
            </a:endParaRPr>
          </a:p>
        </p:txBody>
      </p:sp>
      <p:sp>
        <p:nvSpPr>
          <p:cNvPr id="6" name="TextBox 6"/>
          <p:cNvSpPr txBox="1"/>
          <p:nvPr/>
        </p:nvSpPr>
        <p:spPr>
          <a:xfrm>
            <a:off x="662644" y="3257151"/>
            <a:ext cx="7637941" cy="4643394"/>
          </a:xfrm>
          <a:prstGeom prst="rect">
            <a:avLst/>
          </a:prstGeom>
        </p:spPr>
        <p:txBody>
          <a:bodyPr lIns="0" tIns="0" rIns="0" bIns="0" rtlCol="0" anchor="t">
            <a:spAutoFit/>
          </a:bodyPr>
          <a:lstStyle/>
          <a:p>
            <a:pPr marL="812067" lvl="1" indent="-406033" algn="just">
              <a:lnSpc>
                <a:spcPts val="4626"/>
              </a:lnSpc>
              <a:buFont typeface="Arial"/>
              <a:buChar char="•"/>
            </a:pPr>
            <a:r>
              <a:rPr lang="en-US" sz="3761" spc="-37">
                <a:solidFill>
                  <a:srgbClr val="243762"/>
                </a:solidFill>
                <a:latin typeface="Nunito"/>
              </a:rPr>
              <a:t>Express.js </a:t>
            </a:r>
          </a:p>
          <a:p>
            <a:pPr marL="812067" lvl="1" indent="-406033" algn="just">
              <a:lnSpc>
                <a:spcPts val="4626"/>
              </a:lnSpc>
              <a:buFont typeface="Arial"/>
              <a:buChar char="•"/>
            </a:pPr>
            <a:r>
              <a:rPr lang="en-US" sz="3761" spc="-37">
                <a:solidFill>
                  <a:srgbClr val="243762"/>
                </a:solidFill>
                <a:latin typeface="Nunito"/>
              </a:rPr>
              <a:t>Argon2</a:t>
            </a:r>
          </a:p>
          <a:p>
            <a:pPr marL="812067" lvl="1" indent="-406033" algn="just">
              <a:lnSpc>
                <a:spcPts val="4626"/>
              </a:lnSpc>
              <a:buFont typeface="Arial"/>
              <a:buChar char="•"/>
            </a:pPr>
            <a:r>
              <a:rPr lang="en-US" sz="3761" spc="-37">
                <a:solidFill>
                  <a:srgbClr val="243762"/>
                </a:solidFill>
                <a:latin typeface="Nunito"/>
              </a:rPr>
              <a:t>Connect-Session-Sequelize</a:t>
            </a:r>
          </a:p>
          <a:p>
            <a:pPr marL="812067" lvl="1" indent="-406033" algn="just">
              <a:lnSpc>
                <a:spcPts val="4626"/>
              </a:lnSpc>
              <a:buFont typeface="Arial"/>
              <a:buChar char="•"/>
            </a:pPr>
            <a:r>
              <a:rPr lang="en-US" sz="3761" spc="-37">
                <a:solidFill>
                  <a:srgbClr val="243762"/>
                </a:solidFill>
                <a:latin typeface="Nunito"/>
              </a:rPr>
              <a:t>CORS</a:t>
            </a:r>
          </a:p>
          <a:p>
            <a:pPr marL="812067" lvl="1" indent="-406033" algn="just">
              <a:lnSpc>
                <a:spcPts val="4626"/>
              </a:lnSpc>
              <a:buFont typeface="Arial"/>
              <a:buChar char="•"/>
            </a:pPr>
            <a:r>
              <a:rPr lang="en-US" sz="3761" spc="-37">
                <a:solidFill>
                  <a:srgbClr val="243762"/>
                </a:solidFill>
                <a:latin typeface="Nunito"/>
              </a:rPr>
              <a:t>dotenv</a:t>
            </a:r>
          </a:p>
          <a:p>
            <a:pPr marL="812067" lvl="1" indent="-406033" algn="just">
              <a:lnSpc>
                <a:spcPts val="4626"/>
              </a:lnSpc>
              <a:buFont typeface="Arial"/>
              <a:buChar char="•"/>
            </a:pPr>
            <a:r>
              <a:rPr lang="en-US" sz="3761" spc="-37">
                <a:solidFill>
                  <a:srgbClr val="243762"/>
                </a:solidFill>
                <a:latin typeface="Nunito"/>
              </a:rPr>
              <a:t>express-session</a:t>
            </a:r>
          </a:p>
          <a:p>
            <a:pPr marL="812067" lvl="1" indent="-406033" algn="just">
              <a:lnSpc>
                <a:spcPts val="4626"/>
              </a:lnSpc>
              <a:buFont typeface="Arial"/>
              <a:buChar char="•"/>
            </a:pPr>
            <a:r>
              <a:rPr lang="en-US" sz="3761" spc="-37">
                <a:solidFill>
                  <a:srgbClr val="243762"/>
                </a:solidFill>
                <a:latin typeface="Nunito"/>
              </a:rPr>
              <a:t>mysql2</a:t>
            </a:r>
          </a:p>
          <a:p>
            <a:pPr marL="812067" lvl="1" indent="-406033" algn="just">
              <a:lnSpc>
                <a:spcPts val="4626"/>
              </a:lnSpc>
              <a:buFont typeface="Arial"/>
              <a:buChar char="•"/>
            </a:pPr>
            <a:r>
              <a:rPr lang="en-US" sz="3761" spc="-37">
                <a:solidFill>
                  <a:srgbClr val="243762"/>
                </a:solidFill>
                <a:latin typeface="Nunito"/>
              </a:rPr>
              <a:t>sequelize</a:t>
            </a:r>
          </a:p>
        </p:txBody>
      </p:sp>
      <p:sp>
        <p:nvSpPr>
          <p:cNvPr id="7" name="TextBox 7"/>
          <p:cNvSpPr txBox="1"/>
          <p:nvPr/>
        </p:nvSpPr>
        <p:spPr>
          <a:xfrm>
            <a:off x="12587338" y="3257151"/>
            <a:ext cx="7637941" cy="5805444"/>
          </a:xfrm>
          <a:prstGeom prst="rect">
            <a:avLst/>
          </a:prstGeom>
        </p:spPr>
        <p:txBody>
          <a:bodyPr lIns="0" tIns="0" rIns="0" bIns="0" rtlCol="0" anchor="t">
            <a:spAutoFit/>
          </a:bodyPr>
          <a:lstStyle/>
          <a:p>
            <a:pPr marL="812067" lvl="1" indent="-406033" algn="just">
              <a:lnSpc>
                <a:spcPts val="4626"/>
              </a:lnSpc>
              <a:buFont typeface="Arial"/>
              <a:buChar char="•"/>
            </a:pPr>
            <a:r>
              <a:rPr lang="en-US" sz="3761" spc="-37">
                <a:solidFill>
                  <a:srgbClr val="243762"/>
                </a:solidFill>
                <a:latin typeface="Nunito"/>
              </a:rPr>
              <a:t>React</a:t>
            </a:r>
          </a:p>
          <a:p>
            <a:pPr marL="812067" lvl="1" indent="-406033" algn="just">
              <a:lnSpc>
                <a:spcPts val="4626"/>
              </a:lnSpc>
              <a:buFont typeface="Arial"/>
              <a:buChar char="•"/>
            </a:pPr>
            <a:r>
              <a:rPr lang="en-US" sz="3761" spc="-37">
                <a:solidFill>
                  <a:srgbClr val="243762"/>
                </a:solidFill>
                <a:latin typeface="Nunito"/>
              </a:rPr>
              <a:t>React-DOM</a:t>
            </a:r>
          </a:p>
          <a:p>
            <a:pPr marL="812067" lvl="1" indent="-406033" algn="just">
              <a:lnSpc>
                <a:spcPts val="4626"/>
              </a:lnSpc>
              <a:buFont typeface="Arial"/>
              <a:buChar char="•"/>
            </a:pPr>
            <a:r>
              <a:rPr lang="en-US" sz="3761" spc="-37">
                <a:solidFill>
                  <a:srgbClr val="243762"/>
                </a:solidFill>
                <a:latin typeface="Nunito"/>
              </a:rPr>
              <a:t>React-Router-DOM</a:t>
            </a:r>
          </a:p>
          <a:p>
            <a:pPr marL="812067" lvl="1" indent="-406033" algn="just">
              <a:lnSpc>
                <a:spcPts val="4626"/>
              </a:lnSpc>
              <a:buFont typeface="Arial"/>
              <a:buChar char="•"/>
            </a:pPr>
            <a:r>
              <a:rPr lang="en-US" sz="3761" spc="-37">
                <a:solidFill>
                  <a:srgbClr val="243762"/>
                </a:solidFill>
                <a:latin typeface="Nunito"/>
              </a:rPr>
              <a:t>React-Redux</a:t>
            </a:r>
          </a:p>
          <a:p>
            <a:pPr marL="812067" lvl="1" indent="-406033" algn="just">
              <a:lnSpc>
                <a:spcPts val="4626"/>
              </a:lnSpc>
              <a:buFont typeface="Arial"/>
              <a:buChar char="•"/>
            </a:pPr>
            <a:r>
              <a:rPr lang="en-US" sz="3761" spc="-37">
                <a:solidFill>
                  <a:srgbClr val="243762"/>
                </a:solidFill>
                <a:latin typeface="Nunito"/>
              </a:rPr>
              <a:t>Axios</a:t>
            </a:r>
          </a:p>
          <a:p>
            <a:pPr marL="812067" lvl="1" indent="-406033" algn="just">
              <a:lnSpc>
                <a:spcPts val="4626"/>
              </a:lnSpc>
              <a:buFont typeface="Arial"/>
              <a:buChar char="•"/>
            </a:pPr>
            <a:r>
              <a:rPr lang="en-US" sz="3761" spc="-37">
                <a:solidFill>
                  <a:srgbClr val="243762"/>
                </a:solidFill>
                <a:latin typeface="Nunito"/>
              </a:rPr>
              <a:t>React-Modal</a:t>
            </a:r>
          </a:p>
          <a:p>
            <a:pPr marL="812067" lvl="1" indent="-406033" algn="just">
              <a:lnSpc>
                <a:spcPts val="4626"/>
              </a:lnSpc>
              <a:buFont typeface="Arial"/>
              <a:buChar char="•"/>
            </a:pPr>
            <a:r>
              <a:rPr lang="en-US" sz="3761" spc="-37">
                <a:solidFill>
                  <a:srgbClr val="243762"/>
                </a:solidFill>
                <a:latin typeface="Nunito"/>
              </a:rPr>
              <a:t>React-Icon</a:t>
            </a:r>
          </a:p>
          <a:p>
            <a:pPr marL="812067" lvl="1" indent="-406033" algn="just">
              <a:lnSpc>
                <a:spcPts val="4626"/>
              </a:lnSpc>
              <a:buFont typeface="Arial"/>
              <a:buChar char="•"/>
            </a:pPr>
            <a:r>
              <a:rPr lang="en-US" sz="3761" spc="-37">
                <a:solidFill>
                  <a:srgbClr val="243762"/>
                </a:solidFill>
                <a:latin typeface="Nunito"/>
              </a:rPr>
              <a:t>Bulma</a:t>
            </a:r>
          </a:p>
          <a:p>
            <a:pPr marL="812067" lvl="1" indent="-406033" algn="just">
              <a:lnSpc>
                <a:spcPts val="4626"/>
              </a:lnSpc>
              <a:buFont typeface="Arial"/>
              <a:buChar char="•"/>
            </a:pPr>
            <a:r>
              <a:rPr lang="en-US" sz="3761" spc="-37">
                <a:solidFill>
                  <a:srgbClr val="243762"/>
                </a:solidFill>
                <a:latin typeface="Nunito"/>
              </a:rPr>
              <a:t>Web-Vitals</a:t>
            </a:r>
          </a:p>
          <a:p>
            <a:pPr algn="just">
              <a:lnSpc>
                <a:spcPts val="4626"/>
              </a:lnSpc>
            </a:pPr>
            <a:endParaRPr lang="en-US" sz="3761" spc="-37">
              <a:solidFill>
                <a:srgbClr val="243762"/>
              </a:solidFill>
              <a:latin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28667" y="3961006"/>
            <a:ext cx="13630666" cy="1206421"/>
          </a:xfrm>
          <a:prstGeom prst="rect">
            <a:avLst/>
          </a:prstGeom>
        </p:spPr>
        <p:txBody>
          <a:bodyPr lIns="0" tIns="0" rIns="0" bIns="0" rtlCol="0" anchor="t">
            <a:spAutoFit/>
          </a:bodyPr>
          <a:lstStyle/>
          <a:p>
            <a:pPr>
              <a:lnSpc>
                <a:spcPts val="9195"/>
              </a:lnSpc>
            </a:pPr>
            <a:r>
              <a:rPr lang="en-US" sz="8359" spc="-83" dirty="0">
                <a:solidFill>
                  <a:srgbClr val="FFFFFF"/>
                </a:solidFill>
                <a:highlight>
                  <a:srgbClr val="000000"/>
                </a:highlight>
                <a:latin typeface="Nunito Bold"/>
              </a:rPr>
              <a:t>IMPLEMENTASI</a:t>
            </a:r>
            <a:r>
              <a:rPr lang="en-US" sz="8359" spc="-83" dirty="0">
                <a:solidFill>
                  <a:srgbClr val="FFFFFF"/>
                </a:solidFill>
                <a:latin typeface="Nunito Bold"/>
              </a:rPr>
              <a:t> </a:t>
            </a:r>
            <a:r>
              <a:rPr lang="en-US" sz="8359" spc="-83" dirty="0">
                <a:solidFill>
                  <a:srgbClr val="FFFFFF"/>
                </a:solidFill>
                <a:highlight>
                  <a:srgbClr val="000000"/>
                </a:highlight>
                <a:latin typeface="Nunito Bold"/>
              </a:rPr>
              <a:t>PROGRAM</a:t>
            </a:r>
            <a:r>
              <a:rPr lang="en-US" sz="8359" spc="-83" dirty="0">
                <a:solidFill>
                  <a:srgbClr val="FFFFFF"/>
                </a:solidFill>
                <a:latin typeface="Nunito Bold"/>
              </a:rPr>
              <a:t> </a:t>
            </a:r>
          </a:p>
        </p:txBody>
      </p:sp>
      <p:sp>
        <p:nvSpPr>
          <p:cNvPr id="3" name="Freeform 3"/>
          <p:cNvSpPr/>
          <p:nvPr/>
        </p:nvSpPr>
        <p:spPr>
          <a:xfrm>
            <a:off x="13586956" y="5924068"/>
            <a:ext cx="4744754" cy="5028159"/>
          </a:xfrm>
          <a:custGeom>
            <a:avLst/>
            <a:gdLst/>
            <a:ahLst/>
            <a:cxnLst/>
            <a:rect l="l" t="t" r="r" b="b"/>
            <a:pathLst>
              <a:path w="4744754" h="5028159">
                <a:moveTo>
                  <a:pt x="0" y="0"/>
                </a:moveTo>
                <a:lnTo>
                  <a:pt x="4744754" y="0"/>
                </a:lnTo>
                <a:lnTo>
                  <a:pt x="4744754" y="5028159"/>
                </a:lnTo>
                <a:lnTo>
                  <a:pt x="0" y="502815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D"/>
          </a:p>
        </p:txBody>
      </p:sp>
      <p:sp>
        <p:nvSpPr>
          <p:cNvPr id="4" name="Freeform 4"/>
          <p:cNvSpPr/>
          <p:nvPr/>
        </p:nvSpPr>
        <p:spPr>
          <a:xfrm>
            <a:off x="16749508" y="419268"/>
            <a:ext cx="1019585" cy="834206"/>
          </a:xfrm>
          <a:custGeom>
            <a:avLst/>
            <a:gdLst/>
            <a:ahLst/>
            <a:cxnLst/>
            <a:rect l="l" t="t" r="r" b="b"/>
            <a:pathLst>
              <a:path w="1019585" h="834206">
                <a:moveTo>
                  <a:pt x="0" y="0"/>
                </a:moveTo>
                <a:lnTo>
                  <a:pt x="1019584" y="0"/>
                </a:lnTo>
                <a:lnTo>
                  <a:pt x="1019584" y="834205"/>
                </a:lnTo>
                <a:lnTo>
                  <a:pt x="0" y="83420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D"/>
          </a:p>
        </p:txBody>
      </p:sp>
      <p:sp>
        <p:nvSpPr>
          <p:cNvPr id="5" name="Freeform 5"/>
          <p:cNvSpPr/>
          <p:nvPr/>
        </p:nvSpPr>
        <p:spPr>
          <a:xfrm>
            <a:off x="-1215366" y="6629931"/>
            <a:ext cx="3544033" cy="3657069"/>
          </a:xfrm>
          <a:custGeom>
            <a:avLst/>
            <a:gdLst/>
            <a:ahLst/>
            <a:cxnLst/>
            <a:rect l="l" t="t" r="r" b="b"/>
            <a:pathLst>
              <a:path w="3544033" h="3657069">
                <a:moveTo>
                  <a:pt x="0" y="0"/>
                </a:moveTo>
                <a:lnTo>
                  <a:pt x="3544033" y="0"/>
                </a:lnTo>
                <a:lnTo>
                  <a:pt x="3544033" y="3657069"/>
                </a:lnTo>
                <a:lnTo>
                  <a:pt x="0" y="365706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ID"/>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4fc2f86d-5c5e-45fe-ae12-b3cd1b11b8e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06A865406AAB445A5F0B357AFCA3642" ma:contentTypeVersion="7" ma:contentTypeDescription="Create a new document." ma:contentTypeScope="" ma:versionID="72ed72f46fa2dd62398130393dfe4f93">
  <xsd:schema xmlns:xsd="http://www.w3.org/2001/XMLSchema" xmlns:xs="http://www.w3.org/2001/XMLSchema" xmlns:p="http://schemas.microsoft.com/office/2006/metadata/properties" xmlns:ns3="4fc2f86d-5c5e-45fe-ae12-b3cd1b11b8e9" targetNamespace="http://schemas.microsoft.com/office/2006/metadata/properties" ma:root="true" ma:fieldsID="51ca9ab931f59fe70246f31f1c21f688" ns3:_="">
    <xsd:import namespace="4fc2f86d-5c5e-45fe-ae12-b3cd1b11b8e9"/>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c2f86d-5c5e-45fe-ae12-b3cd1b11b8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_activity" ma:index="14"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370AA8F-0B9B-4254-B99F-0A23E6258431}">
  <ds:schemaRefs>
    <ds:schemaRef ds:uri="http://purl.org/dc/terms/"/>
    <ds:schemaRef ds:uri="4fc2f86d-5c5e-45fe-ae12-b3cd1b11b8e9"/>
    <ds:schemaRef ds:uri="http://schemas.microsoft.com/office/2006/metadata/properties"/>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1BF5BDC1-EA28-4F1D-B6CA-8D2F0BE686B1}">
  <ds:schemaRefs>
    <ds:schemaRef ds:uri="http://schemas.microsoft.com/sharepoint/v3/contenttype/forms"/>
  </ds:schemaRefs>
</ds:datastoreItem>
</file>

<file path=customXml/itemProps3.xml><?xml version="1.0" encoding="utf-8"?>
<ds:datastoreItem xmlns:ds="http://schemas.openxmlformats.org/officeDocument/2006/customXml" ds:itemID="{4A2F5E6D-1669-4D77-9B33-521B5D2BE4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c2f86d-5c5e-45fe-ae12-b3cd1b11b8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264</TotalTime>
  <Words>461</Words>
  <Application>Microsoft Office PowerPoint</Application>
  <PresentationFormat>Custom</PresentationFormat>
  <Paragraphs>82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Nunito</vt:lpstr>
      <vt:lpstr>Nunito Sans Bold</vt:lpstr>
      <vt:lpstr>Arial</vt:lpstr>
      <vt:lpstr>Nunito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praktik</dc:title>
  <dc:creator>Via Shallom</dc:creator>
  <cp:lastModifiedBy>VLAVIA S.I.RAHAMAUW</cp:lastModifiedBy>
  <cp:revision>3</cp:revision>
  <dcterms:created xsi:type="dcterms:W3CDTF">2006-08-16T00:00:00Z</dcterms:created>
  <dcterms:modified xsi:type="dcterms:W3CDTF">2024-01-15T11:29:38Z</dcterms:modified>
  <dc:identifier>DAF5sqI7wFQ</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0x010100C06A865406AAB445A5F0B357AFCA3642</vt:lpwstr>
  </property>
</Properties>
</file>