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testsparker.com/artist.php?id=-1" TargetMode="External"/><Relationship Id="rId2" Type="http://schemas.openxmlformats.org/officeDocument/2006/relationships/hyperlink" Target="http://php.testspar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SQL_Injection_Prevention_Cheat_Sheet.html" TargetMode="External"/><Relationship Id="rId2" Type="http://schemas.openxmlformats.org/officeDocument/2006/relationships/hyperlink" Target="https://owasp.org/www-community/attacks/SQL_Inj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:                                                    </a:t>
            </a:r>
            <a:r>
              <a:rPr lang="en-US" sz="2400" b="1" dirty="0" smtClean="0"/>
              <a:t>VIBHUTI PATIL                          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700" dirty="0">
                <a:solidFill>
                  <a:prstClr val="black"/>
                </a:solidFill>
              </a:rPr>
              <a:t>Report on 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700" dirty="0" smtClean="0">
                <a:solidFill>
                  <a:prstClr val="black"/>
                </a:solidFill>
                <a:hlinkClick r:id="rId2"/>
              </a:rPr>
              <a:t>://php.testsparker.com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/</a:t>
            </a:r>
            <a:r>
              <a:rPr lang="en-US" sz="1700" dirty="0">
                <a:solidFill>
                  <a:prstClr val="black"/>
                </a:solidFill>
              </a:rPr>
              <a:t> , </a:t>
            </a:r>
          </a:p>
          <a:p>
            <a:pPr lvl="0"/>
            <a:r>
              <a:rPr lang="en-US" sz="1700" dirty="0">
                <a:solidFill>
                  <a:prstClr val="black"/>
                </a:solidFill>
              </a:rPr>
              <a:t>Report based on : 25-08-2021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Target :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Domain: 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700" dirty="0" smtClean="0">
                <a:solidFill>
                  <a:prstClr val="black"/>
                </a:solidFill>
                <a:hlinkClick r:id="rId2"/>
              </a:rPr>
              <a:t>://php.testsparker.com/</a:t>
            </a:r>
            <a:endParaRPr lang="en-US" sz="17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URL       : </a:t>
            </a:r>
            <a:r>
              <a:rPr lang="en-US" sz="1700" dirty="0" smtClean="0">
                <a:solidFill>
                  <a:prstClr val="black"/>
                </a:solidFill>
                <a:hlinkClick r:id="rId3"/>
              </a:rPr>
              <a:t>http://php.testsparker.com/artist.php?id=-1</a:t>
            </a:r>
            <a:r>
              <a:rPr lang="en-US" sz="1700" dirty="0" smtClean="0">
                <a:solidFill>
                  <a:prstClr val="black"/>
                </a:solidFill>
              </a:rPr>
              <a:t>  (Boolean Based SQL Injection)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Target IP                : </a:t>
            </a:r>
            <a:r>
              <a:rPr lang="en-US" sz="1700" dirty="0" smtClean="0">
                <a:solidFill>
                  <a:prstClr val="black"/>
                </a:solidFill>
              </a:rPr>
              <a:t>107.20.213.223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Classifications       :  </a:t>
            </a:r>
            <a:r>
              <a:rPr lang="en-US" sz="1700" dirty="0" smtClean="0">
                <a:solidFill>
                  <a:prstClr val="black"/>
                </a:solidFill>
              </a:rPr>
              <a:t>PCI 2.0          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6.5.1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PCI 1.2          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6.5.2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OWASP </a:t>
            </a:r>
            <a:r>
              <a:rPr lang="en-US" sz="1700" dirty="0" smtClean="0">
                <a:solidFill>
                  <a:prstClr val="black"/>
                </a:solidFill>
              </a:rPr>
              <a:t>2010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A1</a:t>
            </a: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                                   OWASP 2013    -   A1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 CAPEC               -   </a:t>
            </a:r>
            <a:r>
              <a:rPr lang="en-US" sz="1700" dirty="0" smtClean="0">
                <a:solidFill>
                  <a:prstClr val="black"/>
                </a:solidFill>
              </a:rPr>
              <a:t>66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  CWE                  -   89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  WASC                -    19</a:t>
            </a:r>
            <a:endParaRPr lang="en-US" sz="17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17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Vulnerabilities :  </a:t>
            </a:r>
            <a:r>
              <a:rPr lang="en-US" sz="1700" dirty="0">
                <a:solidFill>
                  <a:prstClr val="black"/>
                </a:solidFill>
              </a:rPr>
              <a:t>Category : CRITICAL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Certainty 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r>
              <a:rPr lang="en-US" sz="1700" dirty="0" smtClean="0">
                <a:solidFill>
                  <a:prstClr val="black"/>
                </a:solidFill>
              </a:rPr>
              <a:t>HIGH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8 Critical and 46 other vulnerabilities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Detail : </a:t>
            </a:r>
            <a:r>
              <a:rPr lang="en-US" sz="1700" dirty="0">
                <a:solidFill>
                  <a:prstClr val="black"/>
                </a:solidFill>
              </a:rPr>
              <a:t>Critical vulnerabilities: </a:t>
            </a:r>
            <a:r>
              <a:rPr lang="en-US" sz="1700" b="1" dirty="0" smtClean="0">
                <a:solidFill>
                  <a:prstClr val="black"/>
                </a:solidFill>
              </a:rPr>
              <a:t>Highly critical issue </a:t>
            </a:r>
            <a:endParaRPr lang="en-US" sz="17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                                 </a:t>
            </a:r>
            <a:r>
              <a:rPr lang="en-US" sz="1700" b="1" dirty="0" smtClean="0">
                <a:solidFill>
                  <a:prstClr val="black"/>
                </a:solidFill>
              </a:rPr>
              <a:t>Boolean Based SQL Injection </a:t>
            </a:r>
            <a:r>
              <a:rPr lang="en-US" sz="1700" dirty="0" smtClean="0">
                <a:solidFill>
                  <a:prstClr val="black"/>
                </a:solidFill>
              </a:rPr>
              <a:t>, Remote file Inclusion , Remote Code 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Evaluation (PHP) , Blind Command Injection , Command Injection, Blind SQL Injection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Following with the High vulnerabilities : Cross Site Scripting ,Local File Inclusion , Password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Transmitted over HTTP , Cross Site Scripting via Remote File Inclusion , SVN Detected .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</a:t>
            </a:r>
            <a:r>
              <a:rPr lang="en-US" sz="1700" b="1" dirty="0" smtClean="0">
                <a:solidFill>
                  <a:prstClr val="black"/>
                </a:solidFill>
              </a:rPr>
              <a:t>Boolean </a:t>
            </a:r>
            <a:r>
              <a:rPr lang="en-US" sz="1700" b="1" dirty="0">
                <a:solidFill>
                  <a:prstClr val="black"/>
                </a:solidFill>
              </a:rPr>
              <a:t>Based SQL </a:t>
            </a:r>
            <a:r>
              <a:rPr lang="en-US" sz="1700" b="1" dirty="0" smtClean="0">
                <a:solidFill>
                  <a:prstClr val="black"/>
                </a:solidFill>
              </a:rPr>
              <a:t>Injection :</a:t>
            </a:r>
          </a:p>
          <a:p>
            <a:pPr marL="0" lvl="0" indent="0">
              <a:buNone/>
            </a:pPr>
            <a:r>
              <a:rPr lang="en-US" sz="1700" b="1" dirty="0">
                <a:solidFill>
                  <a:prstClr val="black"/>
                </a:solidFill>
              </a:rPr>
              <a:t> </a:t>
            </a:r>
            <a:r>
              <a:rPr lang="en-US" sz="1700" b="1" dirty="0" smtClean="0">
                <a:solidFill>
                  <a:prstClr val="black"/>
                </a:solidFill>
              </a:rPr>
              <a:t>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This vulnerability occurs when data input by </a:t>
            </a:r>
            <a:r>
              <a:rPr lang="en-US" sz="1700" dirty="0" err="1" smtClean="0">
                <a:solidFill>
                  <a:prstClr val="black"/>
                </a:solidFill>
              </a:rPr>
              <a:t>auser</a:t>
            </a:r>
            <a:r>
              <a:rPr lang="en-US" sz="1700" dirty="0" smtClean="0">
                <a:solidFill>
                  <a:prstClr val="black"/>
                </a:solidFill>
              </a:rPr>
              <a:t> is interpreted as a SQL command rather than as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as normal data by the backend database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This is an extremely common vulnerability and its successful exploitation can have critical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implications.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This vulnerability is </a:t>
            </a:r>
            <a:r>
              <a:rPr lang="en-US" sz="1700" dirty="0" err="1" smtClean="0">
                <a:solidFill>
                  <a:prstClr val="black"/>
                </a:solidFill>
              </a:rPr>
              <a:t>confimed</a:t>
            </a:r>
            <a:r>
              <a:rPr lang="en-US" sz="1700" dirty="0" smtClean="0">
                <a:solidFill>
                  <a:prstClr val="black"/>
                </a:solidFill>
              </a:rPr>
              <a:t> by executing a test SQL query on the backend database. In these tests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SQL injection was not </a:t>
            </a:r>
            <a:r>
              <a:rPr lang="en-US" sz="1700" dirty="0" err="1" smtClean="0">
                <a:solidFill>
                  <a:prstClr val="black"/>
                </a:solidFill>
              </a:rPr>
              <a:t>obvious,but</a:t>
            </a:r>
            <a:r>
              <a:rPr lang="en-US" sz="1700" dirty="0" smtClean="0">
                <a:solidFill>
                  <a:prstClr val="black"/>
                </a:solidFill>
              </a:rPr>
              <a:t> the different responses from the page based on the injection test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allowed the scanner to identify and confirm the SQL injection . 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154546"/>
            <a:ext cx="10515600" cy="1545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Impact </a:t>
            </a:r>
            <a:r>
              <a:rPr lang="en-US" sz="2000" dirty="0">
                <a:solidFill>
                  <a:prstClr val="black"/>
                </a:solidFill>
              </a:rPr>
              <a:t>: Impact of the critical vulnerability 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   An attacker will have total access on the </a:t>
            </a:r>
            <a:r>
              <a:rPr lang="en-US" sz="2000" dirty="0" err="1" smtClean="0">
                <a:solidFill>
                  <a:prstClr val="black"/>
                </a:solidFill>
              </a:rPr>
              <a:t>arbitary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commands on the systems </a:t>
            </a:r>
            <a:r>
              <a:rPr lang="en-US" sz="2000" dirty="0" smtClean="0">
                <a:solidFill>
                  <a:prstClr val="black"/>
                </a:solidFill>
              </a:rPr>
              <a:t>,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                            which </a:t>
            </a:r>
            <a:r>
              <a:rPr lang="en-US" sz="2000" dirty="0">
                <a:solidFill>
                  <a:prstClr val="black"/>
                </a:solidFill>
              </a:rPr>
              <a:t>is </a:t>
            </a:r>
            <a:r>
              <a:rPr lang="en-US" sz="2000" dirty="0" smtClean="0">
                <a:solidFill>
                  <a:prstClr val="black"/>
                </a:solidFill>
              </a:rPr>
              <a:t>an </a:t>
            </a:r>
            <a:r>
              <a:rPr lang="en-US" sz="2000" dirty="0">
                <a:solidFill>
                  <a:prstClr val="black"/>
                </a:solidFill>
              </a:rPr>
              <a:t>highly critical </a:t>
            </a:r>
            <a:r>
              <a:rPr lang="en-US" sz="2000" dirty="0" smtClean="0">
                <a:solidFill>
                  <a:prstClr val="black"/>
                </a:solidFill>
              </a:rPr>
              <a:t>issue</a:t>
            </a:r>
            <a:r>
              <a:rPr lang="en-US" dirty="0" smtClean="0"/>
              <a:t> .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2000" dirty="0" smtClean="0"/>
              <a:t>Depending on the backend database, the database connection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settings and the operating systems, an attacker can mount one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or more of the following type of attacks successfully :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1. Reading, updating and deleting arbitrary data/tables from the database.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2. Executing commands on the underlying operating systems 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3. In short , they have almost all access to your website .</a:t>
            </a:r>
          </a:p>
          <a:p>
            <a:pPr marL="0" lvl="0" indent="0">
              <a:buNone/>
            </a:pPr>
            <a:r>
              <a:rPr lang="en-US" sz="2000" dirty="0" smtClean="0"/>
              <a:t>Action to take : 1. See the remedy below Action to take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2. If you are not using a database access layer(DAL),consider using one .This will help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you centralize the issue. You can also use ORM(object related mapping).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Most of the ORM systems use only parameterized queries and this can solve the whole SQL 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                                  injection problems 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3. Use your weblogs and applications logs to see if there were any previous but 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undetected attacks to this resource.</a:t>
            </a:r>
          </a:p>
          <a:p>
            <a:pPr marL="0" lv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44700"/>
            <a:ext cx="10515600" cy="1204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Remedy </a:t>
            </a:r>
            <a:r>
              <a:rPr lang="en-US" sz="2000" dirty="0">
                <a:solidFill>
                  <a:prstClr val="black"/>
                </a:solidFill>
              </a:rPr>
              <a:t>: Remedy for the critical vulnerability </a:t>
            </a:r>
            <a:r>
              <a:rPr lang="en-US" sz="2000" dirty="0" smtClean="0">
                <a:solidFill>
                  <a:prstClr val="black"/>
                </a:solidFill>
              </a:rPr>
              <a:t>: BOOLEAN BASED SQL INJECTION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The best way to protect your code against SQL injections is using parameterized 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queries(prepared statements).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Almost all modern languages provide built-in libraries for this. Wherever possible , do not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</a:t>
            </a:r>
            <a:r>
              <a:rPr lang="en-US" sz="2000" dirty="0">
                <a:solidFill>
                  <a:prstClr val="black"/>
                </a:solidFill>
              </a:rPr>
              <a:t>create dynamic SQL queries or SQL </a:t>
            </a:r>
            <a:r>
              <a:rPr lang="en-US" sz="2000" dirty="0" smtClean="0">
                <a:solidFill>
                  <a:prstClr val="black"/>
                </a:solidFill>
              </a:rPr>
              <a:t>queries with string concatenation.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/>
              <a:t>       </a:t>
            </a:r>
            <a:r>
              <a:rPr lang="en-US" sz="2000" dirty="0" smtClean="0"/>
              <a:t>There are numerous freely available tools to exploit SQL injection vulnerabilities .This is a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complex area with many dependencies; </a:t>
            </a:r>
            <a:r>
              <a:rPr lang="en-US" sz="2000" dirty="0" err="1" smtClean="0"/>
              <a:t>however,it</a:t>
            </a:r>
            <a:r>
              <a:rPr lang="en-US" sz="2000" dirty="0" smtClean="0"/>
              <a:t> should be noted that the numerous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resources available in this area have raised both attackers awareness of the issues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and their ability to discover and leverage them.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References: </a:t>
            </a:r>
            <a:r>
              <a:rPr lang="en-US" sz="2000" dirty="0" smtClean="0">
                <a:hlinkClick r:id="rId2"/>
              </a:rPr>
              <a:t>https://owasp.org/www-community/attacks/SQL_Injection</a:t>
            </a:r>
            <a:r>
              <a:rPr lang="en-US" sz="2000" dirty="0" smtClean="0"/>
              <a:t>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</a:t>
            </a:r>
            <a:r>
              <a:rPr lang="en-US" sz="2000" dirty="0" smtClean="0">
                <a:hlinkClick r:id="rId3"/>
              </a:rPr>
              <a:t>https://cheatsheetseries.owasp.org/cheatsheets/SQL_Injection_Prevention_Cheat_Sheet.html</a:t>
            </a:r>
            <a:r>
              <a:rPr lang="en-US" sz="2000" dirty="0" smtClean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3 :                                                    VIBHUTI PATIL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:</dc:title>
  <dc:creator>Admin</dc:creator>
  <cp:lastModifiedBy>Admin</cp:lastModifiedBy>
  <cp:revision>4</cp:revision>
  <dcterms:created xsi:type="dcterms:W3CDTF">2021-08-27T16:42:24Z</dcterms:created>
  <dcterms:modified xsi:type="dcterms:W3CDTF">2021-08-27T16:48:54Z</dcterms:modified>
</cp:coreProperties>
</file>