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1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0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3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1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9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6CDF1-B1D0-4583-B9BD-9F121154E750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93E14-73F9-4049-B44F-18AC7B32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6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hp.testsparker.com/artist.php?id=-1" TargetMode="External"/><Relationship Id="rId2" Type="http://schemas.openxmlformats.org/officeDocument/2006/relationships/hyperlink" Target="http://php.testspark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eatsheetseries.owasp.org/cheatsheets/SQL_Injection_Prevention_Cheat_Sheet.html" TargetMode="External"/><Relationship Id="rId2" Type="http://schemas.openxmlformats.org/officeDocument/2006/relationships/hyperlink" Target="https://owasp.org/www-community/attacks/SQL_Inje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 :                                                    </a:t>
            </a:r>
            <a:r>
              <a:rPr lang="en-US" sz="2400" b="1" dirty="0" smtClean="0"/>
              <a:t>VIBHUTI PATIL                          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1700" dirty="0">
                <a:solidFill>
                  <a:prstClr val="black"/>
                </a:solidFill>
              </a:rPr>
              <a:t>Report on </a:t>
            </a:r>
            <a:r>
              <a:rPr lang="en-US" sz="1700" dirty="0">
                <a:solidFill>
                  <a:prstClr val="black"/>
                </a:solidFill>
                <a:hlinkClick r:id="rId2"/>
              </a:rPr>
              <a:t>http</a:t>
            </a:r>
            <a:r>
              <a:rPr lang="en-US" sz="1700" dirty="0" smtClean="0">
                <a:solidFill>
                  <a:prstClr val="black"/>
                </a:solidFill>
                <a:hlinkClick r:id="rId2"/>
              </a:rPr>
              <a:t>://php.testsparker.com</a:t>
            </a:r>
            <a:r>
              <a:rPr lang="en-US" sz="1700" dirty="0">
                <a:solidFill>
                  <a:prstClr val="black"/>
                </a:solidFill>
                <a:hlinkClick r:id="rId2"/>
              </a:rPr>
              <a:t>/</a:t>
            </a:r>
            <a:r>
              <a:rPr lang="en-US" sz="1700" dirty="0">
                <a:solidFill>
                  <a:prstClr val="black"/>
                </a:solidFill>
              </a:rPr>
              <a:t> , </a:t>
            </a:r>
          </a:p>
          <a:p>
            <a:pPr lvl="0"/>
            <a:r>
              <a:rPr lang="en-US" sz="1700" dirty="0">
                <a:solidFill>
                  <a:prstClr val="black"/>
                </a:solidFill>
              </a:rPr>
              <a:t>Report based on : 25-08-2021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Target : </a:t>
            </a:r>
          </a:p>
          <a:p>
            <a:pPr marL="0" lvl="0" indent="0">
              <a:buNone/>
            </a:pPr>
            <a:r>
              <a:rPr lang="en-US" sz="1700" b="1" dirty="0">
                <a:solidFill>
                  <a:prstClr val="black"/>
                </a:solidFill>
              </a:rPr>
              <a:t>Domain</a:t>
            </a:r>
            <a:r>
              <a:rPr lang="en-US" sz="1700" dirty="0">
                <a:solidFill>
                  <a:prstClr val="black"/>
                </a:solidFill>
              </a:rPr>
              <a:t>: </a:t>
            </a:r>
            <a:r>
              <a:rPr lang="en-US" sz="1700" dirty="0">
                <a:solidFill>
                  <a:prstClr val="black"/>
                </a:solidFill>
                <a:hlinkClick r:id="rId2"/>
              </a:rPr>
              <a:t>http</a:t>
            </a:r>
            <a:r>
              <a:rPr lang="en-US" sz="1700" dirty="0" smtClean="0">
                <a:solidFill>
                  <a:prstClr val="black"/>
                </a:solidFill>
                <a:hlinkClick r:id="rId2"/>
              </a:rPr>
              <a:t>://php.testsparker.com/</a:t>
            </a:r>
            <a:endParaRPr lang="en-US" sz="17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700" dirty="0" smtClean="0">
                <a:solidFill>
                  <a:prstClr val="black"/>
                </a:solidFill>
              </a:rPr>
              <a:t>URL       : </a:t>
            </a:r>
            <a:r>
              <a:rPr lang="en-US" sz="1700" dirty="0" smtClean="0">
                <a:solidFill>
                  <a:prstClr val="black"/>
                </a:solidFill>
                <a:hlinkClick r:id="rId3"/>
              </a:rPr>
              <a:t>http://php.testsparker.com/artist.php?id=-1</a:t>
            </a:r>
            <a:r>
              <a:rPr lang="en-US" sz="1700" dirty="0" smtClean="0">
                <a:solidFill>
                  <a:prstClr val="black"/>
                </a:solidFill>
              </a:rPr>
              <a:t>  (Boolean Based SQL Injection)</a:t>
            </a:r>
            <a:endParaRPr lang="en-US" sz="17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700" b="1" dirty="0">
                <a:solidFill>
                  <a:prstClr val="black"/>
                </a:solidFill>
              </a:rPr>
              <a:t>Target IP                </a:t>
            </a:r>
            <a:r>
              <a:rPr lang="en-US" sz="1700" dirty="0">
                <a:solidFill>
                  <a:prstClr val="black"/>
                </a:solidFill>
              </a:rPr>
              <a:t>: </a:t>
            </a:r>
            <a:r>
              <a:rPr lang="en-US" sz="1700" dirty="0" smtClean="0">
                <a:solidFill>
                  <a:prstClr val="black"/>
                </a:solidFill>
              </a:rPr>
              <a:t>107.20.213.223</a:t>
            </a:r>
            <a:endParaRPr lang="en-US" sz="17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700" b="1" dirty="0">
                <a:solidFill>
                  <a:prstClr val="black"/>
                </a:solidFill>
              </a:rPr>
              <a:t>Classifications </a:t>
            </a:r>
            <a:r>
              <a:rPr lang="en-US" sz="1700" dirty="0">
                <a:solidFill>
                  <a:prstClr val="black"/>
                </a:solidFill>
              </a:rPr>
              <a:t>      :  </a:t>
            </a:r>
            <a:r>
              <a:rPr lang="en-US" sz="1700" dirty="0" smtClean="0">
                <a:solidFill>
                  <a:prstClr val="black"/>
                </a:solidFill>
              </a:rPr>
              <a:t>PCI 2.0              </a:t>
            </a:r>
            <a:r>
              <a:rPr lang="en-US" sz="1700" dirty="0">
                <a:solidFill>
                  <a:prstClr val="black"/>
                </a:solidFill>
              </a:rPr>
              <a:t>-   </a:t>
            </a:r>
            <a:r>
              <a:rPr lang="en-US" sz="1700" dirty="0" smtClean="0">
                <a:solidFill>
                  <a:prstClr val="black"/>
                </a:solidFill>
              </a:rPr>
              <a:t>6.5.1</a:t>
            </a:r>
            <a:endParaRPr lang="en-US" sz="17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                                  </a:t>
            </a:r>
            <a:r>
              <a:rPr lang="en-US" sz="1700" dirty="0" smtClean="0">
                <a:solidFill>
                  <a:prstClr val="black"/>
                </a:solidFill>
              </a:rPr>
              <a:t>PCI 1.2              </a:t>
            </a:r>
            <a:r>
              <a:rPr lang="en-US" sz="1700" dirty="0">
                <a:solidFill>
                  <a:prstClr val="black"/>
                </a:solidFill>
              </a:rPr>
              <a:t>-   </a:t>
            </a:r>
            <a:r>
              <a:rPr lang="en-US" sz="1700" dirty="0" smtClean="0">
                <a:solidFill>
                  <a:prstClr val="black"/>
                </a:solidFill>
              </a:rPr>
              <a:t>6.5.2</a:t>
            </a:r>
            <a:endParaRPr lang="en-US" sz="17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                                  OWASP </a:t>
            </a:r>
            <a:r>
              <a:rPr lang="en-US" sz="1700" dirty="0" smtClean="0">
                <a:solidFill>
                  <a:prstClr val="black"/>
                </a:solidFill>
              </a:rPr>
              <a:t>2010    </a:t>
            </a:r>
            <a:r>
              <a:rPr lang="en-US" sz="1700" dirty="0">
                <a:solidFill>
                  <a:prstClr val="black"/>
                </a:solidFill>
              </a:rPr>
              <a:t>-   </a:t>
            </a:r>
            <a:r>
              <a:rPr lang="en-US" sz="1700" dirty="0" smtClean="0">
                <a:solidFill>
                  <a:prstClr val="black"/>
                </a:solidFill>
              </a:rPr>
              <a:t>A1</a:t>
            </a:r>
          </a:p>
          <a:p>
            <a:pPr marL="0" lvl="0" indent="0">
              <a:buNone/>
            </a:pPr>
            <a:r>
              <a:rPr lang="en-US" sz="1700" dirty="0" smtClean="0">
                <a:solidFill>
                  <a:prstClr val="black"/>
                </a:solidFill>
              </a:rPr>
              <a:t>                                   OWASP 2013    -   A1</a:t>
            </a:r>
            <a:endParaRPr lang="en-US" sz="17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                                   CAPEC               -   </a:t>
            </a:r>
            <a:r>
              <a:rPr lang="en-US" sz="1700" dirty="0" smtClean="0">
                <a:solidFill>
                  <a:prstClr val="black"/>
                </a:solidFill>
              </a:rPr>
              <a:t>66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   CWE                  -   89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   WASC                -    19</a:t>
            </a:r>
            <a:endParaRPr lang="en-US" sz="17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6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8338"/>
            <a:ext cx="10515600" cy="553301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endParaRPr lang="en-US" sz="17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700" b="1" dirty="0" smtClean="0">
                <a:solidFill>
                  <a:prstClr val="black"/>
                </a:solidFill>
              </a:rPr>
              <a:t>Vulnerabilities</a:t>
            </a:r>
            <a:r>
              <a:rPr lang="en-US" sz="1700" dirty="0" smtClean="0">
                <a:solidFill>
                  <a:prstClr val="black"/>
                </a:solidFill>
              </a:rPr>
              <a:t> :  </a:t>
            </a:r>
            <a:r>
              <a:rPr lang="en-US" sz="1700" dirty="0">
                <a:solidFill>
                  <a:prstClr val="black"/>
                </a:solidFill>
              </a:rPr>
              <a:t>Category : CRITICAL .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                                </a:t>
            </a:r>
            <a:r>
              <a:rPr lang="en-US" sz="1700" dirty="0" smtClean="0">
                <a:solidFill>
                  <a:prstClr val="black"/>
                </a:solidFill>
              </a:rPr>
              <a:t>Certainty </a:t>
            </a:r>
            <a:r>
              <a:rPr lang="en-US" sz="1700" dirty="0">
                <a:solidFill>
                  <a:prstClr val="black"/>
                </a:solidFill>
              </a:rPr>
              <a:t>: </a:t>
            </a:r>
            <a:r>
              <a:rPr lang="en-US" sz="1700" dirty="0" smtClean="0">
                <a:solidFill>
                  <a:prstClr val="black"/>
                </a:solidFill>
              </a:rPr>
              <a:t>HIGH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8 Critical and 46 other vulnerabilities .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Detail : </a:t>
            </a:r>
            <a:r>
              <a:rPr lang="en-US" sz="1700" dirty="0">
                <a:solidFill>
                  <a:prstClr val="black"/>
                </a:solidFill>
              </a:rPr>
              <a:t>Critical vulnerabilities: </a:t>
            </a:r>
            <a:r>
              <a:rPr lang="en-US" sz="1700" b="1" dirty="0" smtClean="0">
                <a:solidFill>
                  <a:prstClr val="black"/>
                </a:solidFill>
              </a:rPr>
              <a:t>Highly critical issue </a:t>
            </a:r>
            <a:endParaRPr lang="en-US" sz="17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700" dirty="0" smtClean="0">
                <a:solidFill>
                  <a:prstClr val="black"/>
                </a:solidFill>
              </a:rPr>
              <a:t>                                 </a:t>
            </a:r>
            <a:r>
              <a:rPr lang="en-US" sz="1700" b="1" dirty="0" smtClean="0">
                <a:solidFill>
                  <a:prstClr val="black"/>
                </a:solidFill>
              </a:rPr>
              <a:t>Boolean Based SQL Injection </a:t>
            </a:r>
            <a:r>
              <a:rPr lang="en-US" sz="1700" dirty="0" smtClean="0">
                <a:solidFill>
                  <a:prstClr val="black"/>
                </a:solidFill>
              </a:rPr>
              <a:t>, Remote file Inclusion , Remote Code  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Evaluation (PHP) , Blind Command Injection , Command Injection, Blind SQL Injection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 Following with the High vulnerabilities : Cross Site Scripting ,Local File Inclusion , Password 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Transmitted over HTTP , Cross Site Scripting via Remote File Inclusion , SVN Detected . 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</a:t>
            </a:r>
            <a:r>
              <a:rPr lang="en-US" sz="1700" b="1" dirty="0" smtClean="0">
                <a:solidFill>
                  <a:prstClr val="black"/>
                </a:solidFill>
              </a:rPr>
              <a:t>Boolean </a:t>
            </a:r>
            <a:r>
              <a:rPr lang="en-US" sz="1700" b="1" dirty="0">
                <a:solidFill>
                  <a:prstClr val="black"/>
                </a:solidFill>
              </a:rPr>
              <a:t>Based SQL </a:t>
            </a:r>
            <a:r>
              <a:rPr lang="en-US" sz="1700" b="1" dirty="0" smtClean="0">
                <a:solidFill>
                  <a:prstClr val="black"/>
                </a:solidFill>
              </a:rPr>
              <a:t>Injection :</a:t>
            </a:r>
          </a:p>
          <a:p>
            <a:pPr marL="0" lvl="0" indent="0">
              <a:buNone/>
            </a:pPr>
            <a:r>
              <a:rPr lang="en-US" sz="1700" b="1" dirty="0">
                <a:solidFill>
                  <a:prstClr val="black"/>
                </a:solidFill>
              </a:rPr>
              <a:t> </a:t>
            </a:r>
            <a:r>
              <a:rPr lang="en-US" sz="1700" b="1" dirty="0" smtClean="0">
                <a:solidFill>
                  <a:prstClr val="black"/>
                </a:solidFill>
              </a:rPr>
              <a:t>                                </a:t>
            </a:r>
            <a:r>
              <a:rPr lang="en-US" sz="1700" dirty="0" smtClean="0">
                <a:solidFill>
                  <a:prstClr val="black"/>
                </a:solidFill>
              </a:rPr>
              <a:t>This vulnerability occurs when data input by </a:t>
            </a:r>
            <a:r>
              <a:rPr lang="en-US" sz="1700" dirty="0" err="1" smtClean="0">
                <a:solidFill>
                  <a:prstClr val="black"/>
                </a:solidFill>
              </a:rPr>
              <a:t>auser</a:t>
            </a:r>
            <a:r>
              <a:rPr lang="en-US" sz="1700" dirty="0" smtClean="0">
                <a:solidFill>
                  <a:prstClr val="black"/>
                </a:solidFill>
              </a:rPr>
              <a:t> is interpreted as a SQL command rather than as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 as normal data by the backend database .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This is an extremely common vulnerability and its successful exploitation can have critical 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implications.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This vulnerability is </a:t>
            </a:r>
            <a:r>
              <a:rPr lang="en-US" sz="1700" dirty="0" err="1" smtClean="0">
                <a:solidFill>
                  <a:prstClr val="black"/>
                </a:solidFill>
              </a:rPr>
              <a:t>confimed</a:t>
            </a:r>
            <a:r>
              <a:rPr lang="en-US" sz="1700" dirty="0" smtClean="0">
                <a:solidFill>
                  <a:prstClr val="black"/>
                </a:solidFill>
              </a:rPr>
              <a:t> by executing a test SQL query on the backend database. In these tests 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SQL injection was not </a:t>
            </a:r>
            <a:r>
              <a:rPr lang="en-US" sz="1700" dirty="0" err="1" smtClean="0">
                <a:solidFill>
                  <a:prstClr val="black"/>
                </a:solidFill>
              </a:rPr>
              <a:t>obvious,but</a:t>
            </a:r>
            <a:r>
              <a:rPr lang="en-US" sz="1700" dirty="0" smtClean="0">
                <a:solidFill>
                  <a:prstClr val="black"/>
                </a:solidFill>
              </a:rPr>
              <a:t> the different responses from the page based on the injection test </a:t>
            </a:r>
          </a:p>
          <a:p>
            <a:pPr marL="0" lvl="0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smtClean="0">
                <a:solidFill>
                  <a:prstClr val="black"/>
                </a:solidFill>
              </a:rPr>
              <a:t>                                allowed the scanner to identify and confirm the SQL injection . 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6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flipV="1">
            <a:off x="838200" y="-1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50761"/>
            <a:ext cx="10515600" cy="572620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Impact </a:t>
            </a:r>
            <a:r>
              <a:rPr lang="en-US" sz="2000" dirty="0">
                <a:solidFill>
                  <a:prstClr val="black"/>
                </a:solidFill>
              </a:rPr>
              <a:t>: Impact of the critical vulnerability 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         An attacker will have total access on the </a:t>
            </a:r>
            <a:r>
              <a:rPr lang="en-US" sz="2000" dirty="0" err="1" smtClean="0">
                <a:solidFill>
                  <a:prstClr val="black"/>
                </a:solidFill>
              </a:rPr>
              <a:t>arbitary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commands on the systems </a:t>
            </a:r>
            <a:r>
              <a:rPr lang="en-US" sz="2000" dirty="0" smtClean="0">
                <a:solidFill>
                  <a:prstClr val="black"/>
                </a:solidFill>
              </a:rPr>
              <a:t>,</a:t>
            </a:r>
            <a:br>
              <a:rPr lang="en-US" sz="2000" dirty="0" smtClean="0">
                <a:solidFill>
                  <a:prstClr val="black"/>
                </a:solidFill>
              </a:rPr>
            </a:br>
            <a:r>
              <a:rPr lang="en-US" sz="2000" dirty="0" smtClean="0">
                <a:solidFill>
                  <a:prstClr val="black"/>
                </a:solidFill>
              </a:rPr>
              <a:t>                            which </a:t>
            </a:r>
            <a:r>
              <a:rPr lang="en-US" sz="2000" dirty="0">
                <a:solidFill>
                  <a:prstClr val="black"/>
                </a:solidFill>
              </a:rPr>
              <a:t>is </a:t>
            </a:r>
            <a:r>
              <a:rPr lang="en-US" sz="2000" dirty="0" smtClean="0">
                <a:solidFill>
                  <a:prstClr val="black"/>
                </a:solidFill>
              </a:rPr>
              <a:t>an </a:t>
            </a:r>
            <a:r>
              <a:rPr lang="en-US" sz="2000" dirty="0">
                <a:solidFill>
                  <a:prstClr val="black"/>
                </a:solidFill>
              </a:rPr>
              <a:t>highly critical </a:t>
            </a:r>
            <a:r>
              <a:rPr lang="en-US" sz="2000" dirty="0" smtClean="0">
                <a:solidFill>
                  <a:prstClr val="black"/>
                </a:solidFill>
              </a:rPr>
              <a:t>issue</a:t>
            </a:r>
            <a:r>
              <a:rPr lang="en-US" dirty="0" smtClean="0"/>
              <a:t> .</a:t>
            </a:r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sz="2000" dirty="0" smtClean="0"/>
              <a:t>Depending on the backend database, the database connection 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settings and the operating systems, an attacker can mount one 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or more of the following type of attacks successfully :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1. Reading, updating and deleting arbitrary data/tables from the database.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2. Executing commands on the underlying operating systems .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3. In short , they have almost all access to your website .</a:t>
            </a:r>
          </a:p>
          <a:p>
            <a:pPr marL="0" lvl="0" indent="0">
              <a:buNone/>
            </a:pPr>
            <a:r>
              <a:rPr lang="en-US" sz="2000" dirty="0" smtClean="0"/>
              <a:t>Action to take : 1. See the remedy below Action to take 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2. If you are not using a database access layer(DAL),consider using one .This will help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you centralize the issue. You can also use ORM(object related mapping). 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Most of the ORM systems use only parameterized queries and this can solve the whole SQL 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 smtClean="0"/>
              <a:t>                                  injection problems .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3. Use your weblogs and applications logs to see if there were any previous but  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undetected attacks to this resource.</a:t>
            </a:r>
          </a:p>
          <a:p>
            <a:pPr marL="0" lvl="0" indent="0">
              <a:buNone/>
            </a:pPr>
            <a:r>
              <a:rPr lang="en-US" dirty="0" smtClean="0"/>
              <a:t>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5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44700"/>
            <a:ext cx="10515600" cy="12042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670"/>
            <a:ext cx="10515600" cy="561029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b="1" dirty="0" smtClean="0">
                <a:solidFill>
                  <a:prstClr val="black"/>
                </a:solidFill>
              </a:rPr>
              <a:t>Remedy </a:t>
            </a:r>
            <a:r>
              <a:rPr lang="en-US" sz="2000" dirty="0">
                <a:solidFill>
                  <a:prstClr val="black"/>
                </a:solidFill>
              </a:rPr>
              <a:t>: Remedy for the critical vulnerability </a:t>
            </a:r>
            <a:r>
              <a:rPr lang="en-US" sz="2000" dirty="0" smtClean="0">
                <a:solidFill>
                  <a:prstClr val="black"/>
                </a:solidFill>
              </a:rPr>
              <a:t>: BOOLEAN BASED SQL INJECTION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               The best way to protect your code against SQL injections is using parameterized   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               queries(prepared statements). 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               Almost all modern languages provide built-in libraries for this. Wherever possible , do not 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               </a:t>
            </a:r>
            <a:r>
              <a:rPr lang="en-US" sz="2000" dirty="0">
                <a:solidFill>
                  <a:prstClr val="black"/>
                </a:solidFill>
              </a:rPr>
              <a:t>create dynamic SQL queries or SQL </a:t>
            </a:r>
            <a:r>
              <a:rPr lang="en-US" sz="2000" dirty="0" smtClean="0">
                <a:solidFill>
                  <a:prstClr val="black"/>
                </a:solidFill>
              </a:rPr>
              <a:t>queries with string concatenation.</a:t>
            </a:r>
            <a:r>
              <a:rPr lang="en-US" dirty="0" smtClean="0">
                <a:solidFill>
                  <a:prstClr val="black"/>
                </a:solidFill>
              </a:rPr>
              <a:t>  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smtClean="0"/>
              <a:t>       </a:t>
            </a:r>
            <a:r>
              <a:rPr lang="en-US" sz="2000" dirty="0" smtClean="0"/>
              <a:t>There are numerous freely available tools to exploit SQL injection vulnerabilities .This is a 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complex area with many dependencies; </a:t>
            </a:r>
            <a:r>
              <a:rPr lang="en-US" sz="2000" dirty="0" err="1" smtClean="0"/>
              <a:t>however,it</a:t>
            </a:r>
            <a:r>
              <a:rPr lang="en-US" sz="2000" dirty="0" smtClean="0"/>
              <a:t> should be noted that the numerous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resources available in this area have raised both attackers awareness of the issues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and their ability to discover and leverage them.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b="1" dirty="0" smtClean="0"/>
              <a:t>References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2"/>
              </a:rPr>
              <a:t>https://owasp.org/www-community/attacks/SQL_Injection</a:t>
            </a:r>
            <a:r>
              <a:rPr lang="en-US" sz="2000" dirty="0" smtClean="0"/>
              <a:t> 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</a:t>
            </a:r>
            <a:r>
              <a:rPr lang="en-US" sz="2000" dirty="0" smtClean="0">
                <a:hlinkClick r:id="rId3"/>
              </a:rPr>
              <a:t>https://cheatsheetseries.owasp.org/cheatsheets/SQL_Injection_Prevention_Cheat_Sheet.html</a:t>
            </a:r>
            <a:r>
              <a:rPr lang="en-US" sz="2000" dirty="0" smtClean="0"/>
              <a:t>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8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406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Task 3 :                                                    VIBHUTI PATIL                        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 :</dc:title>
  <dc:creator>Admin</dc:creator>
  <cp:lastModifiedBy>Admin</cp:lastModifiedBy>
  <cp:revision>6</cp:revision>
  <dcterms:created xsi:type="dcterms:W3CDTF">2021-08-27T16:42:24Z</dcterms:created>
  <dcterms:modified xsi:type="dcterms:W3CDTF">2021-08-27T17:21:39Z</dcterms:modified>
</cp:coreProperties>
</file>