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d80100a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80100a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d80100a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80100a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d80100ad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d80100ad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80100a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80100a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80100a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80100a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d80100ad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d80100ad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d41e7d99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d41e7d99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d80100a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d80100a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80100a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80100a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d80100a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d80100a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d43e3316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d43e3316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Cities are significantly noisier than rural areas. Almost a third of Europe’s population lives in areas where noise levels exceed the 55 decibel sound limit recommended by the World Health Organisation.Until recently, urban noise was considered a mere annoyance, a by-product of living in close quarters on busy streets. Yet new research in Denmark funded by the European Research Council demonstrates that it causes stress, disturbed sleep, serious illness, and can even increase the risk of heart attack or stroke.(Ref: Echikson)</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43e331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43e331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d80100a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80100a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d43e3316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d43e3316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d80100ad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d80100ad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d43e3316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d43e3316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d80100ad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d80100ad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d80100ad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d80100ad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80100ad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80100ad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d80100ad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d80100ad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d80100ad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d80100ad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d43e3316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43e3316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Objective of this research is to build a robust urban sound classifier. We will be leveraging concepts from transfer learning and deep learning to build the classifier whereby, with any given audio sample belonging to one of our predetermined categories, we should be able to correctly predict the source of this sound.</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d80100ad7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d80100ad7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d43e331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d43e331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d43e3316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d43e3316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d43e331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d43e331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d43e3316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d43e3316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d41e7d99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d41e7d99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d80100ad7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d80100ad7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41e7d99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41e7d99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Objective of this research is to build a robust urban sound classifier. We will be leveraging concepts from transfer learning and deep learning to build the classifier whereby, with any given audio sample belonging to one of our predetermined categories, we should be able to correctly predict the source of this sound.</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41e7d99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41e7d99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8732 audio files of urban sounds (see description above) in WAV format. The sampling rate, bit depth, and number of channels are the same as those of the original file uploaded to Freesound (and hence may vary from file to file).</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accent1"/>
                </a:solidFill>
                <a:latin typeface="Lato"/>
                <a:ea typeface="Lato"/>
                <a:cs typeface="Lato"/>
                <a:sym typeface="Lato"/>
              </a:rPr>
              <a:t>meta-data information about every audio file in the dataset.This includes:</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b="1" lang="en" sz="1300">
                <a:solidFill>
                  <a:schemeClr val="accent1"/>
                </a:solidFill>
                <a:latin typeface="Lato"/>
                <a:ea typeface="Lato"/>
                <a:cs typeface="Lato"/>
                <a:sym typeface="Lato"/>
              </a:rPr>
              <a:t>Slice_file_name</a:t>
            </a:r>
            <a:r>
              <a:rPr lang="en" sz="1300">
                <a:solidFill>
                  <a:schemeClr val="accent1"/>
                </a:solidFill>
                <a:latin typeface="Lato"/>
                <a:ea typeface="Lato"/>
                <a:cs typeface="Lato"/>
                <a:sym typeface="Lato"/>
              </a:rPr>
              <a:t>The name of the audio file. The name takes the following format:  fsID-classID-[occurrenceID]-sliceID.wav, where:</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b="1" lang="en" sz="1300">
                <a:solidFill>
                  <a:schemeClr val="accent1"/>
                </a:solidFill>
                <a:latin typeface="Lato"/>
                <a:ea typeface="Lato"/>
                <a:cs typeface="Lato"/>
                <a:sym typeface="Lato"/>
              </a:rPr>
              <a:t>sliceID </a:t>
            </a:r>
            <a:r>
              <a:rPr lang="en" sz="1300">
                <a:solidFill>
                  <a:schemeClr val="accent1"/>
                </a:solidFill>
                <a:latin typeface="Lato"/>
                <a:ea typeface="Lato"/>
                <a:cs typeface="Lato"/>
                <a:sym typeface="Lato"/>
              </a:rPr>
              <a:t>A numeric identifier to distinguish different slices taken from the same occurrence </a:t>
            </a:r>
            <a:r>
              <a:rPr b="1" lang="en" sz="1300">
                <a:solidFill>
                  <a:schemeClr val="accent1"/>
                </a:solidFill>
                <a:latin typeface="Lato"/>
                <a:ea typeface="Lato"/>
                <a:cs typeface="Lato"/>
                <a:sym typeface="Lato"/>
              </a:rPr>
              <a:t>fsID</a:t>
            </a:r>
            <a:endParaRPr b="1"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accent1"/>
                </a:solidFill>
                <a:latin typeface="Lato"/>
                <a:ea typeface="Lato"/>
                <a:cs typeface="Lato"/>
                <a:sym typeface="Lato"/>
              </a:rPr>
              <a:t>The Freesound ID of the recording from which this excerpt (slice) is taken</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d80100a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80100a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41e7d99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41e7d99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80100a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80100a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d80100a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d80100a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73700" y="-30475"/>
            <a:ext cx="4199100" cy="1001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000000"/>
                </a:solidFill>
                <a:latin typeface="Arial"/>
                <a:ea typeface="Arial"/>
                <a:cs typeface="Arial"/>
                <a:sym typeface="Arial"/>
              </a:rPr>
              <a:t>Urban Sound Classification</a:t>
            </a:r>
            <a:endParaRPr sz="2300">
              <a:solidFill>
                <a:srgbClr val="000000"/>
              </a:solidFill>
              <a:latin typeface="Arial"/>
              <a:ea typeface="Arial"/>
              <a:cs typeface="Arial"/>
              <a:sym typeface="Arial"/>
            </a:endParaRPr>
          </a:p>
          <a:p>
            <a:pPr indent="0" lvl="0" marL="0" rtl="0" algn="l">
              <a:spcBef>
                <a:spcPts val="600"/>
              </a:spcBef>
              <a:spcAft>
                <a:spcPts val="0"/>
              </a:spcAft>
              <a:buNone/>
            </a:pPr>
            <a:r>
              <a:rPr lang="en" sz="1600">
                <a:solidFill>
                  <a:schemeClr val="accent1"/>
                </a:solidFill>
                <a:latin typeface="Lato"/>
                <a:ea typeface="Lato"/>
                <a:cs typeface="Lato"/>
                <a:sym typeface="Lato"/>
              </a:rPr>
              <a:t>ML-1020 Machine Learning at Scale</a:t>
            </a:r>
            <a:endParaRPr b="0" sz="1600">
              <a:solidFill>
                <a:schemeClr val="accent1"/>
              </a:solidFill>
              <a:latin typeface="Lato"/>
              <a:ea typeface="Lato"/>
              <a:cs typeface="Lato"/>
              <a:sym typeface="Lato"/>
            </a:endParaRPr>
          </a:p>
          <a:p>
            <a:pPr indent="0" lvl="0" marL="0" rtl="0" algn="l">
              <a:lnSpc>
                <a:spcPct val="115000"/>
              </a:lnSpc>
              <a:spcBef>
                <a:spcPts val="2400"/>
              </a:spcBef>
              <a:spcAft>
                <a:spcPts val="600"/>
              </a:spcAft>
              <a:buNone/>
            </a:pPr>
            <a:r>
              <a:t/>
            </a:r>
            <a:endParaRPr sz="2300">
              <a:solidFill>
                <a:srgbClr val="000000"/>
              </a:solidFill>
              <a:latin typeface="Arial"/>
              <a:ea typeface="Arial"/>
              <a:cs typeface="Arial"/>
              <a:sym typeface="Arial"/>
            </a:endParaRPr>
          </a:p>
        </p:txBody>
      </p:sp>
      <p:sp>
        <p:nvSpPr>
          <p:cNvPr id="87" name="Google Shape;87;p13"/>
          <p:cNvSpPr txBox="1"/>
          <p:nvPr>
            <p:ph idx="1" type="subTitle"/>
          </p:nvPr>
        </p:nvSpPr>
        <p:spPr>
          <a:xfrm>
            <a:off x="5459100" y="708000"/>
            <a:ext cx="3684900" cy="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Vadim Spirkov, Murlidhar Loka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19/July/2019</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Sound Length</a:t>
            </a:r>
            <a:endParaRPr/>
          </a:p>
        </p:txBody>
      </p:sp>
      <p:sp>
        <p:nvSpPr>
          <p:cNvPr id="144" name="Google Shape;144;p22"/>
          <p:cNvSpPr txBox="1"/>
          <p:nvPr>
            <p:ph idx="1" type="body"/>
          </p:nvPr>
        </p:nvSpPr>
        <p:spPr>
          <a:xfrm>
            <a:off x="560125" y="2078875"/>
            <a:ext cx="3878700" cy="281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majority of the sound files are 4 second long</a:t>
            </a:r>
            <a:endParaRPr sz="1800"/>
          </a:p>
          <a:p>
            <a:pPr indent="-342900" lvl="0" marL="457200" rtl="0" algn="l">
              <a:spcBef>
                <a:spcPts val="0"/>
              </a:spcBef>
              <a:spcAft>
                <a:spcPts val="0"/>
              </a:spcAft>
              <a:buSzPts val="1800"/>
              <a:buChar char="●"/>
            </a:pPr>
            <a:r>
              <a:rPr lang="en" sz="1800"/>
              <a:t>Some file that are less than a second long.</a:t>
            </a:r>
            <a:endParaRPr sz="1800"/>
          </a:p>
          <a:p>
            <a:pPr indent="-342900" lvl="0" marL="457200" rtl="0" algn="l">
              <a:spcBef>
                <a:spcPts val="0"/>
              </a:spcBef>
              <a:spcAft>
                <a:spcPts val="0"/>
              </a:spcAft>
              <a:buSzPts val="1800"/>
              <a:buChar char="●"/>
            </a:pPr>
            <a:r>
              <a:rPr lang="en" sz="1800"/>
              <a:t>Discard the samples that are shorter than 500 msec.</a:t>
            </a:r>
            <a:endParaRPr sz="1800"/>
          </a:p>
          <a:p>
            <a:pPr indent="-342900" lvl="0" marL="457200" rtl="0" algn="l">
              <a:spcBef>
                <a:spcPts val="0"/>
              </a:spcBef>
              <a:spcAft>
                <a:spcPts val="0"/>
              </a:spcAft>
              <a:buSzPts val="1800"/>
              <a:buChar char="●"/>
            </a:pPr>
            <a:r>
              <a:rPr lang="en" sz="1800"/>
              <a:t>Apply sub-sampling technique to deal with the audio of </a:t>
            </a:r>
            <a:r>
              <a:rPr lang="en" sz="1800"/>
              <a:t>different</a:t>
            </a:r>
            <a:r>
              <a:rPr lang="en" sz="1800"/>
              <a:t> length.</a:t>
            </a:r>
            <a:endParaRPr sz="1800"/>
          </a:p>
        </p:txBody>
      </p:sp>
      <p:pic>
        <p:nvPicPr>
          <p:cNvPr id="145" name="Google Shape;145;p22"/>
          <p:cNvPicPr preferRelativeResize="0"/>
          <p:nvPr/>
        </p:nvPicPr>
        <p:blipFill>
          <a:blip r:embed="rId3">
            <a:alphaModFix/>
          </a:blip>
          <a:stretch>
            <a:fillRect/>
          </a:stretch>
        </p:blipFill>
        <p:spPr>
          <a:xfrm>
            <a:off x="4904500" y="2012275"/>
            <a:ext cx="4033674"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Number of Channels</a:t>
            </a:r>
            <a:endParaRPr/>
          </a:p>
        </p:txBody>
      </p:sp>
      <p:sp>
        <p:nvSpPr>
          <p:cNvPr id="151" name="Google Shape;151;p23"/>
          <p:cNvSpPr txBox="1"/>
          <p:nvPr>
            <p:ph idx="1" type="body"/>
          </p:nvPr>
        </p:nvSpPr>
        <p:spPr>
          <a:xfrm>
            <a:off x="590250" y="2078875"/>
            <a:ext cx="4848300" cy="267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Just a few audio files were recorded in mono. Though each stereo channel carries slightly different information for the sake of simplicity we will be converting each audio sample to monophonic</a:t>
            </a:r>
            <a:endParaRPr sz="2400"/>
          </a:p>
        </p:txBody>
      </p:sp>
      <p:pic>
        <p:nvPicPr>
          <p:cNvPr id="152" name="Google Shape;152;p23"/>
          <p:cNvPicPr preferRelativeResize="0"/>
          <p:nvPr/>
        </p:nvPicPr>
        <p:blipFill>
          <a:blip r:embed="rId3">
            <a:alphaModFix/>
          </a:blip>
          <a:stretch>
            <a:fillRect/>
          </a:stretch>
        </p:blipFill>
        <p:spPr>
          <a:xfrm>
            <a:off x="5759690" y="2006250"/>
            <a:ext cx="3134093"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 Characteristics by Category</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Librosa </a:t>
            </a:r>
            <a:r>
              <a:rPr lang="en" sz="1800"/>
              <a:t>- audio feature manipulation and extraction library</a:t>
            </a:r>
            <a:endParaRPr sz="1800"/>
          </a:p>
          <a:p>
            <a:pPr indent="-342900" lvl="0" marL="457200" rtl="0" algn="l">
              <a:spcBef>
                <a:spcPts val="0"/>
              </a:spcBef>
              <a:spcAft>
                <a:spcPts val="0"/>
              </a:spcAft>
              <a:buSzPts val="1800"/>
              <a:buChar char="●"/>
            </a:pPr>
            <a:r>
              <a:rPr lang="en" sz="1800"/>
              <a:t>Each audio category had distinct features</a:t>
            </a:r>
            <a:endParaRPr sz="1800"/>
          </a:p>
          <a:p>
            <a:pPr indent="-342900" lvl="0" marL="457200" rtl="0" algn="l">
              <a:spcBef>
                <a:spcPts val="0"/>
              </a:spcBef>
              <a:spcAft>
                <a:spcPts val="0"/>
              </a:spcAft>
              <a:buSzPts val="1800"/>
              <a:buChar char="●"/>
            </a:pPr>
            <a:r>
              <a:rPr lang="en" sz="1800"/>
              <a:t>Analyzed one sample from each class to observe the differences</a:t>
            </a:r>
            <a:endParaRPr sz="1800"/>
          </a:p>
          <a:p>
            <a:pPr indent="-342900" lvl="0" marL="457200" rtl="0" algn="l">
              <a:spcBef>
                <a:spcPts val="0"/>
              </a:spcBef>
              <a:spcAft>
                <a:spcPts val="0"/>
              </a:spcAft>
              <a:buSzPts val="1800"/>
              <a:buChar char="●"/>
            </a:pPr>
            <a:r>
              <a:rPr lang="en" sz="1800"/>
              <a:t>Apply various feature extraction techniques to understand which feature carries the most information and would be the most useful for sound classification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Waveform Amplitude Plots</a:t>
            </a:r>
            <a:endParaRPr/>
          </a:p>
        </p:txBody>
      </p:sp>
      <p:pic>
        <p:nvPicPr>
          <p:cNvPr id="164" name="Google Shape;164;p25"/>
          <p:cNvPicPr preferRelativeResize="0"/>
          <p:nvPr/>
        </p:nvPicPr>
        <p:blipFill>
          <a:blip r:embed="rId3">
            <a:alphaModFix/>
          </a:blip>
          <a:stretch>
            <a:fillRect/>
          </a:stretch>
        </p:blipFill>
        <p:spPr>
          <a:xfrm>
            <a:off x="1153650" y="2006250"/>
            <a:ext cx="6694949" cy="26190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 Spectrogram</a:t>
            </a:r>
            <a:endParaRPr/>
          </a:p>
        </p:txBody>
      </p:sp>
      <p:sp>
        <p:nvSpPr>
          <p:cNvPr id="170" name="Google Shape;170;p26"/>
          <p:cNvSpPr txBox="1"/>
          <p:nvPr>
            <p:ph idx="1" type="body"/>
          </p:nvPr>
        </p:nvSpPr>
        <p:spPr>
          <a:xfrm>
            <a:off x="729450" y="2078875"/>
            <a:ext cx="7688700" cy="244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Mel scale is a </a:t>
            </a:r>
            <a:r>
              <a:rPr b="1" lang="en" sz="1800"/>
              <a:t>perceptual </a:t>
            </a:r>
            <a:r>
              <a:rPr lang="en" sz="1800"/>
              <a:t>scale of pitches judged by listeners to be equal in distance from one another.</a:t>
            </a:r>
            <a:endParaRPr sz="1800"/>
          </a:p>
          <a:p>
            <a:pPr indent="-342900" lvl="0" marL="457200" rtl="0" algn="l">
              <a:spcBef>
                <a:spcPts val="0"/>
              </a:spcBef>
              <a:spcAft>
                <a:spcPts val="0"/>
              </a:spcAft>
              <a:buSzPts val="1800"/>
              <a:buChar char="●"/>
            </a:pPr>
            <a:r>
              <a:rPr lang="en" sz="1800"/>
              <a:t>Lossless representation of signal</a:t>
            </a:r>
            <a:endParaRPr sz="1800"/>
          </a:p>
          <a:p>
            <a:pPr indent="-342900" lvl="0" marL="457200" rtl="0" algn="l">
              <a:spcBef>
                <a:spcPts val="0"/>
              </a:spcBef>
              <a:spcAft>
                <a:spcPts val="0"/>
              </a:spcAft>
              <a:buSzPts val="1800"/>
              <a:buChar char="●"/>
            </a:pPr>
            <a:r>
              <a:rPr lang="en" sz="1800"/>
              <a:t>Gives acoustic time-frequency representation of sound: the power spectral density</a:t>
            </a:r>
            <a:endParaRPr sz="1800"/>
          </a:p>
          <a:p>
            <a:pPr indent="-342900" lvl="0" marL="457200" rtl="0" algn="l">
              <a:spcBef>
                <a:spcPts val="0"/>
              </a:spcBef>
              <a:spcAft>
                <a:spcPts val="0"/>
              </a:spcAft>
              <a:buSzPts val="1800"/>
              <a:buChar char="●"/>
            </a:pPr>
            <a:r>
              <a:rPr lang="en" sz="1800"/>
              <a:t>Audio is sampled into number of points around equally spaced time and frequency (on a Mel frequency scale)</a:t>
            </a:r>
            <a:endParaRPr sz="18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 Spectrograms</a:t>
            </a:r>
            <a:endParaRPr/>
          </a:p>
        </p:txBody>
      </p:sp>
      <p:pic>
        <p:nvPicPr>
          <p:cNvPr id="176" name="Google Shape;176;p27"/>
          <p:cNvPicPr preferRelativeResize="0"/>
          <p:nvPr/>
        </p:nvPicPr>
        <p:blipFill>
          <a:blip r:embed="rId3">
            <a:alphaModFix/>
          </a:blip>
          <a:stretch>
            <a:fillRect/>
          </a:stretch>
        </p:blipFill>
        <p:spPr>
          <a:xfrm>
            <a:off x="766725" y="1958075"/>
            <a:ext cx="782174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82" name="Google Shape;182;p28"/>
          <p:cNvSpPr txBox="1"/>
          <p:nvPr>
            <p:ph idx="1" type="body"/>
          </p:nvPr>
        </p:nvSpPr>
        <p:spPr>
          <a:xfrm>
            <a:off x="729450" y="2078875"/>
            <a:ext cx="7688700" cy="278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Balanced the dataset applying sound </a:t>
            </a:r>
            <a:r>
              <a:rPr lang="en" sz="2000"/>
              <a:t>augmentation</a:t>
            </a:r>
            <a:endParaRPr sz="2000"/>
          </a:p>
          <a:p>
            <a:pPr indent="-355600" lvl="0" marL="457200" rtl="0" algn="l">
              <a:spcBef>
                <a:spcPts val="0"/>
              </a:spcBef>
              <a:spcAft>
                <a:spcPts val="0"/>
              </a:spcAft>
              <a:buSzPts val="2000"/>
              <a:buChar char="●"/>
            </a:pPr>
            <a:r>
              <a:rPr lang="en" sz="2000"/>
              <a:t>Re-sample all audio files using the sample rate of </a:t>
            </a:r>
            <a:r>
              <a:rPr b="1" lang="en" sz="2000"/>
              <a:t>22050 </a:t>
            </a:r>
            <a:r>
              <a:rPr lang="en" sz="2000"/>
              <a:t>Hz</a:t>
            </a:r>
            <a:endParaRPr sz="2000"/>
          </a:p>
          <a:p>
            <a:pPr indent="-355600" lvl="0" marL="457200" rtl="0" algn="l">
              <a:spcBef>
                <a:spcPts val="0"/>
              </a:spcBef>
              <a:spcAft>
                <a:spcPts val="0"/>
              </a:spcAft>
              <a:buSzPts val="2000"/>
              <a:buChar char="●"/>
            </a:pPr>
            <a:r>
              <a:rPr lang="en" sz="2000"/>
              <a:t>Convert all sound samples to </a:t>
            </a:r>
            <a:r>
              <a:rPr b="1" lang="en" sz="2000"/>
              <a:t>mono</a:t>
            </a:r>
            <a:endParaRPr b="1" sz="2000"/>
          </a:p>
          <a:p>
            <a:pPr indent="-355600" lvl="0" marL="457200" rtl="0" algn="l">
              <a:spcBef>
                <a:spcPts val="0"/>
              </a:spcBef>
              <a:spcAft>
                <a:spcPts val="0"/>
              </a:spcAft>
              <a:buSzPts val="2000"/>
              <a:buChar char="●"/>
            </a:pPr>
            <a:r>
              <a:rPr lang="en" sz="2000"/>
              <a:t>To deal with audio file of various length and preserve as much data as possible apply </a:t>
            </a:r>
            <a:r>
              <a:rPr b="1" lang="en" sz="2000"/>
              <a:t> </a:t>
            </a:r>
            <a:r>
              <a:rPr lang="en" sz="2000"/>
              <a:t>a sub-sampling technique known as</a:t>
            </a:r>
            <a:r>
              <a:rPr b="1" lang="en" sz="2000"/>
              <a:t> a sliding window approach</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Sliding Window Sub-sampling Technique</a:t>
            </a:r>
            <a:endParaRPr/>
          </a:p>
        </p:txBody>
      </p:sp>
      <p:sp>
        <p:nvSpPr>
          <p:cNvPr id="188" name="Google Shape;188;p29"/>
          <p:cNvSpPr txBox="1"/>
          <p:nvPr>
            <p:ph idx="1" type="body"/>
          </p:nvPr>
        </p:nvSpPr>
        <p:spPr>
          <a:xfrm>
            <a:off x="729450" y="2078875"/>
            <a:ext cx="7688700" cy="276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Select window of 0.5 secs, for each audio sample to slice it into 0.5s long audio segments</a:t>
            </a:r>
            <a:endParaRPr sz="1800"/>
          </a:p>
          <a:p>
            <a:pPr indent="-342900" lvl="0" marL="457200" rtl="0" algn="l">
              <a:spcBef>
                <a:spcPts val="0"/>
              </a:spcBef>
              <a:spcAft>
                <a:spcPts val="0"/>
              </a:spcAft>
              <a:buSzPts val="1800"/>
              <a:buChar char="●"/>
            </a:pPr>
            <a:r>
              <a:rPr lang="en" sz="1800"/>
              <a:t>The window will move from start of the audio file to the end with overlap of 0.25 seconds</a:t>
            </a:r>
            <a:endParaRPr sz="1800"/>
          </a:p>
          <a:p>
            <a:pPr indent="-342900" lvl="0" marL="457200" rtl="0" algn="l">
              <a:spcBef>
                <a:spcPts val="0"/>
              </a:spcBef>
              <a:spcAft>
                <a:spcPts val="0"/>
              </a:spcAft>
              <a:buSzPts val="1800"/>
              <a:buChar char="●"/>
            </a:pPr>
            <a:r>
              <a:rPr lang="en" sz="1800"/>
              <a:t>Most of the times the sliding window will not cut the audio file precisely. Thus the last slice will be taken from the end of the audio sample</a:t>
            </a:r>
            <a:endParaRPr sz="1800"/>
          </a:p>
          <a:p>
            <a:pPr indent="-342900" lvl="0" marL="457200" rtl="0" algn="l">
              <a:spcBef>
                <a:spcPts val="0"/>
              </a:spcBef>
              <a:spcAft>
                <a:spcPts val="0"/>
              </a:spcAft>
              <a:buSzPts val="1800"/>
              <a:buChar char="●"/>
            </a:pPr>
            <a:r>
              <a:rPr lang="en" sz="1800"/>
              <a:t>This approach will result in getting multiple overlapping samples from each audio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Long before the neural networks gained their popularity the scientist had already come up with pretty accurate methods to classify the sound. The star feature of the time was </a:t>
            </a:r>
            <a:r>
              <a:rPr b="1" lang="en" sz="1800"/>
              <a:t>Mel-frequency cepstral coefficients</a:t>
            </a:r>
            <a:r>
              <a:rPr lang="en" sz="1800"/>
              <a:t> (MFCCs)</a:t>
            </a:r>
            <a:endParaRPr sz="1800"/>
          </a:p>
          <a:p>
            <a:pPr indent="-342900" lvl="0" marL="457200" rtl="0" algn="l">
              <a:spcBef>
                <a:spcPts val="0"/>
              </a:spcBef>
              <a:spcAft>
                <a:spcPts val="0"/>
              </a:spcAft>
              <a:buSzPts val="1800"/>
              <a:buChar char="●"/>
            </a:pPr>
            <a:r>
              <a:rPr lang="en" sz="1800"/>
              <a:t>With the expansion of the Neural Networks multiple research works demonstrate that</a:t>
            </a:r>
            <a:r>
              <a:rPr b="1" lang="en" sz="1800"/>
              <a:t> log-scaled Mel spectrogram</a:t>
            </a:r>
            <a:r>
              <a:rPr lang="en" sz="1800"/>
              <a:t> is superior to the other features extraction techniques in the context of deep learning models</a:t>
            </a:r>
            <a:endParaRPr sz="18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Learning</a:t>
            </a:r>
            <a:endParaRPr/>
          </a:p>
        </p:txBody>
      </p:sp>
      <p:sp>
        <p:nvSpPr>
          <p:cNvPr id="200" name="Google Shape;200;p31"/>
          <p:cNvSpPr txBox="1"/>
          <p:nvPr>
            <p:ph idx="1" type="body"/>
          </p:nvPr>
        </p:nvSpPr>
        <p:spPr>
          <a:xfrm>
            <a:off x="729450" y="2078875"/>
            <a:ext cx="53415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Employ the power of transfer learning to learn the features of Mel spectrograms</a:t>
            </a:r>
            <a:endParaRPr sz="1800"/>
          </a:p>
          <a:p>
            <a:pPr indent="-342900" lvl="0" marL="457200" rtl="0" algn="l">
              <a:spcBef>
                <a:spcPts val="0"/>
              </a:spcBef>
              <a:spcAft>
                <a:spcPts val="0"/>
              </a:spcAft>
              <a:buSzPts val="1800"/>
              <a:buChar char="●"/>
            </a:pPr>
            <a:r>
              <a:rPr lang="en" sz="1800"/>
              <a:t>Our choice is </a:t>
            </a:r>
            <a:r>
              <a:rPr b="1" lang="en" sz="1800"/>
              <a:t>VGG-16 -</a:t>
            </a:r>
            <a:r>
              <a:rPr lang="en" sz="1800"/>
              <a:t> a convolutional neural network trained on millions of images from “</a:t>
            </a:r>
            <a:r>
              <a:rPr b="1" lang="en" sz="1800"/>
              <a:t>imagenet</a:t>
            </a:r>
            <a:r>
              <a:rPr lang="en" sz="1800"/>
              <a:t>” </a:t>
            </a:r>
            <a:endParaRPr sz="1800"/>
          </a:p>
          <a:p>
            <a:pPr indent="-342900" lvl="0" marL="457200" rtl="0" algn="l">
              <a:spcBef>
                <a:spcPts val="0"/>
              </a:spcBef>
              <a:spcAft>
                <a:spcPts val="0"/>
              </a:spcAft>
              <a:buSzPts val="1800"/>
              <a:buChar char="●"/>
            </a:pPr>
            <a:r>
              <a:rPr lang="en" sz="1800"/>
              <a:t>Reshape the input layer, drop the output layer and flatten the last layer</a:t>
            </a:r>
            <a:endParaRPr/>
          </a:p>
        </p:txBody>
      </p:sp>
      <p:pic>
        <p:nvPicPr>
          <p:cNvPr id="201" name="Google Shape;201;p31"/>
          <p:cNvPicPr preferRelativeResize="0"/>
          <p:nvPr/>
        </p:nvPicPr>
        <p:blipFill>
          <a:blip r:embed="rId3">
            <a:alphaModFix/>
          </a:blip>
          <a:stretch>
            <a:fillRect/>
          </a:stretch>
        </p:blipFill>
        <p:spPr>
          <a:xfrm>
            <a:off x="7241775" y="638425"/>
            <a:ext cx="1000225" cy="443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68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Challenge Overview </a:t>
            </a:r>
            <a:endParaRPr sz="1800"/>
          </a:p>
          <a:p>
            <a:pPr indent="-342900" lvl="0" marL="457200" rtl="0" algn="l">
              <a:spcBef>
                <a:spcPts val="0"/>
              </a:spcBef>
              <a:spcAft>
                <a:spcPts val="0"/>
              </a:spcAft>
              <a:buSzPts val="1800"/>
              <a:buChar char="●"/>
            </a:pPr>
            <a:r>
              <a:rPr lang="en" sz="1800"/>
              <a:t>Data Analysis</a:t>
            </a:r>
            <a:endParaRPr sz="1800"/>
          </a:p>
          <a:p>
            <a:pPr indent="-342900" lvl="0" marL="457200" rtl="0" algn="l">
              <a:spcBef>
                <a:spcPts val="0"/>
              </a:spcBef>
              <a:spcAft>
                <a:spcPts val="0"/>
              </a:spcAft>
              <a:buSzPts val="1800"/>
              <a:buChar char="●"/>
            </a:pPr>
            <a:r>
              <a:rPr lang="en" sz="1800"/>
              <a:t>Approach</a:t>
            </a:r>
            <a:endParaRPr sz="1800"/>
          </a:p>
          <a:p>
            <a:pPr indent="-342900" lvl="0" marL="457200" rtl="0" algn="l">
              <a:spcBef>
                <a:spcPts val="0"/>
              </a:spcBef>
              <a:spcAft>
                <a:spcPts val="0"/>
              </a:spcAft>
              <a:buSzPts val="1800"/>
              <a:buChar char="●"/>
            </a:pPr>
            <a:r>
              <a:rPr lang="en" sz="1800"/>
              <a:t>Google Cloud Infrastructure</a:t>
            </a:r>
            <a:endParaRPr sz="1800"/>
          </a:p>
          <a:p>
            <a:pPr indent="-342900" lvl="0" marL="457200" rtl="0" algn="l">
              <a:spcBef>
                <a:spcPts val="0"/>
              </a:spcBef>
              <a:spcAft>
                <a:spcPts val="0"/>
              </a:spcAft>
              <a:buSzPts val="1800"/>
              <a:buChar char="●"/>
            </a:pPr>
            <a:r>
              <a:rPr lang="en" sz="1800"/>
              <a:t>Conclusion</a:t>
            </a:r>
            <a:endParaRPr sz="1800"/>
          </a:p>
          <a:p>
            <a:pPr indent="-342900" lvl="0" marL="457200" rtl="0" algn="l">
              <a:spcBef>
                <a:spcPts val="0"/>
              </a:spcBef>
              <a:spcAft>
                <a:spcPts val="0"/>
              </a:spcAft>
              <a:buSzPts val="1800"/>
              <a:buChar char="●"/>
            </a:pPr>
            <a:r>
              <a:rPr lang="en" sz="1800"/>
              <a:t>Q &amp; A</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62057" y="1318650"/>
            <a:ext cx="181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Production Pipeline</a:t>
            </a:r>
            <a:endParaRPr sz="2400"/>
          </a:p>
        </p:txBody>
      </p:sp>
      <p:pic>
        <p:nvPicPr>
          <p:cNvPr id="207" name="Google Shape;207;p32"/>
          <p:cNvPicPr preferRelativeResize="0"/>
          <p:nvPr/>
        </p:nvPicPr>
        <p:blipFill>
          <a:blip r:embed="rId3">
            <a:alphaModFix/>
          </a:blip>
          <a:stretch>
            <a:fillRect/>
          </a:stretch>
        </p:blipFill>
        <p:spPr>
          <a:xfrm>
            <a:off x="2651975" y="754675"/>
            <a:ext cx="6297449" cy="42481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Model</a:t>
            </a:r>
            <a:endParaRPr/>
          </a:p>
        </p:txBody>
      </p:sp>
      <p:sp>
        <p:nvSpPr>
          <p:cNvPr id="213" name="Google Shape;213;p33"/>
          <p:cNvSpPr txBox="1"/>
          <p:nvPr>
            <p:ph idx="1" type="body"/>
          </p:nvPr>
        </p:nvSpPr>
        <p:spPr>
          <a:xfrm>
            <a:off x="596250" y="2078875"/>
            <a:ext cx="50892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Simple Dense Neural Network that benefits from the transfer learning</a:t>
            </a:r>
            <a:endParaRPr sz="2000"/>
          </a:p>
          <a:p>
            <a:pPr indent="-355600" lvl="0" marL="457200" rtl="0" algn="l">
              <a:spcBef>
                <a:spcPts val="0"/>
              </a:spcBef>
              <a:spcAft>
                <a:spcPts val="0"/>
              </a:spcAft>
              <a:buSzPts val="2000"/>
              <a:buChar char="●"/>
            </a:pPr>
            <a:r>
              <a:rPr lang="en" sz="2000"/>
              <a:t>A</a:t>
            </a:r>
            <a:r>
              <a:rPr lang="en" sz="2000"/>
              <a:t> few dropout layers to fight the overfitting</a:t>
            </a:r>
            <a:endParaRPr sz="2000"/>
          </a:p>
          <a:p>
            <a:pPr indent="-355600" lvl="0" marL="457200" rtl="0" algn="l">
              <a:spcBef>
                <a:spcPts val="0"/>
              </a:spcBef>
              <a:spcAft>
                <a:spcPts val="0"/>
              </a:spcAft>
              <a:buSzPts val="2000"/>
              <a:buChar char="●"/>
            </a:pPr>
            <a:r>
              <a:rPr lang="en" sz="2000"/>
              <a:t>The output layer of the classifier has softmax activation function with ten outputs - one for each sound category</a:t>
            </a:r>
            <a:endParaRPr sz="2000"/>
          </a:p>
        </p:txBody>
      </p:sp>
      <p:pic>
        <p:nvPicPr>
          <p:cNvPr id="214" name="Google Shape;214;p33"/>
          <p:cNvPicPr preferRelativeResize="0"/>
          <p:nvPr/>
        </p:nvPicPr>
        <p:blipFill>
          <a:blip r:embed="rId3">
            <a:alphaModFix/>
          </a:blip>
          <a:stretch>
            <a:fillRect/>
          </a:stretch>
        </p:blipFill>
        <p:spPr>
          <a:xfrm>
            <a:off x="6275800" y="602950"/>
            <a:ext cx="2017175" cy="444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on GCP. Grand Design</a:t>
            </a:r>
            <a:endParaRPr/>
          </a:p>
        </p:txBody>
      </p:sp>
      <p:sp>
        <p:nvSpPr>
          <p:cNvPr id="220" name="Google Shape;220;p34"/>
          <p:cNvSpPr txBox="1"/>
          <p:nvPr>
            <p:ph idx="1" type="body"/>
          </p:nvPr>
        </p:nvSpPr>
        <p:spPr>
          <a:xfrm>
            <a:off x="729450" y="2078875"/>
            <a:ext cx="7688700" cy="27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 Upload original audio file to a GCP bucket.</a:t>
            </a:r>
            <a:endParaRPr sz="1800"/>
          </a:p>
          <a:p>
            <a:pPr indent="-342900" lvl="0" marL="457200" rtl="0" algn="l">
              <a:spcBef>
                <a:spcPts val="0"/>
              </a:spcBef>
              <a:spcAft>
                <a:spcPts val="0"/>
              </a:spcAft>
              <a:buSzPts val="1800"/>
              <a:buAutoNum type="arabicPeriod"/>
            </a:pPr>
            <a:r>
              <a:rPr lang="en" sz="1800"/>
              <a:t> Run data normalization and feature extraction job on GCP AI Platform.</a:t>
            </a:r>
            <a:endParaRPr sz="1800"/>
          </a:p>
          <a:p>
            <a:pPr indent="-342900" lvl="0" marL="457200" rtl="0" algn="l">
              <a:spcBef>
                <a:spcPts val="0"/>
              </a:spcBef>
              <a:spcAft>
                <a:spcPts val="0"/>
              </a:spcAft>
              <a:buSzPts val="1800"/>
              <a:buAutoNum type="arabicPeriod"/>
            </a:pPr>
            <a:r>
              <a:rPr lang="en" sz="1800"/>
              <a:t>Save the output of the job as a pickle file in a temporary folder of the bucket.</a:t>
            </a:r>
            <a:endParaRPr sz="1800"/>
          </a:p>
          <a:p>
            <a:pPr indent="-342900" lvl="0" marL="457200" rtl="0" algn="l">
              <a:spcBef>
                <a:spcPts val="0"/>
              </a:spcBef>
              <a:spcAft>
                <a:spcPts val="1600"/>
              </a:spcAft>
              <a:buSzPts val="1800"/>
              <a:buAutoNum type="arabicPeriod"/>
            </a:pPr>
            <a:r>
              <a:rPr lang="en" sz="1800"/>
              <a:t>Develop a serverless GCP function to learn the features employing VGG-16. The pickle files produced by the AI job would be used as input for VGG-16. The function would be triggered by the storage event in reaction to the creation of the feature pickle file. Dump the pickle file with the learned features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Grand Design (Continued)</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5. Develop a serverless function to train the classification model. Similarly to step 4 trigger the function execution propagating a storage event. Use the pickle file with learnt features produced at step # 4 as input.</a:t>
            </a:r>
            <a:endParaRPr sz="1800"/>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on GCP. Reality</a:t>
            </a:r>
            <a:endParaRPr/>
          </a:p>
        </p:txBody>
      </p:sp>
      <p:sp>
        <p:nvSpPr>
          <p:cNvPr id="232" name="Google Shape;232;p36"/>
          <p:cNvSpPr txBox="1"/>
          <p:nvPr>
            <p:ph idx="1" type="body"/>
          </p:nvPr>
        </p:nvSpPr>
        <p:spPr>
          <a:xfrm>
            <a:off x="729450" y="2078875"/>
            <a:ext cx="7688700" cy="278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As it turned out it was a formidable task to implement the proposed above design. It could have taken </a:t>
            </a:r>
            <a:r>
              <a:rPr lang="en" sz="2200"/>
              <a:t>w</a:t>
            </a:r>
            <a:r>
              <a:rPr lang="en" sz="2200"/>
              <a:t>eeks to develop such pipeline even for experienced GCP developers. Thus, considering the time constraints and luck of experience dealing with GCP we have come up with a hybrid approach.</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24650" y="1318650"/>
            <a:ext cx="18630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Hybrid Approach</a:t>
            </a:r>
            <a:endParaRPr/>
          </a:p>
          <a:p>
            <a:pPr indent="0" lvl="0" marL="0" rtl="0" algn="ctr">
              <a:spcBef>
                <a:spcPts val="0"/>
              </a:spcBef>
              <a:spcAft>
                <a:spcPts val="0"/>
              </a:spcAft>
              <a:buNone/>
            </a:pPr>
            <a:r>
              <a:t/>
            </a:r>
            <a:endParaRPr/>
          </a:p>
        </p:txBody>
      </p:sp>
      <p:pic>
        <p:nvPicPr>
          <p:cNvPr id="238" name="Google Shape;238;p37"/>
          <p:cNvPicPr preferRelativeResize="0"/>
          <p:nvPr/>
        </p:nvPicPr>
        <p:blipFill>
          <a:blip r:embed="rId3">
            <a:alphaModFix/>
          </a:blip>
          <a:stretch>
            <a:fillRect/>
          </a:stretch>
        </p:blipFill>
        <p:spPr>
          <a:xfrm>
            <a:off x="2907800" y="503225"/>
            <a:ext cx="5983850" cy="4487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AI Platform Configuration</a:t>
            </a:r>
            <a:endParaRPr/>
          </a:p>
        </p:txBody>
      </p:sp>
      <p:sp>
        <p:nvSpPr>
          <p:cNvPr id="244" name="Google Shape;244;p38"/>
          <p:cNvSpPr txBox="1"/>
          <p:nvPr/>
        </p:nvSpPr>
        <p:spPr>
          <a:xfrm>
            <a:off x="342900" y="2015300"/>
            <a:ext cx="8435400" cy="277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 sz="1600">
                <a:latin typeface="Lato"/>
                <a:ea typeface="Lato"/>
                <a:cs typeface="Lato"/>
                <a:sym typeface="Lato"/>
              </a:rPr>
              <a:t>PREMIUM_1 </a:t>
            </a:r>
            <a:r>
              <a:rPr lang="en" sz="1600">
                <a:latin typeface="Lato"/>
                <a:ea typeface="Lato"/>
                <a:cs typeface="Lato"/>
                <a:sym typeface="Lato"/>
              </a:rPr>
              <a:t>scale tier</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One master instance</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 19 workers</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 11 parameter servers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Compute Engine machine name, master: n1-highcpu-16, workers: n1-highcpu-16, parameter servers: n1-highmem-8</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The model training parameters: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1" lang="en" sz="1600">
                <a:latin typeface="Lato"/>
                <a:ea typeface="Lato"/>
                <a:cs typeface="Lato"/>
                <a:sym typeface="Lato"/>
              </a:rPr>
              <a:t>50 </a:t>
            </a:r>
            <a:r>
              <a:rPr lang="en" sz="1600">
                <a:latin typeface="Lato"/>
                <a:ea typeface="Lato"/>
                <a:cs typeface="Lato"/>
                <a:sym typeface="Lato"/>
              </a:rPr>
              <a:t>epochs</a:t>
            </a:r>
            <a:r>
              <a:rPr lang="en" sz="1600">
                <a:latin typeface="Lato"/>
                <a:ea typeface="Lato"/>
                <a:cs typeface="Lato"/>
                <a:sym typeface="Lato"/>
              </a:rPr>
              <a:t>, </a:t>
            </a:r>
            <a:r>
              <a:rPr lang="en" sz="1600">
                <a:latin typeface="Lato"/>
                <a:ea typeface="Lato"/>
                <a:cs typeface="Lato"/>
                <a:sym typeface="Lato"/>
              </a:rPr>
              <a:t>batch size of </a:t>
            </a:r>
            <a:r>
              <a:rPr b="1" lang="en" sz="1600">
                <a:latin typeface="Lato"/>
                <a:ea typeface="Lato"/>
                <a:cs typeface="Lato"/>
                <a:sym typeface="Lato"/>
              </a:rPr>
              <a:t>256</a:t>
            </a:r>
            <a:endParaRPr b="1"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Validation set size - </a:t>
            </a:r>
            <a:r>
              <a:rPr b="1" lang="en" sz="1600">
                <a:latin typeface="Lato"/>
                <a:ea typeface="Lato"/>
                <a:cs typeface="Lato"/>
                <a:sym typeface="Lato"/>
              </a:rPr>
              <a:t>25</a:t>
            </a:r>
            <a:r>
              <a:rPr lang="en" sz="1600">
                <a:latin typeface="Lato"/>
                <a:ea typeface="Lato"/>
                <a:cs typeface="Lato"/>
                <a:sym typeface="Lato"/>
              </a:rPr>
              <a:t>% of the training dataset</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1" lang="en" sz="1600">
                <a:latin typeface="Lato"/>
                <a:ea typeface="Lato"/>
                <a:cs typeface="Lato"/>
                <a:sym typeface="Lato"/>
              </a:rPr>
              <a:t>Adam </a:t>
            </a:r>
            <a:r>
              <a:rPr lang="en" sz="1600">
                <a:latin typeface="Lato"/>
                <a:ea typeface="Lato"/>
                <a:cs typeface="Lato"/>
                <a:sym typeface="Lato"/>
              </a:rPr>
              <a:t>optimizer</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lang="en" sz="1600">
                <a:latin typeface="Lato"/>
                <a:ea typeface="Lato"/>
                <a:cs typeface="Lato"/>
                <a:sym typeface="Lato"/>
              </a:rPr>
              <a:t>Learning rate decay</a:t>
            </a:r>
            <a:endParaRPr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Job Statistics. Network Traffic</a:t>
            </a:r>
            <a:endParaRPr/>
          </a:p>
        </p:txBody>
      </p:sp>
      <p:pic>
        <p:nvPicPr>
          <p:cNvPr id="250" name="Google Shape;250;p39"/>
          <p:cNvPicPr preferRelativeResize="0"/>
          <p:nvPr/>
        </p:nvPicPr>
        <p:blipFill>
          <a:blip r:embed="rId3">
            <a:alphaModFix/>
          </a:blip>
          <a:stretch>
            <a:fillRect/>
          </a:stretch>
        </p:blipFill>
        <p:spPr>
          <a:xfrm>
            <a:off x="1752600" y="2006250"/>
            <a:ext cx="5634166"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Job Statistics. Master Server CPU &amp; Mem</a:t>
            </a:r>
            <a:endParaRPr/>
          </a:p>
        </p:txBody>
      </p:sp>
      <p:pic>
        <p:nvPicPr>
          <p:cNvPr id="256" name="Google Shape;256;p40"/>
          <p:cNvPicPr preferRelativeResize="0"/>
          <p:nvPr/>
        </p:nvPicPr>
        <p:blipFill>
          <a:blip r:embed="rId3">
            <a:alphaModFix/>
          </a:blip>
          <a:stretch>
            <a:fillRect/>
          </a:stretch>
        </p:blipFill>
        <p:spPr>
          <a:xfrm>
            <a:off x="1600200" y="2006250"/>
            <a:ext cx="6084643" cy="2984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Job Statistics. Parameter Servers CPU</a:t>
            </a:r>
            <a:endParaRPr/>
          </a:p>
        </p:txBody>
      </p:sp>
      <p:pic>
        <p:nvPicPr>
          <p:cNvPr id="262" name="Google Shape;262;p41"/>
          <p:cNvPicPr preferRelativeResize="0"/>
          <p:nvPr/>
        </p:nvPicPr>
        <p:blipFill>
          <a:blip r:embed="rId3">
            <a:alphaModFix/>
          </a:blip>
          <a:stretch>
            <a:fillRect/>
          </a:stretch>
        </p:blipFill>
        <p:spPr>
          <a:xfrm>
            <a:off x="1219200" y="2006250"/>
            <a:ext cx="6470463" cy="2984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9" name="Google Shape;99;p15"/>
          <p:cNvSpPr txBox="1"/>
          <p:nvPr>
            <p:ph idx="1" type="body"/>
          </p:nvPr>
        </p:nvSpPr>
        <p:spPr>
          <a:xfrm>
            <a:off x="729450" y="2078875"/>
            <a:ext cx="7688700" cy="279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Many urban areas exceed the recommended by the World Health Organization sound limit of 55 dB</a:t>
            </a:r>
            <a:endParaRPr sz="2000"/>
          </a:p>
          <a:p>
            <a:pPr indent="-355600" lvl="0" marL="457200" rtl="0" algn="l">
              <a:spcBef>
                <a:spcPts val="0"/>
              </a:spcBef>
              <a:spcAft>
                <a:spcPts val="0"/>
              </a:spcAft>
              <a:buSzPts val="2000"/>
              <a:buChar char="●"/>
            </a:pPr>
            <a:r>
              <a:rPr lang="en" sz="2000"/>
              <a:t>The latest research shows that constant exposure to the urban noise causes stress, disturbed sleep and serious illness </a:t>
            </a:r>
            <a:endParaRPr sz="2000"/>
          </a:p>
          <a:p>
            <a:pPr indent="-355600" lvl="0" marL="457200" rtl="0" algn="l">
              <a:spcBef>
                <a:spcPts val="0"/>
              </a:spcBef>
              <a:spcAft>
                <a:spcPts val="0"/>
              </a:spcAft>
              <a:buSzPts val="2000"/>
              <a:buChar char="●"/>
            </a:pPr>
            <a:r>
              <a:rPr lang="en" sz="2000"/>
              <a:t>Accurate</a:t>
            </a:r>
            <a:r>
              <a:rPr lang="en" sz="2000"/>
              <a:t> categorization of known urban sounds helps to understand and address the sound pollution</a:t>
            </a:r>
            <a:r>
              <a:rPr lang="en" sz="2000"/>
              <a:t>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GCP Job Statistics. Workers CPU &amp; Memory</a:t>
            </a:r>
            <a:endParaRPr/>
          </a:p>
        </p:txBody>
      </p:sp>
      <p:pic>
        <p:nvPicPr>
          <p:cNvPr id="268" name="Google Shape;268;p42"/>
          <p:cNvPicPr preferRelativeResize="0"/>
          <p:nvPr/>
        </p:nvPicPr>
        <p:blipFill>
          <a:blip r:embed="rId3">
            <a:alphaModFix/>
          </a:blip>
          <a:stretch>
            <a:fillRect/>
          </a:stretch>
        </p:blipFill>
        <p:spPr>
          <a:xfrm>
            <a:off x="1295400" y="2006250"/>
            <a:ext cx="6366892" cy="29848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idx="1" type="body"/>
          </p:nvPr>
        </p:nvSpPr>
        <p:spPr>
          <a:xfrm>
            <a:off x="729450" y="1359450"/>
            <a:ext cx="76887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3"/>
          <p:cNvPicPr preferRelativeResize="0"/>
          <p:nvPr/>
        </p:nvPicPr>
        <p:blipFill>
          <a:blip r:embed="rId3">
            <a:alphaModFix/>
          </a:blip>
          <a:stretch>
            <a:fillRect/>
          </a:stretch>
        </p:blipFill>
        <p:spPr>
          <a:xfrm>
            <a:off x="811425" y="1485600"/>
            <a:ext cx="7504125" cy="3489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Model Training</a:t>
            </a:r>
            <a:endParaRPr/>
          </a:p>
        </p:txBody>
      </p:sp>
      <p:sp>
        <p:nvSpPr>
          <p:cNvPr id="280" name="Google Shape;280;p44"/>
          <p:cNvSpPr txBox="1"/>
          <p:nvPr>
            <p:ph idx="1" type="body"/>
          </p:nvPr>
        </p:nvSpPr>
        <p:spPr>
          <a:xfrm>
            <a:off x="729450" y="2078875"/>
            <a:ext cx="7688700" cy="27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Training and Validation accuracy nicely converged - the model learnt the data well</a:t>
            </a:r>
            <a:endParaRPr sz="1800"/>
          </a:p>
          <a:p>
            <a:pPr indent="-342900" lvl="0" marL="457200" rtl="0" algn="l">
              <a:spcBef>
                <a:spcPts val="0"/>
              </a:spcBef>
              <a:spcAft>
                <a:spcPts val="0"/>
              </a:spcAft>
              <a:buSzPts val="1800"/>
              <a:buChar char="●"/>
            </a:pPr>
            <a:r>
              <a:rPr lang="en" sz="1800"/>
              <a:t>Both curves lay in close proximity and follow each other - training and validation are represented - they contain all the features of original dataset</a:t>
            </a:r>
            <a:endParaRPr sz="1800"/>
          </a:p>
          <a:p>
            <a:pPr indent="-342900" lvl="0" marL="457200" rtl="0" algn="l">
              <a:spcBef>
                <a:spcPts val="0"/>
              </a:spcBef>
              <a:spcAft>
                <a:spcPts val="0"/>
              </a:spcAft>
              <a:buSzPts val="1800"/>
              <a:buChar char="●"/>
            </a:pPr>
            <a:r>
              <a:rPr lang="en" sz="1800"/>
              <a:t>The training and validation curves on the right hand side have plateaued - further training might lead to overfitting</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idx="1" type="body"/>
          </p:nvPr>
        </p:nvSpPr>
        <p:spPr>
          <a:xfrm>
            <a:off x="729450" y="1287176"/>
            <a:ext cx="4046700" cy="3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600">
                <a:solidFill>
                  <a:srgbClr val="000000"/>
                </a:solidFill>
                <a:latin typeface="Raleway"/>
                <a:ea typeface="Raleway"/>
                <a:cs typeface="Raleway"/>
                <a:sym typeface="Raleway"/>
              </a:rPr>
              <a:t>Model Confusion Matrix</a:t>
            </a:r>
            <a:endParaRPr b="1" sz="2600">
              <a:solidFill>
                <a:srgbClr val="000000"/>
              </a:solidFill>
              <a:latin typeface="Raleway"/>
              <a:ea typeface="Raleway"/>
              <a:cs typeface="Raleway"/>
              <a:sym typeface="Raleway"/>
            </a:endParaRPr>
          </a:p>
        </p:txBody>
      </p:sp>
      <p:pic>
        <p:nvPicPr>
          <p:cNvPr id="286" name="Google Shape;286;p45"/>
          <p:cNvPicPr preferRelativeResize="0"/>
          <p:nvPr/>
        </p:nvPicPr>
        <p:blipFill>
          <a:blip r:embed="rId3">
            <a:alphaModFix/>
          </a:blip>
          <a:stretch>
            <a:fillRect/>
          </a:stretch>
        </p:blipFill>
        <p:spPr>
          <a:xfrm>
            <a:off x="4681863" y="1782175"/>
            <a:ext cx="4241200" cy="3096325"/>
          </a:xfrm>
          <a:prstGeom prst="rect">
            <a:avLst/>
          </a:prstGeom>
          <a:noFill/>
          <a:ln>
            <a:noFill/>
          </a:ln>
        </p:spPr>
      </p:pic>
      <p:pic>
        <p:nvPicPr>
          <p:cNvPr id="287" name="Google Shape;287;p45"/>
          <p:cNvPicPr preferRelativeResize="0"/>
          <p:nvPr/>
        </p:nvPicPr>
        <p:blipFill>
          <a:blip r:embed="rId4">
            <a:alphaModFix/>
          </a:blip>
          <a:stretch>
            <a:fillRect/>
          </a:stretch>
        </p:blipFill>
        <p:spPr>
          <a:xfrm>
            <a:off x="152400" y="1782175"/>
            <a:ext cx="4004676" cy="3337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Outcome</a:t>
            </a:r>
            <a:endParaRPr/>
          </a:p>
        </p:txBody>
      </p:sp>
      <p:sp>
        <p:nvSpPr>
          <p:cNvPr id="293" name="Google Shape;293;p46"/>
          <p:cNvSpPr txBox="1"/>
          <p:nvPr>
            <p:ph idx="1" type="body"/>
          </p:nvPr>
        </p:nvSpPr>
        <p:spPr>
          <a:xfrm>
            <a:off x="729450" y="2078875"/>
            <a:ext cx="7688700" cy="27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All averaged F1 scores show </a:t>
            </a:r>
            <a:r>
              <a:rPr b="1" lang="en" sz="1800"/>
              <a:t>85%</a:t>
            </a:r>
            <a:r>
              <a:rPr lang="en" sz="1800"/>
              <a:t> accuracy on training set!</a:t>
            </a:r>
            <a:endParaRPr sz="1800"/>
          </a:p>
          <a:p>
            <a:pPr indent="-342900" lvl="0" marL="457200" rtl="0" algn="l">
              <a:spcBef>
                <a:spcPts val="0"/>
              </a:spcBef>
              <a:spcAft>
                <a:spcPts val="0"/>
              </a:spcAft>
              <a:buSzPts val="1800"/>
              <a:buChar char="●"/>
            </a:pPr>
            <a:r>
              <a:rPr lang="en" sz="1800"/>
              <a:t>The least successful categories are </a:t>
            </a:r>
            <a:r>
              <a:rPr b="1" lang="en" sz="1800"/>
              <a:t>Children Playing</a:t>
            </a:r>
            <a:r>
              <a:rPr lang="en" sz="1800"/>
              <a:t>, </a:t>
            </a:r>
            <a:r>
              <a:rPr b="1" lang="en" sz="1800"/>
              <a:t>Dog Bark</a:t>
            </a:r>
            <a:r>
              <a:rPr lang="en" sz="1800"/>
              <a:t> and </a:t>
            </a:r>
            <a:r>
              <a:rPr b="1" lang="en" sz="1800"/>
              <a:t>Street Music</a:t>
            </a:r>
            <a:r>
              <a:rPr lang="en" sz="1800"/>
              <a:t> (all scored mid to high 70’s)</a:t>
            </a:r>
            <a:endParaRPr sz="1800"/>
          </a:p>
          <a:p>
            <a:pPr indent="-342900" lvl="0" marL="457200" rtl="0" algn="l">
              <a:spcBef>
                <a:spcPts val="0"/>
              </a:spcBef>
              <a:spcAft>
                <a:spcPts val="0"/>
              </a:spcAft>
              <a:buSzPts val="1800"/>
              <a:buChar char="●"/>
            </a:pPr>
            <a:r>
              <a:rPr lang="en" sz="1800"/>
              <a:t>The lower score to classify Children Playing and Street Music could be explained by the complexity of the sound</a:t>
            </a:r>
            <a:endParaRPr sz="1800"/>
          </a:p>
          <a:p>
            <a:pPr indent="-342900" lvl="0" marL="457200" rtl="0" algn="l">
              <a:spcBef>
                <a:spcPts val="0"/>
              </a:spcBef>
              <a:spcAft>
                <a:spcPts val="0"/>
              </a:spcAft>
              <a:buSzPts val="1800"/>
              <a:buChar char="●"/>
            </a:pPr>
            <a:r>
              <a:rPr lang="en" sz="1800"/>
              <a:t>Not sure why </a:t>
            </a:r>
            <a:r>
              <a:rPr b="1" lang="en" sz="1800"/>
              <a:t>Dog Bark</a:t>
            </a:r>
            <a:r>
              <a:rPr lang="en" sz="1800"/>
              <a:t> had a low score</a:t>
            </a:r>
            <a:endParaRPr sz="1800"/>
          </a:p>
          <a:p>
            <a:pPr indent="-342900" lvl="0" marL="457200" rtl="0" algn="l">
              <a:spcBef>
                <a:spcPts val="0"/>
              </a:spcBef>
              <a:spcAft>
                <a:spcPts val="0"/>
              </a:spcAft>
              <a:buSzPts val="1800"/>
              <a:buChar char="●"/>
            </a:pPr>
            <a:r>
              <a:rPr lang="en" sz="1800"/>
              <a:t>We believe more samples of the underperforming classes would </a:t>
            </a:r>
            <a:r>
              <a:rPr lang="en" sz="1800"/>
              <a:t>help to improve the </a:t>
            </a:r>
            <a:r>
              <a:rPr lang="en" sz="1800"/>
              <a:t>classifier</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729450" y="1318650"/>
            <a:ext cx="76887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9" name="Google Shape;299;p47"/>
          <p:cNvSpPr txBox="1"/>
          <p:nvPr>
            <p:ph idx="1" type="body"/>
          </p:nvPr>
        </p:nvSpPr>
        <p:spPr>
          <a:xfrm>
            <a:off x="729450" y="1832028"/>
            <a:ext cx="7688700" cy="31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Our research proves that having even modest computational resources it is possible to classify urban sounds with the high degree of accuracy. </a:t>
            </a:r>
            <a:endParaRPr sz="1900"/>
          </a:p>
          <a:p>
            <a:pPr indent="0" lvl="0" marL="0" rtl="0" algn="l">
              <a:spcBef>
                <a:spcPts val="1600"/>
              </a:spcBef>
              <a:spcAft>
                <a:spcPts val="0"/>
              </a:spcAft>
              <a:buNone/>
            </a:pPr>
            <a:r>
              <a:rPr lang="en" sz="1900"/>
              <a:t>We have confirmed that the data augmentation is an excellent tool to balance the unbalanced datasets or even boost the size of the small dataset. </a:t>
            </a:r>
            <a:endParaRPr sz="1900"/>
          </a:p>
          <a:p>
            <a:pPr indent="0" lvl="0" marL="0" rtl="0" algn="l">
              <a:spcBef>
                <a:spcPts val="1600"/>
              </a:spcBef>
              <a:spcAft>
                <a:spcPts val="1600"/>
              </a:spcAft>
              <a:buNone/>
            </a:pPr>
            <a:r>
              <a:rPr lang="en" sz="1900"/>
              <a:t>We have demonstrated the power of the transfer learning, which makes training of the high accuracy models with limited resources possible.</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48"/>
          <p:cNvSpPr txBox="1"/>
          <p:nvPr>
            <p:ph type="title"/>
          </p:nvPr>
        </p:nvSpPr>
        <p:spPr>
          <a:xfrm>
            <a:off x="729450" y="556650"/>
            <a:ext cx="1273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5" name="Google Shape;105;p16"/>
          <p:cNvSpPr txBox="1"/>
          <p:nvPr>
            <p:ph idx="1" type="body"/>
          </p:nvPr>
        </p:nvSpPr>
        <p:spPr>
          <a:xfrm>
            <a:off x="729450" y="1853850"/>
            <a:ext cx="7688700" cy="30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Build a robust urban sound classifier leveraging concepts from transfer learning and deep learning.</a:t>
            </a:r>
            <a:endParaRPr sz="2400"/>
          </a:p>
          <a:p>
            <a:pPr indent="0" lvl="0" marL="0" rtl="0" algn="l">
              <a:spcBef>
                <a:spcPts val="1600"/>
              </a:spcBef>
              <a:spcAft>
                <a:spcPts val="0"/>
              </a:spcAft>
              <a:buNone/>
            </a:pPr>
            <a:r>
              <a:rPr lang="en" sz="2400"/>
              <a:t>The model should be able to deal with the sound samples of various duration, number of channels and sample rate.</a:t>
            </a:r>
            <a:endParaRPr sz="2400"/>
          </a:p>
          <a:p>
            <a:pPr indent="0" lvl="0" marL="0" rtl="0" algn="l">
              <a:spcBef>
                <a:spcPts val="1600"/>
              </a:spcBef>
              <a:spcAft>
                <a:spcPts val="0"/>
              </a:spcAft>
              <a:buNone/>
            </a:pPr>
            <a:r>
              <a:rPr lang="en" sz="2400"/>
              <a:t>The model should work fast enough to classify the sound samples in real-time</a:t>
            </a:r>
            <a:endParaRPr sz="24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11" name="Google Shape;111;p17"/>
          <p:cNvSpPr txBox="1"/>
          <p:nvPr>
            <p:ph idx="1" type="body"/>
          </p:nvPr>
        </p:nvSpPr>
        <p:spPr>
          <a:xfrm>
            <a:off x="729450" y="2078875"/>
            <a:ext cx="7688700" cy="268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Contains </a:t>
            </a:r>
            <a:r>
              <a:rPr b="1" lang="en" sz="2000"/>
              <a:t>8732 </a:t>
            </a:r>
            <a:r>
              <a:rPr lang="en" sz="2000"/>
              <a:t>labeled excerpts of urban sounds from </a:t>
            </a:r>
            <a:r>
              <a:rPr b="1" lang="en" sz="2000"/>
              <a:t>10 </a:t>
            </a:r>
            <a:r>
              <a:rPr lang="en" sz="2000"/>
              <a:t>classes</a:t>
            </a:r>
            <a:endParaRPr sz="2000"/>
          </a:p>
          <a:p>
            <a:pPr indent="-355600" lvl="0" marL="457200" rtl="0" algn="l">
              <a:spcBef>
                <a:spcPts val="0"/>
              </a:spcBef>
              <a:spcAft>
                <a:spcPts val="0"/>
              </a:spcAft>
              <a:buSzPts val="2000"/>
              <a:buChar char="●"/>
            </a:pPr>
            <a:r>
              <a:rPr lang="en" sz="2000"/>
              <a:t>The sound samples are stored in WAV format and are equal to or less than 4 second long</a:t>
            </a:r>
            <a:endParaRPr sz="2000"/>
          </a:p>
          <a:p>
            <a:pPr indent="-355600" lvl="0" marL="457200" rtl="0" algn="l">
              <a:spcBef>
                <a:spcPts val="0"/>
              </a:spcBef>
              <a:spcAft>
                <a:spcPts val="0"/>
              </a:spcAft>
              <a:buSzPts val="2000"/>
              <a:buChar char="●"/>
            </a:pPr>
            <a:r>
              <a:rPr lang="en" sz="2000"/>
              <a:t>A metadata file maintains the classification of the audio samples</a:t>
            </a:r>
            <a:endParaRPr sz="2000"/>
          </a:p>
          <a:p>
            <a:pPr indent="-355600" lvl="0" marL="457200" rtl="0" algn="l">
              <a:spcBef>
                <a:spcPts val="0"/>
              </a:spcBef>
              <a:spcAft>
                <a:spcPts val="0"/>
              </a:spcAft>
              <a:buSzPts val="2000"/>
              <a:buChar char="●"/>
            </a:pPr>
            <a:r>
              <a:rPr lang="en" sz="2000"/>
              <a:t>Audio file naming convention: </a:t>
            </a:r>
            <a:r>
              <a:rPr lang="en" sz="2000"/>
              <a:t>fsID-</a:t>
            </a:r>
            <a:r>
              <a:rPr b="1" lang="en" sz="2000"/>
              <a:t>classID</a:t>
            </a:r>
            <a:r>
              <a:rPr lang="en" sz="2000"/>
              <a:t>-[occurrenceID]-sliceID.wav</a:t>
            </a:r>
            <a:endParaRPr sz="2000"/>
          </a:p>
          <a:p>
            <a:pPr indent="0" lvl="0" marL="457200" rtl="0" algn="l">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3775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Sample</a:t>
            </a:r>
            <a:endParaRPr/>
          </a:p>
        </p:txBody>
      </p:sp>
      <p:pic>
        <p:nvPicPr>
          <p:cNvPr id="117" name="Google Shape;117;p18"/>
          <p:cNvPicPr preferRelativeResize="0"/>
          <p:nvPr/>
        </p:nvPicPr>
        <p:blipFill>
          <a:blip r:embed="rId3">
            <a:alphaModFix/>
          </a:blip>
          <a:stretch>
            <a:fillRect/>
          </a:stretch>
        </p:blipFill>
        <p:spPr>
          <a:xfrm>
            <a:off x="5101351" y="809350"/>
            <a:ext cx="2391600" cy="4237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9450" y="2051250"/>
            <a:ext cx="3564900" cy="292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0 - Air Conditioner</a:t>
            </a:r>
            <a:endParaRPr sz="2400"/>
          </a:p>
          <a:p>
            <a:pPr indent="-381000" lvl="0" marL="457200" rtl="0" algn="l">
              <a:spcBef>
                <a:spcPts val="0"/>
              </a:spcBef>
              <a:spcAft>
                <a:spcPts val="0"/>
              </a:spcAft>
              <a:buSzPts val="2400"/>
              <a:buChar char="●"/>
            </a:pPr>
            <a:r>
              <a:rPr lang="en" sz="2400"/>
              <a:t>1 - Car Horn</a:t>
            </a:r>
            <a:endParaRPr sz="2400"/>
          </a:p>
          <a:p>
            <a:pPr indent="-381000" lvl="0" marL="457200" rtl="0" algn="l">
              <a:spcBef>
                <a:spcPts val="0"/>
              </a:spcBef>
              <a:spcAft>
                <a:spcPts val="0"/>
              </a:spcAft>
              <a:buSzPts val="2400"/>
              <a:buChar char="●"/>
            </a:pPr>
            <a:r>
              <a:rPr lang="en" sz="2400"/>
              <a:t>2 - Children Playing</a:t>
            </a:r>
            <a:endParaRPr sz="2400"/>
          </a:p>
          <a:p>
            <a:pPr indent="-381000" lvl="0" marL="457200" rtl="0" algn="l">
              <a:spcBef>
                <a:spcPts val="0"/>
              </a:spcBef>
              <a:spcAft>
                <a:spcPts val="0"/>
              </a:spcAft>
              <a:buSzPts val="2400"/>
              <a:buChar char="●"/>
            </a:pPr>
            <a:r>
              <a:rPr lang="en" sz="2400"/>
              <a:t>3 - Dog Bark</a:t>
            </a:r>
            <a:endParaRPr sz="2400"/>
          </a:p>
          <a:p>
            <a:pPr indent="-381000" lvl="0" marL="457200" rtl="0" algn="l">
              <a:spcBef>
                <a:spcPts val="0"/>
              </a:spcBef>
              <a:spcAft>
                <a:spcPts val="0"/>
              </a:spcAft>
              <a:buSzPts val="2400"/>
              <a:buChar char="●"/>
            </a:pPr>
            <a:r>
              <a:rPr lang="en" sz="2400"/>
              <a:t>4 -Drilling</a:t>
            </a:r>
            <a:endParaRPr b="1" sz="2400"/>
          </a:p>
        </p:txBody>
      </p:sp>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 Sound Categories</a:t>
            </a:r>
            <a:endParaRPr/>
          </a:p>
        </p:txBody>
      </p:sp>
      <p:sp>
        <p:nvSpPr>
          <p:cNvPr id="124" name="Google Shape;124;p19"/>
          <p:cNvSpPr txBox="1"/>
          <p:nvPr>
            <p:ph idx="1" type="body"/>
          </p:nvPr>
        </p:nvSpPr>
        <p:spPr>
          <a:xfrm>
            <a:off x="4820775" y="2063111"/>
            <a:ext cx="3454500" cy="292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5 - </a:t>
            </a:r>
            <a:r>
              <a:rPr lang="en" sz="2400"/>
              <a:t>Engine Idling</a:t>
            </a:r>
            <a:endParaRPr sz="2400"/>
          </a:p>
          <a:p>
            <a:pPr indent="-381000" lvl="0" marL="457200" rtl="0" algn="l">
              <a:spcBef>
                <a:spcPts val="0"/>
              </a:spcBef>
              <a:spcAft>
                <a:spcPts val="0"/>
              </a:spcAft>
              <a:buSzPts val="2400"/>
              <a:buChar char="●"/>
            </a:pPr>
            <a:r>
              <a:rPr lang="en" sz="2400"/>
              <a:t>6 - Gun Shot</a:t>
            </a:r>
            <a:endParaRPr sz="2400"/>
          </a:p>
          <a:p>
            <a:pPr indent="-381000" lvl="0" marL="457200" rtl="0" algn="l">
              <a:spcBef>
                <a:spcPts val="0"/>
              </a:spcBef>
              <a:spcAft>
                <a:spcPts val="0"/>
              </a:spcAft>
              <a:buSzPts val="2400"/>
              <a:buChar char="●"/>
            </a:pPr>
            <a:r>
              <a:rPr lang="en" sz="2400"/>
              <a:t>7 - Jackhammer</a:t>
            </a:r>
            <a:endParaRPr sz="2400"/>
          </a:p>
          <a:p>
            <a:pPr indent="-381000" lvl="0" marL="457200" rtl="0" algn="l">
              <a:spcBef>
                <a:spcPts val="0"/>
              </a:spcBef>
              <a:spcAft>
                <a:spcPts val="0"/>
              </a:spcAft>
              <a:buSzPts val="2400"/>
              <a:buChar char="●"/>
            </a:pPr>
            <a:r>
              <a:rPr lang="en" sz="2400"/>
              <a:t>8 - Siren</a:t>
            </a:r>
            <a:endParaRPr sz="2400"/>
          </a:p>
          <a:p>
            <a:pPr indent="-381000" lvl="0" marL="457200" rtl="0" algn="l">
              <a:spcBef>
                <a:spcPts val="0"/>
              </a:spcBef>
              <a:spcAft>
                <a:spcPts val="0"/>
              </a:spcAft>
              <a:buSzPts val="2400"/>
              <a:buChar char="●"/>
            </a:pPr>
            <a:r>
              <a:rPr lang="en" sz="2400"/>
              <a:t>9 - Street Music</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Category Split</a:t>
            </a:r>
            <a:endParaRPr/>
          </a:p>
        </p:txBody>
      </p:sp>
      <p:pic>
        <p:nvPicPr>
          <p:cNvPr id="130" name="Google Shape;130;p20"/>
          <p:cNvPicPr preferRelativeResize="0"/>
          <p:nvPr/>
        </p:nvPicPr>
        <p:blipFill>
          <a:blip r:embed="rId3">
            <a:alphaModFix/>
          </a:blip>
          <a:stretch>
            <a:fillRect/>
          </a:stretch>
        </p:blipFill>
        <p:spPr>
          <a:xfrm>
            <a:off x="4392475" y="1994200"/>
            <a:ext cx="4378235" cy="2984850"/>
          </a:xfrm>
          <a:prstGeom prst="rect">
            <a:avLst/>
          </a:prstGeom>
          <a:noFill/>
          <a:ln>
            <a:noFill/>
          </a:ln>
        </p:spPr>
      </p:pic>
      <p:sp>
        <p:nvSpPr>
          <p:cNvPr id="131" name="Google Shape;131;p20"/>
          <p:cNvSpPr txBox="1"/>
          <p:nvPr/>
        </p:nvSpPr>
        <p:spPr>
          <a:xfrm>
            <a:off x="403525" y="1861050"/>
            <a:ext cx="3836700" cy="30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Eight categories have almost equal number of observations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Gun Shot</a:t>
            </a:r>
            <a:r>
              <a:rPr lang="en" sz="1800">
                <a:latin typeface="Lato"/>
                <a:ea typeface="Lato"/>
                <a:cs typeface="Lato"/>
                <a:sym typeface="Lato"/>
              </a:rPr>
              <a:t> and </a:t>
            </a:r>
            <a:r>
              <a:rPr b="1" lang="en" sz="1800">
                <a:latin typeface="Lato"/>
                <a:ea typeface="Lato"/>
                <a:cs typeface="Lato"/>
                <a:sym typeface="Lato"/>
              </a:rPr>
              <a:t>Car Horn </a:t>
            </a:r>
            <a:r>
              <a:rPr lang="en" sz="1800">
                <a:latin typeface="Lato"/>
                <a:ea typeface="Lato"/>
                <a:cs typeface="Lato"/>
                <a:sym typeface="Lato"/>
              </a:rPr>
              <a:t>categories are underpopulated</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Upsample less populous categories employing sound augmentation technique: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Change pitch</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Add noise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Apply time shift</a:t>
            </a:r>
            <a:endParaRPr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Sample Rate</a:t>
            </a:r>
            <a:endParaRPr/>
          </a:p>
        </p:txBody>
      </p:sp>
      <p:sp>
        <p:nvSpPr>
          <p:cNvPr id="137" name="Google Shape;137;p21"/>
          <p:cNvSpPr txBox="1"/>
          <p:nvPr>
            <p:ph idx="1" type="body"/>
          </p:nvPr>
        </p:nvSpPr>
        <p:spPr>
          <a:xfrm>
            <a:off x="729450" y="2078875"/>
            <a:ext cx="243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a:t>
            </a:r>
            <a:r>
              <a:rPr lang="en" sz="1800"/>
              <a:t>he sample rate of the sound files varies. We would have to re-sample the original audio to bring the sample rate to the same standard. </a:t>
            </a:r>
            <a:endParaRPr sz="1800"/>
          </a:p>
        </p:txBody>
      </p:sp>
      <p:pic>
        <p:nvPicPr>
          <p:cNvPr id="138" name="Google Shape;138;p21"/>
          <p:cNvPicPr preferRelativeResize="0"/>
          <p:nvPr/>
        </p:nvPicPr>
        <p:blipFill>
          <a:blip r:embed="rId3">
            <a:alphaModFix/>
          </a:blip>
          <a:stretch>
            <a:fillRect/>
          </a:stretch>
        </p:blipFill>
        <p:spPr>
          <a:xfrm>
            <a:off x="3615475" y="2012275"/>
            <a:ext cx="5430769"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