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9C27B75-826F-42A6-9F4D-E81C04EEDB78}">
  <a:tblStyle styleId="{49C27B75-826F-42A6-9F4D-E81C04EEDB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296b4b296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296b4b29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296b4b29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296b4b29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296b4b29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296b4b29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296b4b29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296b4b29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296b4b29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296b4b29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296b4b29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296b4b29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296b4b29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296b4b29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296b4b29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296b4b29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296b4b29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296b4b29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296b4b296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296b4b29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296b4b29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296b4b29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296b4b296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296b4b296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2c4f931b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2c4f931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296b4b29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296b4b29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296b4b29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296b4b29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296b4b296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296b4b29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296b4b29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296b4b29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296b4b29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296b4b29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ec2-18-237-79-89.us-west-2.compute.amazonaws.com:4200"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0038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Lending Environment Simulator and Lender Evaluator Models</a:t>
            </a:r>
            <a:endParaRPr sz="3600"/>
          </a:p>
        </p:txBody>
      </p:sp>
      <p:sp>
        <p:nvSpPr>
          <p:cNvPr id="86" name="Google Shape;86;p13"/>
          <p:cNvSpPr txBox="1"/>
          <p:nvPr>
            <p:ph idx="1" type="subTitle"/>
          </p:nvPr>
        </p:nvSpPr>
        <p:spPr>
          <a:xfrm>
            <a:off x="598088" y="29445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Vadim Spirkov, Murlidhar Loka </a:t>
            </a:r>
            <a:endParaRPr/>
          </a:p>
        </p:txBody>
      </p:sp>
      <p:sp>
        <p:nvSpPr>
          <p:cNvPr id="87" name="Google Shape;87;p13"/>
          <p:cNvSpPr txBox="1"/>
          <p:nvPr>
            <p:ph idx="1" type="subTitle"/>
          </p:nvPr>
        </p:nvSpPr>
        <p:spPr>
          <a:xfrm>
            <a:off x="598100" y="308875"/>
            <a:ext cx="5214300" cy="5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ML-1030 Capstone Project. Client: </a:t>
            </a:r>
            <a:r>
              <a:rPr b="1" lang="en" sz="1800"/>
              <a:t>KASI Insight</a:t>
            </a:r>
            <a:endParaRPr b="1" sz="1800"/>
          </a:p>
        </p:txBody>
      </p:sp>
      <p:sp>
        <p:nvSpPr>
          <p:cNvPr id="88" name="Google Shape;88;p13"/>
          <p:cNvSpPr txBox="1"/>
          <p:nvPr/>
        </p:nvSpPr>
        <p:spPr>
          <a:xfrm>
            <a:off x="2809700" y="4601050"/>
            <a:ext cx="59124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York University. School of Continuing Studies. September 15th, 2019</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descr="Background pointer shape in timeline graphic" id="154" name="Google Shape;154;p22"/>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5" name="Google Shape;155;p22"/>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Raw data exploration &amp; cleaning</a:t>
            </a:r>
            <a:endParaRPr sz="1600">
              <a:solidFill>
                <a:schemeClr val="lt1"/>
              </a:solidFill>
            </a:endParaRPr>
          </a:p>
        </p:txBody>
      </p:sp>
      <p:grpSp>
        <p:nvGrpSpPr>
          <p:cNvPr id="156" name="Google Shape;156;p22"/>
          <p:cNvGrpSpPr/>
          <p:nvPr/>
        </p:nvGrpSpPr>
        <p:grpSpPr>
          <a:xfrm>
            <a:off x="969270" y="1610215"/>
            <a:ext cx="198900" cy="593656"/>
            <a:chOff x="777447" y="1610215"/>
            <a:chExt cx="198900" cy="593656"/>
          </a:xfrm>
        </p:grpSpPr>
        <p:cxnSp>
          <p:nvCxnSpPr>
            <p:cNvPr id="157" name="Google Shape;157;p22"/>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8" name="Google Shape;158;p22"/>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2"/>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Explore raw survey data. Categorize and impute</a:t>
            </a:r>
            <a:endParaRPr sz="1600"/>
          </a:p>
        </p:txBody>
      </p:sp>
      <p:sp>
        <p:nvSpPr>
          <p:cNvPr descr="Background pointer shape in timeline graphic" id="160" name="Google Shape;160;p22"/>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1" name="Google Shape;161;p22"/>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Data exploration</a:t>
            </a:r>
            <a:endParaRPr sz="1600">
              <a:solidFill>
                <a:schemeClr val="lt1"/>
              </a:solidFill>
            </a:endParaRPr>
          </a:p>
        </p:txBody>
      </p:sp>
      <p:grpSp>
        <p:nvGrpSpPr>
          <p:cNvPr id="162" name="Google Shape;162;p22"/>
          <p:cNvGrpSpPr/>
          <p:nvPr/>
        </p:nvGrpSpPr>
        <p:grpSpPr>
          <a:xfrm>
            <a:off x="2684632" y="2938958"/>
            <a:ext cx="198900" cy="593656"/>
            <a:chOff x="2223534" y="2938958"/>
            <a:chExt cx="198900" cy="593656"/>
          </a:xfrm>
        </p:grpSpPr>
        <p:cxnSp>
          <p:nvCxnSpPr>
            <p:cNvPr id="163" name="Google Shape;163;p22"/>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4" name="Google Shape;164;p22"/>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2"/>
          <p:cNvSpPr txBox="1"/>
          <p:nvPr>
            <p:ph idx="4294967295" type="body"/>
          </p:nvPr>
        </p:nvSpPr>
        <p:spPr>
          <a:xfrm>
            <a:off x="1244325" y="3757725"/>
            <a:ext cx="26343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Understand demographic stats, economic sentiment and spending &amp; borrowing habits</a:t>
            </a:r>
            <a:endParaRPr sz="1600"/>
          </a:p>
        </p:txBody>
      </p:sp>
      <p:sp>
        <p:nvSpPr>
          <p:cNvPr descr="Background pointer shape in timeline graphic" id="166" name="Google Shape;166;p22"/>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7" name="Google Shape;167;p22"/>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Feature Selection </a:t>
            </a:r>
            <a:endParaRPr sz="1600">
              <a:solidFill>
                <a:schemeClr val="lt1"/>
              </a:solidFill>
            </a:endParaRPr>
          </a:p>
        </p:txBody>
      </p:sp>
      <p:grpSp>
        <p:nvGrpSpPr>
          <p:cNvPr id="168" name="Google Shape;168;p22"/>
          <p:cNvGrpSpPr/>
          <p:nvPr/>
        </p:nvGrpSpPr>
        <p:grpSpPr>
          <a:xfrm>
            <a:off x="4319545" y="1610215"/>
            <a:ext cx="198900" cy="593656"/>
            <a:chOff x="3918084" y="1610215"/>
            <a:chExt cx="198900" cy="593656"/>
          </a:xfrm>
        </p:grpSpPr>
        <p:cxnSp>
          <p:nvCxnSpPr>
            <p:cNvPr id="169" name="Google Shape;169;p2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0" name="Google Shape;170;p2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2"/>
          <p:cNvSpPr txBox="1"/>
          <p:nvPr>
            <p:ph idx="4294967295" type="body"/>
          </p:nvPr>
        </p:nvSpPr>
        <p:spPr>
          <a:xfrm>
            <a:off x="3304101" y="385675"/>
            <a:ext cx="26343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Identify the most important features. Find correlated features. Reduce dimensionality</a:t>
            </a:r>
            <a:endParaRPr sz="1600"/>
          </a:p>
        </p:txBody>
      </p:sp>
      <p:sp>
        <p:nvSpPr>
          <p:cNvPr descr="Background pointer shape in timeline graphic" id="172" name="Google Shape;172;p22"/>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3" name="Google Shape;173;p22"/>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Model Training &amp; Evaluation</a:t>
            </a:r>
            <a:endParaRPr sz="1600">
              <a:solidFill>
                <a:schemeClr val="lt1"/>
              </a:solidFill>
            </a:endParaRPr>
          </a:p>
        </p:txBody>
      </p:sp>
      <p:grpSp>
        <p:nvGrpSpPr>
          <p:cNvPr id="174" name="Google Shape;174;p22"/>
          <p:cNvGrpSpPr/>
          <p:nvPr/>
        </p:nvGrpSpPr>
        <p:grpSpPr>
          <a:xfrm>
            <a:off x="5973070" y="2938958"/>
            <a:ext cx="198900" cy="593656"/>
            <a:chOff x="5958946" y="2938958"/>
            <a:chExt cx="198900" cy="593656"/>
          </a:xfrm>
        </p:grpSpPr>
        <p:cxnSp>
          <p:nvCxnSpPr>
            <p:cNvPr id="175" name="Google Shape;175;p22"/>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76" name="Google Shape;176;p22"/>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2"/>
          <p:cNvSpPr txBox="1"/>
          <p:nvPr>
            <p:ph idx="4294967295" type="body"/>
          </p:nvPr>
        </p:nvSpPr>
        <p:spPr>
          <a:xfrm>
            <a:off x="4425450" y="3664625"/>
            <a:ext cx="4407600" cy="99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Establish evaluation criteria. Test three algorithms of each model. Pick the winners. Experiment with the input data dimensionality. Apply hyper-parameter tuning. </a:t>
            </a:r>
            <a:endParaRPr sz="1600"/>
          </a:p>
        </p:txBody>
      </p:sp>
      <p:sp>
        <p:nvSpPr>
          <p:cNvPr descr="Background pointer shape in timeline graphic" id="178" name="Google Shape;178;p22"/>
          <p:cNvSpPr/>
          <p:nvPr/>
        </p:nvSpPr>
        <p:spPr>
          <a:xfrm>
            <a:off x="6781813" y="2199000"/>
            <a:ext cx="2051100" cy="745500"/>
          </a:xfrm>
          <a:prstGeom prst="chevron">
            <a:avLst>
              <a:gd fmla="val 50000" name="adj"/>
            </a:avLst>
          </a:prstGeom>
          <a:solidFill>
            <a:schemeClr val="accent4"/>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9" name="Google Shape;179;p22"/>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Deployment</a:t>
            </a:r>
            <a:endParaRPr sz="1600">
              <a:solidFill>
                <a:schemeClr val="lt1"/>
              </a:solidFill>
            </a:endParaRPr>
          </a:p>
        </p:txBody>
      </p:sp>
      <p:grpSp>
        <p:nvGrpSpPr>
          <p:cNvPr id="180" name="Google Shape;180;p22"/>
          <p:cNvGrpSpPr/>
          <p:nvPr/>
        </p:nvGrpSpPr>
        <p:grpSpPr>
          <a:xfrm>
            <a:off x="7669807" y="1610215"/>
            <a:ext cx="198900" cy="593656"/>
            <a:chOff x="3918084" y="1610215"/>
            <a:chExt cx="198900" cy="593656"/>
          </a:xfrm>
        </p:grpSpPr>
        <p:cxnSp>
          <p:nvCxnSpPr>
            <p:cNvPr id="181" name="Google Shape;181;p22"/>
            <p:cNvCxnSpPr/>
            <p:nvPr/>
          </p:nvCxnSpPr>
          <p:spPr>
            <a:xfrm>
              <a:off x="4017546" y="1649171"/>
              <a:ext cx="0" cy="554700"/>
            </a:xfrm>
            <a:prstGeom prst="straightConnector1">
              <a:avLst/>
            </a:prstGeom>
            <a:noFill/>
            <a:ln cap="flat" cmpd="sng" w="9525">
              <a:solidFill>
                <a:schemeClr val="accent4"/>
              </a:solidFill>
              <a:prstDash val="solid"/>
              <a:round/>
              <a:headEnd len="sm" w="sm" type="none"/>
              <a:tailEnd len="sm" w="sm" type="none"/>
            </a:ln>
          </p:spPr>
        </p:cxnSp>
        <p:sp>
          <p:nvSpPr>
            <p:cNvPr id="182" name="Google Shape;182;p22"/>
            <p:cNvSpPr/>
            <p:nvPr/>
          </p:nvSpPr>
          <p:spPr>
            <a:xfrm>
              <a:off x="3918084" y="1610215"/>
              <a:ext cx="198900" cy="1989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22"/>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Deliver cloud-friendly, turnkey solution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grpSp>
        <p:nvGrpSpPr>
          <p:cNvPr id="189" name="Google Shape;189;p23"/>
          <p:cNvGrpSpPr/>
          <p:nvPr/>
        </p:nvGrpSpPr>
        <p:grpSpPr>
          <a:xfrm>
            <a:off x="431945" y="1304875"/>
            <a:ext cx="3834024" cy="3416400"/>
            <a:chOff x="431925" y="1304875"/>
            <a:chExt cx="2628925" cy="3416400"/>
          </a:xfrm>
        </p:grpSpPr>
        <p:sp>
          <p:nvSpPr>
            <p:cNvPr id="190" name="Google Shape;190;p2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3"/>
          <p:cNvSpPr txBox="1"/>
          <p:nvPr>
            <p:ph idx="4294967295" type="body"/>
          </p:nvPr>
        </p:nvSpPr>
        <p:spPr>
          <a:xfrm>
            <a:off x="432000" y="1304875"/>
            <a:ext cx="38340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Raw Survey Data</a:t>
            </a:r>
            <a:endParaRPr>
              <a:solidFill>
                <a:schemeClr val="lt1"/>
              </a:solidFill>
            </a:endParaRPr>
          </a:p>
        </p:txBody>
      </p:sp>
      <p:sp>
        <p:nvSpPr>
          <p:cNvPr id="193" name="Google Shape;193;p23"/>
          <p:cNvSpPr txBox="1"/>
          <p:nvPr>
            <p:ph idx="4294967295" type="body"/>
          </p:nvPr>
        </p:nvSpPr>
        <p:spPr>
          <a:xfrm>
            <a:off x="508325" y="1850300"/>
            <a:ext cx="36864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Seven African countries</a:t>
            </a:r>
            <a:endParaRPr sz="1600"/>
          </a:p>
          <a:p>
            <a:pPr indent="-330200" lvl="0" marL="457200" rtl="0" algn="l">
              <a:spcBef>
                <a:spcPts val="0"/>
              </a:spcBef>
              <a:spcAft>
                <a:spcPts val="0"/>
              </a:spcAft>
              <a:buSzPts val="1600"/>
              <a:buChar char="●"/>
            </a:pPr>
            <a:r>
              <a:rPr lang="en" sz="1600"/>
              <a:t>36 multi-choice questions</a:t>
            </a:r>
            <a:endParaRPr sz="1600"/>
          </a:p>
          <a:p>
            <a:pPr indent="-330200" lvl="0" marL="457200" rtl="0" algn="l">
              <a:spcBef>
                <a:spcPts val="0"/>
              </a:spcBef>
              <a:spcAft>
                <a:spcPts val="0"/>
              </a:spcAft>
              <a:buSzPts val="1600"/>
              <a:buChar char="●"/>
            </a:pPr>
            <a:r>
              <a:rPr lang="en" sz="1600"/>
              <a:t>About 30,000 observations</a:t>
            </a:r>
            <a:endParaRPr sz="1600"/>
          </a:p>
          <a:p>
            <a:pPr indent="-330200" lvl="0" marL="457200" rtl="0" algn="l">
              <a:spcBef>
                <a:spcPts val="0"/>
              </a:spcBef>
              <a:spcAft>
                <a:spcPts val="0"/>
              </a:spcAft>
              <a:buSzPts val="1600"/>
              <a:buChar char="●"/>
            </a:pPr>
            <a:r>
              <a:rPr lang="en" sz="1600"/>
              <a:t>The answers stored as alphanumeric values</a:t>
            </a:r>
            <a:endParaRPr sz="1600"/>
          </a:p>
          <a:p>
            <a:pPr indent="-330200" lvl="0" marL="457200" rtl="0" algn="l">
              <a:spcBef>
                <a:spcPts val="0"/>
              </a:spcBef>
              <a:spcAft>
                <a:spcPts val="0"/>
              </a:spcAft>
              <a:buSzPts val="1600"/>
              <a:buChar char="●"/>
            </a:pPr>
            <a:r>
              <a:rPr lang="en" sz="1600"/>
              <a:t>The answers have been modified over time leading to data pollution</a:t>
            </a:r>
            <a:endParaRPr sz="1600"/>
          </a:p>
        </p:txBody>
      </p:sp>
      <p:grpSp>
        <p:nvGrpSpPr>
          <p:cNvPr id="194" name="Google Shape;194;p23"/>
          <p:cNvGrpSpPr/>
          <p:nvPr/>
        </p:nvGrpSpPr>
        <p:grpSpPr>
          <a:xfrm>
            <a:off x="4572057" y="1304875"/>
            <a:ext cx="4273074" cy="3416400"/>
            <a:chOff x="6212550" y="1304875"/>
            <a:chExt cx="2632500" cy="3416400"/>
          </a:xfrm>
        </p:grpSpPr>
        <p:sp>
          <p:nvSpPr>
            <p:cNvPr id="195" name="Google Shape;195;p23"/>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3"/>
          <p:cNvSpPr txBox="1"/>
          <p:nvPr>
            <p:ph idx="4294967295" type="body"/>
          </p:nvPr>
        </p:nvSpPr>
        <p:spPr>
          <a:xfrm>
            <a:off x="4572000" y="1304875"/>
            <a:ext cx="42732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Data Processing</a:t>
            </a:r>
            <a:endParaRPr>
              <a:solidFill>
                <a:schemeClr val="lt1"/>
              </a:solidFill>
            </a:endParaRPr>
          </a:p>
        </p:txBody>
      </p:sp>
      <p:sp>
        <p:nvSpPr>
          <p:cNvPr id="198" name="Google Shape;198;p23"/>
          <p:cNvSpPr txBox="1"/>
          <p:nvPr>
            <p:ph idx="4294967295" type="body"/>
          </p:nvPr>
        </p:nvSpPr>
        <p:spPr>
          <a:xfrm>
            <a:off x="4711100" y="1850300"/>
            <a:ext cx="40539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Convert alphanumeric values to numeric categories</a:t>
            </a:r>
            <a:endParaRPr sz="1600"/>
          </a:p>
          <a:p>
            <a:pPr indent="-330200" lvl="0" marL="457200" rtl="0" algn="l">
              <a:spcBef>
                <a:spcPts val="0"/>
              </a:spcBef>
              <a:spcAft>
                <a:spcPts val="0"/>
              </a:spcAft>
              <a:buSzPts val="1600"/>
              <a:buChar char="●"/>
            </a:pPr>
            <a:r>
              <a:rPr lang="en" sz="1600"/>
              <a:t>Fill the missing data with the most popular answers</a:t>
            </a:r>
            <a:endParaRPr sz="1600"/>
          </a:p>
          <a:p>
            <a:pPr indent="-330200" lvl="0" marL="457200" rtl="0" algn="l">
              <a:spcBef>
                <a:spcPts val="0"/>
              </a:spcBef>
              <a:spcAft>
                <a:spcPts val="0"/>
              </a:spcAft>
              <a:buSzPts val="1600"/>
              <a:buChar char="●"/>
            </a:pPr>
            <a:r>
              <a:rPr lang="en" sz="1600"/>
              <a:t>Apply the formulas to assign credit and lender categories to each observation</a:t>
            </a:r>
            <a:endParaRPr sz="1600"/>
          </a:p>
          <a:p>
            <a:pPr indent="-330200" lvl="0" marL="457200" rtl="0" algn="l">
              <a:spcBef>
                <a:spcPts val="0"/>
              </a:spcBef>
              <a:spcAft>
                <a:spcPts val="0"/>
              </a:spcAft>
              <a:buSzPts val="1600"/>
              <a:buChar char="●"/>
            </a:pPr>
            <a:r>
              <a:rPr lang="en" sz="1600"/>
              <a:t>Save clean data in *.csv file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24"/>
          <p:cNvPicPr preferRelativeResize="0"/>
          <p:nvPr/>
        </p:nvPicPr>
        <p:blipFill>
          <a:blip r:embed="rId3">
            <a:alphaModFix/>
          </a:blip>
          <a:stretch>
            <a:fillRect/>
          </a:stretch>
        </p:blipFill>
        <p:spPr>
          <a:xfrm>
            <a:off x="1151450" y="229825"/>
            <a:ext cx="7207945" cy="4838700"/>
          </a:xfrm>
          <a:prstGeom prst="rect">
            <a:avLst/>
          </a:prstGeom>
          <a:noFill/>
          <a:ln>
            <a:noFill/>
          </a:ln>
        </p:spPr>
      </p:pic>
      <p:sp>
        <p:nvSpPr>
          <p:cNvPr id="204" name="Google Shape;204;p24"/>
          <p:cNvSpPr txBox="1"/>
          <p:nvPr/>
        </p:nvSpPr>
        <p:spPr>
          <a:xfrm rot="-5400000">
            <a:off x="-2308650" y="2305975"/>
            <a:ext cx="5149800" cy="5325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Economic Sentiment</a:t>
            </a:r>
            <a:endParaRPr sz="24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nvSpPr>
        <p:spPr>
          <a:xfrm rot="-5400000">
            <a:off x="-2308650" y="2305975"/>
            <a:ext cx="5149800" cy="5325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Spending &amp; Borrowing Habits</a:t>
            </a:r>
            <a:endParaRPr sz="2400">
              <a:solidFill>
                <a:schemeClr val="lt1"/>
              </a:solidFill>
              <a:latin typeface="Roboto"/>
              <a:ea typeface="Roboto"/>
              <a:cs typeface="Roboto"/>
              <a:sym typeface="Roboto"/>
            </a:endParaRPr>
          </a:p>
        </p:txBody>
      </p:sp>
      <p:pic>
        <p:nvPicPr>
          <p:cNvPr id="210" name="Google Shape;210;p25"/>
          <p:cNvPicPr preferRelativeResize="0"/>
          <p:nvPr/>
        </p:nvPicPr>
        <p:blipFill>
          <a:blip r:embed="rId3">
            <a:alphaModFix/>
          </a:blip>
          <a:stretch>
            <a:fillRect/>
          </a:stretch>
        </p:blipFill>
        <p:spPr>
          <a:xfrm>
            <a:off x="684900" y="152400"/>
            <a:ext cx="8306701" cy="2764625"/>
          </a:xfrm>
          <a:prstGeom prst="rect">
            <a:avLst/>
          </a:prstGeom>
          <a:noFill/>
          <a:ln>
            <a:noFill/>
          </a:ln>
        </p:spPr>
      </p:pic>
      <p:pic>
        <p:nvPicPr>
          <p:cNvPr id="211" name="Google Shape;211;p25"/>
          <p:cNvPicPr preferRelativeResize="0"/>
          <p:nvPr/>
        </p:nvPicPr>
        <p:blipFill>
          <a:blip r:embed="rId4">
            <a:alphaModFix/>
          </a:blip>
          <a:stretch>
            <a:fillRect/>
          </a:stretch>
        </p:blipFill>
        <p:spPr>
          <a:xfrm>
            <a:off x="2550400" y="2955750"/>
            <a:ext cx="4816199" cy="214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nvSpPr>
        <p:spPr>
          <a:xfrm rot="-5400000">
            <a:off x="-2308650" y="2305975"/>
            <a:ext cx="5149800" cy="5325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Data Distribution </a:t>
            </a:r>
            <a:endParaRPr sz="2400">
              <a:solidFill>
                <a:schemeClr val="lt1"/>
              </a:solidFill>
              <a:latin typeface="Roboto"/>
              <a:ea typeface="Roboto"/>
              <a:cs typeface="Roboto"/>
              <a:sym typeface="Roboto"/>
            </a:endParaRPr>
          </a:p>
        </p:txBody>
      </p:sp>
      <p:pic>
        <p:nvPicPr>
          <p:cNvPr id="217" name="Google Shape;217;p26"/>
          <p:cNvPicPr preferRelativeResize="0"/>
          <p:nvPr/>
        </p:nvPicPr>
        <p:blipFill>
          <a:blip r:embed="rId3">
            <a:alphaModFix/>
          </a:blip>
          <a:stretch>
            <a:fillRect/>
          </a:stretch>
        </p:blipFill>
        <p:spPr>
          <a:xfrm>
            <a:off x="697825" y="817125"/>
            <a:ext cx="8306701" cy="32477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311700" y="199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Simulator</a:t>
            </a:r>
            <a:r>
              <a:rPr lang="en"/>
              <a:t> Feature Importance</a:t>
            </a:r>
            <a:endParaRPr/>
          </a:p>
        </p:txBody>
      </p:sp>
      <p:graphicFrame>
        <p:nvGraphicFramePr>
          <p:cNvPr id="223" name="Google Shape;223;p27"/>
          <p:cNvGraphicFramePr/>
          <p:nvPr/>
        </p:nvGraphicFramePr>
        <p:xfrm>
          <a:off x="390975" y="807045"/>
          <a:ext cx="3000000" cy="3000000"/>
        </p:xfrm>
        <a:graphic>
          <a:graphicData uri="http://schemas.openxmlformats.org/drawingml/2006/table">
            <a:tbl>
              <a:tblPr>
                <a:noFill/>
                <a:tableStyleId>{49C27B75-826F-42A6-9F4D-E81C04EEDB78}</a:tableStyleId>
              </a:tblPr>
              <a:tblGrid>
                <a:gridCol w="493850"/>
                <a:gridCol w="3776575"/>
              </a:tblGrid>
              <a:tr h="388150">
                <a:tc>
                  <a:txBody>
                    <a:bodyPr/>
                    <a:lstStyle/>
                    <a:p>
                      <a:pPr indent="0" lvl="0" marL="0" rtl="0" algn="ctr">
                        <a:spcBef>
                          <a:spcPts val="0"/>
                        </a:spcBef>
                        <a:spcAft>
                          <a:spcPts val="0"/>
                        </a:spcAft>
                        <a:buNone/>
                      </a:pPr>
                      <a:r>
                        <a:rPr lang="en" sz="1200">
                          <a:solidFill>
                            <a:schemeClr val="lt1"/>
                          </a:solidFill>
                        </a:rPr>
                        <a:t>ID</a:t>
                      </a:r>
                      <a:endParaRPr sz="1200">
                        <a:solidFill>
                          <a:schemeClr val="lt1"/>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lang="en" sz="1200">
                          <a:solidFill>
                            <a:schemeClr val="lt1"/>
                          </a:solidFill>
                        </a:rPr>
                        <a:t>Feature</a:t>
                      </a:r>
                      <a:endParaRPr sz="1200">
                        <a:solidFill>
                          <a:schemeClr val="lt1"/>
                        </a:solidFill>
                      </a:endParaRPr>
                    </a:p>
                  </a:txBody>
                  <a:tcPr marT="91425" marB="91425" marR="91425" marL="91425">
                    <a:solidFill>
                      <a:schemeClr val="dk1"/>
                    </a:solidFill>
                  </a:tcPr>
                </a:tc>
              </a:tr>
              <a:tr h="408475">
                <a:tc>
                  <a:txBody>
                    <a:bodyPr/>
                    <a:lstStyle/>
                    <a:p>
                      <a:pPr indent="0" lvl="0" marL="0" rtl="0" algn="l">
                        <a:spcBef>
                          <a:spcPts val="0"/>
                        </a:spcBef>
                        <a:spcAft>
                          <a:spcPts val="0"/>
                        </a:spcAft>
                        <a:buNone/>
                      </a:pPr>
                      <a:r>
                        <a:rPr lang="en" sz="1200"/>
                        <a:t>24</a:t>
                      </a:r>
                      <a:endParaRPr sz="1200"/>
                    </a:p>
                  </a:txBody>
                  <a:tcPr marT="91425" marB="91425" marR="91425" marL="91425"/>
                </a:tc>
                <a:tc>
                  <a:txBody>
                    <a:bodyPr/>
                    <a:lstStyle/>
                    <a:p>
                      <a:pPr indent="0" lvl="0" marL="0" rtl="0" algn="l">
                        <a:spcBef>
                          <a:spcPts val="0"/>
                        </a:spcBef>
                        <a:spcAft>
                          <a:spcPts val="0"/>
                        </a:spcAft>
                        <a:buNone/>
                      </a:pPr>
                      <a:r>
                        <a:rPr lang="en" sz="1300"/>
                        <a:t>Do you receive your money back in time?</a:t>
                      </a:r>
                      <a:endParaRPr sz="1300"/>
                    </a:p>
                  </a:txBody>
                  <a:tcPr marT="91425" marB="91425" marR="91425" marL="91425"/>
                </a:tc>
              </a:tr>
              <a:tr h="621875">
                <a:tc>
                  <a:txBody>
                    <a:bodyPr/>
                    <a:lstStyle/>
                    <a:p>
                      <a:pPr indent="0" lvl="0" marL="0" rtl="0" algn="l">
                        <a:spcBef>
                          <a:spcPts val="0"/>
                        </a:spcBef>
                        <a:spcAft>
                          <a:spcPts val="0"/>
                        </a:spcAft>
                        <a:buNone/>
                      </a:pPr>
                      <a:r>
                        <a:rPr lang="en" sz="1200"/>
                        <a:t>26</a:t>
                      </a:r>
                      <a:endParaRPr sz="1200"/>
                    </a:p>
                  </a:txBody>
                  <a:tcPr marT="91425" marB="91425" marR="91425" marL="91425"/>
                </a:tc>
                <a:tc>
                  <a:txBody>
                    <a:bodyPr/>
                    <a:lstStyle/>
                    <a:p>
                      <a:pPr indent="0" lvl="0" marL="0" rtl="0" algn="l">
                        <a:spcBef>
                          <a:spcPts val="0"/>
                        </a:spcBef>
                        <a:spcAft>
                          <a:spcPts val="0"/>
                        </a:spcAft>
                        <a:buNone/>
                      </a:pPr>
                      <a:r>
                        <a:rPr lang="en" sz="1300"/>
                        <a:t>What’s the most common use of the money you lend?</a:t>
                      </a:r>
                      <a:endParaRPr sz="1300"/>
                    </a:p>
                  </a:txBody>
                  <a:tcPr marT="91425" marB="91425" marR="91425" marL="91425"/>
                </a:tc>
              </a:tr>
              <a:tr h="621875">
                <a:tc>
                  <a:txBody>
                    <a:bodyPr/>
                    <a:lstStyle/>
                    <a:p>
                      <a:pPr indent="0" lvl="0" marL="0" rtl="0" algn="l">
                        <a:spcBef>
                          <a:spcPts val="0"/>
                        </a:spcBef>
                        <a:spcAft>
                          <a:spcPts val="0"/>
                        </a:spcAft>
                        <a:buNone/>
                      </a:pPr>
                      <a:r>
                        <a:rPr lang="en" sz="1200"/>
                        <a:t>22</a:t>
                      </a:r>
                      <a:endParaRPr sz="1200"/>
                    </a:p>
                  </a:txBody>
                  <a:tcPr marT="91425" marB="91425" marR="91425" marL="91425"/>
                </a:tc>
                <a:tc>
                  <a:txBody>
                    <a:bodyPr/>
                    <a:lstStyle/>
                    <a:p>
                      <a:pPr indent="0" lvl="0" marL="0" rtl="0" algn="l">
                        <a:spcBef>
                          <a:spcPts val="0"/>
                        </a:spcBef>
                        <a:spcAft>
                          <a:spcPts val="0"/>
                        </a:spcAft>
                        <a:buNone/>
                      </a:pPr>
                      <a:r>
                        <a:rPr lang="en" sz="1300"/>
                        <a:t>Do you include either interest or a lending fee when you lend?</a:t>
                      </a:r>
                      <a:endParaRPr sz="1300"/>
                    </a:p>
                  </a:txBody>
                  <a:tcPr marT="91425" marB="91425" marR="91425" marL="91425"/>
                </a:tc>
              </a:tr>
              <a:tr h="621875">
                <a:tc>
                  <a:txBody>
                    <a:bodyPr/>
                    <a:lstStyle/>
                    <a:p>
                      <a:pPr indent="0" lvl="0" marL="0" rtl="0" algn="l">
                        <a:spcBef>
                          <a:spcPts val="0"/>
                        </a:spcBef>
                        <a:spcAft>
                          <a:spcPts val="0"/>
                        </a:spcAft>
                        <a:buNone/>
                      </a:pPr>
                      <a:r>
                        <a:rPr lang="en" sz="1200"/>
                        <a:t>18</a:t>
                      </a:r>
                      <a:endParaRPr sz="1200"/>
                    </a:p>
                  </a:txBody>
                  <a:tcPr marT="91425" marB="91425" marR="91425" marL="91425"/>
                </a:tc>
                <a:tc>
                  <a:txBody>
                    <a:bodyPr/>
                    <a:lstStyle/>
                    <a:p>
                      <a:pPr indent="0" lvl="0" marL="0" rtl="0" algn="l">
                        <a:spcBef>
                          <a:spcPts val="0"/>
                        </a:spcBef>
                        <a:spcAft>
                          <a:spcPts val="0"/>
                        </a:spcAft>
                        <a:buNone/>
                      </a:pPr>
                      <a:r>
                        <a:rPr lang="en" sz="1300"/>
                        <a:t>Over the past 3 months, how many times have you lent someone money?</a:t>
                      </a:r>
                      <a:endParaRPr sz="1300"/>
                    </a:p>
                  </a:txBody>
                  <a:tcPr marT="91425" marB="91425" marR="91425" marL="91425"/>
                </a:tc>
              </a:tr>
              <a:tr h="621875">
                <a:tc>
                  <a:txBody>
                    <a:bodyPr/>
                    <a:lstStyle/>
                    <a:p>
                      <a:pPr indent="0" lvl="0" marL="0" rtl="0" algn="l">
                        <a:spcBef>
                          <a:spcPts val="0"/>
                        </a:spcBef>
                        <a:spcAft>
                          <a:spcPts val="0"/>
                        </a:spcAft>
                        <a:buNone/>
                      </a:pPr>
                      <a:r>
                        <a:rPr lang="en" sz="1200"/>
                        <a:t>20</a:t>
                      </a:r>
                      <a:endParaRPr sz="1200"/>
                    </a:p>
                  </a:txBody>
                  <a:tcPr marT="91425" marB="91425" marR="91425" marL="91425"/>
                </a:tc>
                <a:tc>
                  <a:txBody>
                    <a:bodyPr/>
                    <a:lstStyle/>
                    <a:p>
                      <a:pPr indent="0" lvl="0" marL="0" rtl="0" algn="l">
                        <a:spcBef>
                          <a:spcPts val="0"/>
                        </a:spcBef>
                        <a:spcAft>
                          <a:spcPts val="0"/>
                        </a:spcAft>
                        <a:buNone/>
                      </a:pPr>
                      <a:r>
                        <a:rPr lang="en" sz="1300"/>
                        <a:t>Who did you lend money to in the past 3 months?</a:t>
                      </a:r>
                      <a:endParaRPr sz="1300"/>
                    </a:p>
                  </a:txBody>
                  <a:tcPr marT="91425" marB="91425" marR="91425" marL="91425"/>
                </a:tc>
              </a:tr>
              <a:tr h="482175">
                <a:tc>
                  <a:txBody>
                    <a:bodyPr/>
                    <a:lstStyle/>
                    <a:p>
                      <a:pPr indent="0" lvl="0" marL="0" rtl="0" algn="l">
                        <a:spcBef>
                          <a:spcPts val="0"/>
                        </a:spcBef>
                        <a:spcAft>
                          <a:spcPts val="0"/>
                        </a:spcAft>
                        <a:buNone/>
                      </a:pPr>
                      <a:r>
                        <a:rPr lang="en" sz="1200"/>
                        <a:t>23</a:t>
                      </a:r>
                      <a:endParaRPr sz="1200"/>
                    </a:p>
                  </a:txBody>
                  <a:tcPr marT="91425" marB="91425" marR="91425" marL="91425"/>
                </a:tc>
                <a:tc>
                  <a:txBody>
                    <a:bodyPr/>
                    <a:lstStyle/>
                    <a:p>
                      <a:pPr indent="0" lvl="0" marL="0" rtl="0" algn="l">
                        <a:spcBef>
                          <a:spcPts val="0"/>
                        </a:spcBef>
                        <a:spcAft>
                          <a:spcPts val="0"/>
                        </a:spcAft>
                        <a:buNone/>
                      </a:pPr>
                      <a:r>
                        <a:rPr lang="en" sz="1300"/>
                        <a:t>Do you request guarantees when you lend?</a:t>
                      </a:r>
                      <a:endParaRPr sz="1300"/>
                    </a:p>
                  </a:txBody>
                  <a:tcPr marT="91425" marB="91425" marR="91425" marL="91425"/>
                </a:tc>
              </a:tr>
              <a:tr h="482175">
                <a:tc>
                  <a:txBody>
                    <a:bodyPr/>
                    <a:lstStyle/>
                    <a:p>
                      <a:pPr indent="0" lvl="0" marL="0" rtl="0" algn="l">
                        <a:spcBef>
                          <a:spcPts val="0"/>
                        </a:spcBef>
                        <a:spcAft>
                          <a:spcPts val="0"/>
                        </a:spcAft>
                        <a:buNone/>
                      </a:pPr>
                      <a:r>
                        <a:rPr lang="en" sz="1200"/>
                        <a:t>19</a:t>
                      </a:r>
                      <a:endParaRPr sz="1200"/>
                    </a:p>
                  </a:txBody>
                  <a:tcPr marT="91425" marB="91425" marR="91425" marL="91425"/>
                </a:tc>
                <a:tc>
                  <a:txBody>
                    <a:bodyPr/>
                    <a:lstStyle/>
                    <a:p>
                      <a:pPr indent="0" lvl="0" marL="0" rtl="0" algn="l">
                        <a:spcBef>
                          <a:spcPts val="0"/>
                        </a:spcBef>
                        <a:spcAft>
                          <a:spcPts val="0"/>
                        </a:spcAft>
                        <a:buNone/>
                      </a:pPr>
                      <a:r>
                        <a:rPr lang="en" sz="1300"/>
                        <a:t>On average how much do you lend in general?</a:t>
                      </a:r>
                      <a:endParaRPr sz="1300"/>
                    </a:p>
                  </a:txBody>
                  <a:tcPr marT="91425" marB="91425" marR="91425" marL="91425"/>
                </a:tc>
              </a:tr>
            </a:tbl>
          </a:graphicData>
        </a:graphic>
      </p:graphicFrame>
      <p:pic>
        <p:nvPicPr>
          <p:cNvPr id="224" name="Google Shape;224;p27"/>
          <p:cNvPicPr preferRelativeResize="0"/>
          <p:nvPr/>
        </p:nvPicPr>
        <p:blipFill>
          <a:blip r:embed="rId3">
            <a:alphaModFix/>
          </a:blip>
          <a:stretch>
            <a:fillRect/>
          </a:stretch>
        </p:blipFill>
        <p:spPr>
          <a:xfrm>
            <a:off x="4799550" y="807050"/>
            <a:ext cx="4270426" cy="4160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8"/>
          <p:cNvSpPr txBox="1"/>
          <p:nvPr>
            <p:ph idx="4294967295" type="title"/>
          </p:nvPr>
        </p:nvSpPr>
        <p:spPr>
          <a:xfrm>
            <a:off x="311700" y="126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Evaluator </a:t>
            </a:r>
            <a:r>
              <a:rPr lang="en"/>
              <a:t>Feature Importance</a:t>
            </a:r>
            <a:endParaRPr/>
          </a:p>
        </p:txBody>
      </p:sp>
      <p:graphicFrame>
        <p:nvGraphicFramePr>
          <p:cNvPr id="230" name="Google Shape;230;p28"/>
          <p:cNvGraphicFramePr/>
          <p:nvPr/>
        </p:nvGraphicFramePr>
        <p:xfrm>
          <a:off x="371225" y="701670"/>
          <a:ext cx="3000000" cy="3000000"/>
        </p:xfrm>
        <a:graphic>
          <a:graphicData uri="http://schemas.openxmlformats.org/drawingml/2006/table">
            <a:tbl>
              <a:tblPr>
                <a:noFill/>
                <a:tableStyleId>{49C27B75-826F-42A6-9F4D-E81C04EEDB78}</a:tableStyleId>
              </a:tblPr>
              <a:tblGrid>
                <a:gridCol w="950425"/>
                <a:gridCol w="7268175"/>
              </a:tblGrid>
              <a:tr h="293125">
                <a:tc>
                  <a:txBody>
                    <a:bodyPr/>
                    <a:lstStyle/>
                    <a:p>
                      <a:pPr indent="0" lvl="0" marL="0" rtl="0" algn="ctr">
                        <a:spcBef>
                          <a:spcPts val="0"/>
                        </a:spcBef>
                        <a:spcAft>
                          <a:spcPts val="0"/>
                        </a:spcAft>
                        <a:buNone/>
                      </a:pPr>
                      <a:r>
                        <a:rPr lang="en" sz="1300">
                          <a:solidFill>
                            <a:schemeClr val="lt1"/>
                          </a:solidFill>
                          <a:latin typeface="Roboto"/>
                          <a:ea typeface="Roboto"/>
                          <a:cs typeface="Roboto"/>
                          <a:sym typeface="Roboto"/>
                        </a:rPr>
                        <a:t>ID</a:t>
                      </a:r>
                      <a:endParaRPr sz="1300">
                        <a:solidFill>
                          <a:schemeClr val="lt1"/>
                        </a:solidFill>
                        <a:latin typeface="Roboto"/>
                        <a:ea typeface="Roboto"/>
                        <a:cs typeface="Roboto"/>
                        <a:sym typeface="Roboto"/>
                      </a:endParaRPr>
                    </a:p>
                  </a:txBody>
                  <a:tcPr marT="91425" marB="91425" marR="91425" marL="91425">
                    <a:solidFill>
                      <a:schemeClr val="dk1"/>
                    </a:solidFill>
                  </a:tcPr>
                </a:tc>
                <a:tc>
                  <a:txBody>
                    <a:bodyPr/>
                    <a:lstStyle/>
                    <a:p>
                      <a:pPr indent="0" lvl="0" marL="0" rtl="0" algn="ctr">
                        <a:spcBef>
                          <a:spcPts val="0"/>
                        </a:spcBef>
                        <a:spcAft>
                          <a:spcPts val="0"/>
                        </a:spcAft>
                        <a:buNone/>
                      </a:pPr>
                      <a:r>
                        <a:rPr lang="en" sz="1300">
                          <a:solidFill>
                            <a:schemeClr val="lt1"/>
                          </a:solidFill>
                          <a:latin typeface="Roboto"/>
                          <a:ea typeface="Roboto"/>
                          <a:cs typeface="Roboto"/>
                          <a:sym typeface="Roboto"/>
                        </a:rPr>
                        <a:t>Feature</a:t>
                      </a:r>
                      <a:endParaRPr sz="1300">
                        <a:solidFill>
                          <a:schemeClr val="lt1"/>
                        </a:solidFill>
                        <a:latin typeface="Roboto"/>
                        <a:ea typeface="Roboto"/>
                        <a:cs typeface="Roboto"/>
                        <a:sym typeface="Roboto"/>
                      </a:endParaRPr>
                    </a:p>
                  </a:txBody>
                  <a:tcPr marT="91425" marB="91425" marR="91425" marL="91425">
                    <a:solidFill>
                      <a:schemeClr val="dk1"/>
                    </a:solidFill>
                  </a:tcPr>
                </a:tc>
              </a:tr>
              <a:tr h="308475">
                <a:tc>
                  <a:txBody>
                    <a:bodyPr/>
                    <a:lstStyle/>
                    <a:p>
                      <a:pPr indent="0" lvl="0" marL="0" rtl="0" algn="l">
                        <a:spcBef>
                          <a:spcPts val="0"/>
                        </a:spcBef>
                        <a:spcAft>
                          <a:spcPts val="0"/>
                        </a:spcAft>
                        <a:buNone/>
                      </a:pPr>
                      <a:r>
                        <a:rPr lang="en" sz="1300">
                          <a:latin typeface="Roboto"/>
                          <a:ea typeface="Roboto"/>
                          <a:cs typeface="Roboto"/>
                          <a:sym typeface="Roboto"/>
                        </a:rPr>
                        <a:t>24</a:t>
                      </a:r>
                      <a:endParaRPr sz="13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Roboto"/>
                          <a:ea typeface="Roboto"/>
                          <a:cs typeface="Roboto"/>
                          <a:sym typeface="Roboto"/>
                        </a:rPr>
                        <a:t>Do you receive your money back in time?</a:t>
                      </a:r>
                      <a:endParaRPr sz="13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r>
              <a:tr h="469650">
                <a:tc>
                  <a:txBody>
                    <a:bodyPr/>
                    <a:lstStyle/>
                    <a:p>
                      <a:pPr indent="0" lvl="0" marL="0" rtl="0" algn="l">
                        <a:spcBef>
                          <a:spcPts val="0"/>
                        </a:spcBef>
                        <a:spcAft>
                          <a:spcPts val="0"/>
                        </a:spcAft>
                        <a:buNone/>
                      </a:pPr>
                      <a:r>
                        <a:rPr lang="en" sz="1300">
                          <a:latin typeface="Roboto"/>
                          <a:ea typeface="Roboto"/>
                          <a:cs typeface="Roboto"/>
                          <a:sym typeface="Roboto"/>
                        </a:rPr>
                        <a:t>18</a:t>
                      </a:r>
                      <a:endParaRPr sz="13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Roboto"/>
                          <a:ea typeface="Roboto"/>
                          <a:cs typeface="Roboto"/>
                          <a:sym typeface="Roboto"/>
                        </a:rPr>
                        <a:t>Over the past 3 months, how many times have you lent someone money?</a:t>
                      </a:r>
                      <a:endParaRPr sz="13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9650">
                <a:tc>
                  <a:txBody>
                    <a:bodyPr/>
                    <a:lstStyle/>
                    <a:p>
                      <a:pPr indent="0" lvl="0" marL="0" rtl="0" algn="l">
                        <a:spcBef>
                          <a:spcPts val="0"/>
                        </a:spcBef>
                        <a:spcAft>
                          <a:spcPts val="0"/>
                        </a:spcAft>
                        <a:buNone/>
                      </a:pPr>
                      <a:r>
                        <a:rPr lang="en" sz="1300">
                          <a:latin typeface="Roboto"/>
                          <a:ea typeface="Roboto"/>
                          <a:cs typeface="Roboto"/>
                          <a:sym typeface="Roboto"/>
                        </a:rPr>
                        <a:t>22</a:t>
                      </a:r>
                      <a:endParaRPr sz="13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Roboto"/>
                          <a:ea typeface="Roboto"/>
                          <a:cs typeface="Roboto"/>
                          <a:sym typeface="Roboto"/>
                        </a:rPr>
                        <a:t>Do you include either interest or a lending fee when you lend?</a:t>
                      </a:r>
                      <a:endParaRPr sz="13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9650">
                <a:tc>
                  <a:txBody>
                    <a:bodyPr/>
                    <a:lstStyle/>
                    <a:p>
                      <a:pPr indent="0" lvl="0" marL="0" rtl="0" algn="l">
                        <a:spcBef>
                          <a:spcPts val="0"/>
                        </a:spcBef>
                        <a:spcAft>
                          <a:spcPts val="0"/>
                        </a:spcAft>
                        <a:buNone/>
                      </a:pPr>
                      <a:r>
                        <a:rPr lang="en" sz="1300">
                          <a:latin typeface="Roboto"/>
                          <a:ea typeface="Roboto"/>
                          <a:cs typeface="Roboto"/>
                          <a:sym typeface="Roboto"/>
                        </a:rPr>
                        <a:t>23</a:t>
                      </a:r>
                      <a:endParaRPr sz="13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Roboto"/>
                          <a:ea typeface="Roboto"/>
                          <a:cs typeface="Roboto"/>
                          <a:sym typeface="Roboto"/>
                        </a:rPr>
                        <a:t>Do you request guarantees when you lend?</a:t>
                      </a:r>
                      <a:endParaRPr sz="13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9650">
                <a:tc>
                  <a:txBody>
                    <a:bodyPr/>
                    <a:lstStyle/>
                    <a:p>
                      <a:pPr indent="0" lvl="0" marL="0" rtl="0" algn="l">
                        <a:spcBef>
                          <a:spcPts val="0"/>
                        </a:spcBef>
                        <a:spcAft>
                          <a:spcPts val="0"/>
                        </a:spcAft>
                        <a:buNone/>
                      </a:pPr>
                      <a:r>
                        <a:rPr lang="en" sz="1300">
                          <a:latin typeface="Roboto"/>
                          <a:ea typeface="Roboto"/>
                          <a:cs typeface="Roboto"/>
                          <a:sym typeface="Roboto"/>
                        </a:rPr>
                        <a:t>20</a:t>
                      </a:r>
                      <a:endParaRPr sz="13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latin typeface="Roboto"/>
                          <a:ea typeface="Roboto"/>
                          <a:cs typeface="Roboto"/>
                          <a:sym typeface="Roboto"/>
                        </a:rPr>
                        <a:t>Who did you lend money to in the past 3 months?</a:t>
                      </a:r>
                      <a:endParaRPr sz="13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r>
              <a:tr h="364150">
                <a:tc>
                  <a:txBody>
                    <a:bodyPr/>
                    <a:lstStyle/>
                    <a:p>
                      <a:pPr indent="0" lvl="0" marL="0" rtl="0" algn="l">
                        <a:spcBef>
                          <a:spcPts val="0"/>
                        </a:spcBef>
                        <a:spcAft>
                          <a:spcPts val="0"/>
                        </a:spcAft>
                        <a:buNone/>
                      </a:pPr>
                      <a:r>
                        <a:rPr lang="en" sz="1300">
                          <a:latin typeface="Roboto"/>
                          <a:ea typeface="Roboto"/>
                          <a:cs typeface="Roboto"/>
                          <a:sym typeface="Roboto"/>
                        </a:rPr>
                        <a:t>26</a:t>
                      </a:r>
                      <a:endParaRPr sz="13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Roboto"/>
                          <a:ea typeface="Roboto"/>
                          <a:cs typeface="Roboto"/>
                          <a:sym typeface="Roboto"/>
                        </a:rPr>
                        <a:t>What’s the most common use of the money you lend?</a:t>
                      </a:r>
                      <a:endParaRPr sz="13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364150">
                <a:tc>
                  <a:txBody>
                    <a:bodyPr/>
                    <a:lstStyle/>
                    <a:p>
                      <a:pPr indent="0" lvl="0" marL="0" rtl="0" algn="l">
                        <a:spcBef>
                          <a:spcPts val="0"/>
                        </a:spcBef>
                        <a:spcAft>
                          <a:spcPts val="0"/>
                        </a:spcAft>
                        <a:buNone/>
                      </a:pPr>
                      <a:r>
                        <a:rPr lang="en" sz="1300">
                          <a:latin typeface="Roboto"/>
                          <a:ea typeface="Roboto"/>
                          <a:cs typeface="Roboto"/>
                          <a:sym typeface="Roboto"/>
                        </a:rPr>
                        <a:t>19</a:t>
                      </a:r>
                      <a:endParaRPr sz="13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Roboto"/>
                          <a:ea typeface="Roboto"/>
                          <a:cs typeface="Roboto"/>
                          <a:sym typeface="Roboto"/>
                        </a:rPr>
                        <a:t>On average how much do you lend in general?</a:t>
                      </a:r>
                      <a:endParaRPr sz="13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6875">
                <a:tc>
                  <a:txBody>
                    <a:bodyPr/>
                    <a:lstStyle/>
                    <a:p>
                      <a:pPr indent="0" lvl="0" marL="0" rtl="0" algn="l">
                        <a:spcBef>
                          <a:spcPts val="0"/>
                        </a:spcBef>
                        <a:spcAft>
                          <a:spcPts val="0"/>
                        </a:spcAft>
                        <a:buNone/>
                      </a:pPr>
                      <a:r>
                        <a:rPr lang="en" sz="1300">
                          <a:latin typeface="Roboto"/>
                          <a:ea typeface="Roboto"/>
                          <a:cs typeface="Roboto"/>
                          <a:sym typeface="Roboto"/>
                        </a:rPr>
                        <a:t>25</a:t>
                      </a:r>
                      <a:endParaRPr sz="13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Roboto"/>
                          <a:ea typeface="Roboto"/>
                          <a:cs typeface="Roboto"/>
                          <a:sym typeface="Roboto"/>
                        </a:rPr>
                        <a:t>Assuming that you have lent money at least ten times, how often would you get your money repaid?</a:t>
                      </a:r>
                      <a:endParaRPr sz="13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4150">
                <a:tc>
                  <a:txBody>
                    <a:bodyPr/>
                    <a:lstStyle/>
                    <a:p>
                      <a:pPr indent="0" lvl="0" marL="0" rtl="0" algn="l">
                        <a:spcBef>
                          <a:spcPts val="0"/>
                        </a:spcBef>
                        <a:spcAft>
                          <a:spcPts val="0"/>
                        </a:spcAft>
                        <a:buNone/>
                      </a:pPr>
                      <a:r>
                        <a:rPr lang="en" sz="1300">
                          <a:latin typeface="Roboto"/>
                          <a:ea typeface="Roboto"/>
                          <a:cs typeface="Roboto"/>
                          <a:sym typeface="Roboto"/>
                        </a:rPr>
                        <a:t>16</a:t>
                      </a:r>
                      <a:endParaRPr sz="13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latin typeface="Roboto"/>
                          <a:ea typeface="Roboto"/>
                          <a:cs typeface="Roboto"/>
                          <a:sym typeface="Roboto"/>
                        </a:rPr>
                        <a:t>Country</a:t>
                      </a:r>
                      <a:endParaRPr sz="13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ML Algorithms</a:t>
            </a:r>
            <a:endParaRPr/>
          </a:p>
        </p:txBody>
      </p:sp>
      <p:sp>
        <p:nvSpPr>
          <p:cNvPr id="236" name="Google Shape;236;p2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Support Vector Machine</a:t>
            </a:r>
            <a:endParaRPr/>
          </a:p>
          <a:p>
            <a:pPr indent="-361950" lvl="0" marL="457200" rtl="0" algn="l">
              <a:spcBef>
                <a:spcPts val="0"/>
              </a:spcBef>
              <a:spcAft>
                <a:spcPts val="0"/>
              </a:spcAft>
              <a:buSzPts val="2100"/>
              <a:buChar char="●"/>
            </a:pPr>
            <a:r>
              <a:rPr lang="en"/>
              <a:t>Random Forest</a:t>
            </a:r>
            <a:endParaRPr/>
          </a:p>
          <a:p>
            <a:pPr indent="-361950" lvl="0" marL="457200" rtl="0" algn="l">
              <a:spcBef>
                <a:spcPts val="0"/>
              </a:spcBef>
              <a:spcAft>
                <a:spcPts val="0"/>
              </a:spcAft>
              <a:buSzPts val="2100"/>
              <a:buChar char="●"/>
            </a:pPr>
            <a:r>
              <a:rPr lang="en"/>
              <a:t>Gradient Boosting Machine</a:t>
            </a:r>
            <a:endParaRPr/>
          </a:p>
        </p:txBody>
      </p:sp>
      <p:sp>
        <p:nvSpPr>
          <p:cNvPr id="237" name="Google Shape;237;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Evaluation Metrics</a:t>
            </a:r>
            <a:endParaRPr b="1"/>
          </a:p>
          <a:p>
            <a:pPr indent="0" lvl="0" marL="0" rtl="0" algn="l">
              <a:spcBef>
                <a:spcPts val="1600"/>
              </a:spcBef>
              <a:spcAft>
                <a:spcPts val="0"/>
              </a:spcAft>
              <a:buNone/>
            </a:pPr>
            <a:r>
              <a:rPr lang="en" sz="1600"/>
              <a:t>We believe that the best model has to classify all five categories as accurate as possible. The winning model also would have to identify true positives and true negatives for each category equally well.</a:t>
            </a:r>
            <a:endParaRPr sz="1600"/>
          </a:p>
          <a:p>
            <a:pPr indent="0" lvl="0" marL="0" rtl="0" algn="l">
              <a:spcBef>
                <a:spcPts val="1600"/>
              </a:spcBef>
              <a:spcAft>
                <a:spcPts val="0"/>
              </a:spcAft>
              <a:buNone/>
            </a:pPr>
            <a:r>
              <a:rPr lang="en" sz="1600"/>
              <a:t>Thus we choose the multiclass </a:t>
            </a:r>
            <a:r>
              <a:rPr b="1" lang="en" sz="1600">
                <a:solidFill>
                  <a:schemeClr val="accent5"/>
                </a:solidFill>
              </a:rPr>
              <a:t>confusion matrix</a:t>
            </a:r>
            <a:r>
              <a:rPr b="1" lang="en" sz="1600">
                <a:solidFill>
                  <a:schemeClr val="accent4"/>
                </a:solidFill>
              </a:rPr>
              <a:t> </a:t>
            </a:r>
            <a:r>
              <a:rPr lang="en" sz="1600"/>
              <a:t>and </a:t>
            </a:r>
            <a:r>
              <a:rPr b="1" lang="en" sz="1600">
                <a:solidFill>
                  <a:schemeClr val="accent5"/>
                </a:solidFill>
              </a:rPr>
              <a:t>F1</a:t>
            </a:r>
            <a:r>
              <a:rPr lang="en" sz="1600"/>
              <a:t> scores to evaluate the models.</a:t>
            </a:r>
            <a:endParaRPr sz="1600"/>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descr="Background pointer shape in timeline graphic" id="242" name="Google Shape;242;p30"/>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3" name="Google Shape;243;p30"/>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Split data into training &amp; test sets</a:t>
            </a:r>
            <a:endParaRPr sz="1600">
              <a:solidFill>
                <a:schemeClr val="lt1"/>
              </a:solidFill>
            </a:endParaRPr>
          </a:p>
        </p:txBody>
      </p:sp>
      <p:grpSp>
        <p:nvGrpSpPr>
          <p:cNvPr id="244" name="Google Shape;244;p30"/>
          <p:cNvGrpSpPr/>
          <p:nvPr/>
        </p:nvGrpSpPr>
        <p:grpSpPr>
          <a:xfrm>
            <a:off x="969270" y="1610215"/>
            <a:ext cx="198900" cy="593656"/>
            <a:chOff x="777447" y="1610215"/>
            <a:chExt cx="198900" cy="593656"/>
          </a:xfrm>
        </p:grpSpPr>
        <p:cxnSp>
          <p:nvCxnSpPr>
            <p:cNvPr id="245" name="Google Shape;245;p30"/>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46" name="Google Shape;246;p30"/>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30"/>
          <p:cNvSpPr txBox="1"/>
          <p:nvPr>
            <p:ph idx="4294967295" type="body"/>
          </p:nvPr>
        </p:nvSpPr>
        <p:spPr>
          <a:xfrm>
            <a:off x="210750" y="267775"/>
            <a:ext cx="2943900" cy="114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Split the data into the training (70%) and test (30%) sets. Make sure that the training set has proportional </a:t>
            </a:r>
            <a:r>
              <a:rPr lang="en" sz="1400"/>
              <a:t>representation</a:t>
            </a:r>
            <a:r>
              <a:rPr lang="en" sz="1400"/>
              <a:t> all 5 categories</a:t>
            </a:r>
            <a:endParaRPr sz="1400"/>
          </a:p>
        </p:txBody>
      </p:sp>
      <p:sp>
        <p:nvSpPr>
          <p:cNvPr descr="Background pointer shape in timeline graphic" id="248" name="Google Shape;248;p30"/>
          <p:cNvSpPr/>
          <p:nvPr/>
        </p:nvSpPr>
        <p:spPr>
          <a:xfrm>
            <a:off x="1817054" y="2199000"/>
            <a:ext cx="2051100" cy="745500"/>
          </a:xfrm>
          <a:prstGeom prst="chevron">
            <a:avLst>
              <a:gd fmla="val 50000" name="adj"/>
            </a:avLst>
          </a:prstGeom>
          <a:solidFill>
            <a:schemeClr val="accent6"/>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9" name="Google Shape;249;p30"/>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Upsample Training Set</a:t>
            </a:r>
            <a:endParaRPr sz="1600">
              <a:solidFill>
                <a:schemeClr val="lt1"/>
              </a:solidFill>
            </a:endParaRPr>
          </a:p>
        </p:txBody>
      </p:sp>
      <p:grpSp>
        <p:nvGrpSpPr>
          <p:cNvPr id="250" name="Google Shape;250;p30"/>
          <p:cNvGrpSpPr/>
          <p:nvPr/>
        </p:nvGrpSpPr>
        <p:grpSpPr>
          <a:xfrm>
            <a:off x="2684632" y="2938958"/>
            <a:ext cx="198900" cy="593656"/>
            <a:chOff x="2223534" y="2938958"/>
            <a:chExt cx="198900" cy="593656"/>
          </a:xfrm>
        </p:grpSpPr>
        <p:cxnSp>
          <p:nvCxnSpPr>
            <p:cNvPr id="251" name="Google Shape;251;p30"/>
            <p:cNvCxnSpPr/>
            <p:nvPr/>
          </p:nvCxnSpPr>
          <p:spPr>
            <a:xfrm rot="10800000">
              <a:off x="2322997" y="2938958"/>
              <a:ext cx="0" cy="554700"/>
            </a:xfrm>
            <a:prstGeom prst="straightConnector1">
              <a:avLst/>
            </a:prstGeom>
            <a:noFill/>
            <a:ln cap="flat" cmpd="sng" w="9525">
              <a:solidFill>
                <a:schemeClr val="accent6"/>
              </a:solidFill>
              <a:prstDash val="solid"/>
              <a:round/>
              <a:headEnd len="sm" w="sm" type="none"/>
              <a:tailEnd len="sm" w="sm" type="none"/>
            </a:ln>
          </p:spPr>
        </p:cxnSp>
        <p:sp>
          <p:nvSpPr>
            <p:cNvPr id="252" name="Google Shape;252;p30"/>
            <p:cNvSpPr/>
            <p:nvPr/>
          </p:nvSpPr>
          <p:spPr>
            <a:xfrm flipH="1" rot="10800000">
              <a:off x="2223534" y="3333714"/>
              <a:ext cx="198900" cy="198900"/>
            </a:xfrm>
            <a:prstGeom prst="ellipse">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30"/>
          <p:cNvSpPr txBox="1"/>
          <p:nvPr>
            <p:ph idx="4294967295" type="body"/>
          </p:nvPr>
        </p:nvSpPr>
        <p:spPr>
          <a:xfrm>
            <a:off x="1244325" y="3757725"/>
            <a:ext cx="26343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Upsample the training data set employing </a:t>
            </a:r>
            <a:r>
              <a:rPr b="1" lang="en" sz="1600"/>
              <a:t>SMOTE </a:t>
            </a:r>
            <a:r>
              <a:rPr lang="en" sz="1600"/>
              <a:t>algorithm</a:t>
            </a:r>
            <a:endParaRPr sz="1600"/>
          </a:p>
        </p:txBody>
      </p:sp>
      <p:sp>
        <p:nvSpPr>
          <p:cNvPr descr="Background pointer shape in timeline graphic" id="254" name="Google Shape;254;p30"/>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55" name="Google Shape;255;p30"/>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Evaluate</a:t>
            </a:r>
            <a:r>
              <a:rPr lang="en" sz="1600">
                <a:solidFill>
                  <a:schemeClr val="lt1"/>
                </a:solidFill>
              </a:rPr>
              <a:t> three algorithms</a:t>
            </a:r>
            <a:endParaRPr sz="1600">
              <a:solidFill>
                <a:schemeClr val="lt1"/>
              </a:solidFill>
            </a:endParaRPr>
          </a:p>
        </p:txBody>
      </p:sp>
      <p:grpSp>
        <p:nvGrpSpPr>
          <p:cNvPr id="256" name="Google Shape;256;p30"/>
          <p:cNvGrpSpPr/>
          <p:nvPr/>
        </p:nvGrpSpPr>
        <p:grpSpPr>
          <a:xfrm>
            <a:off x="4319545" y="1610215"/>
            <a:ext cx="198900" cy="593656"/>
            <a:chOff x="3918084" y="1610215"/>
            <a:chExt cx="198900" cy="593656"/>
          </a:xfrm>
        </p:grpSpPr>
        <p:cxnSp>
          <p:nvCxnSpPr>
            <p:cNvPr id="257" name="Google Shape;257;p3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58" name="Google Shape;258;p3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30"/>
          <p:cNvSpPr txBox="1"/>
          <p:nvPr>
            <p:ph idx="4294967295" type="body"/>
          </p:nvPr>
        </p:nvSpPr>
        <p:spPr>
          <a:xfrm>
            <a:off x="3304100" y="309475"/>
            <a:ext cx="31632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Employ SVM, Random Forest and GBM classifiers with default parameters. Evaluate </a:t>
            </a:r>
            <a:r>
              <a:rPr lang="en" sz="1400"/>
              <a:t>algorithm</a:t>
            </a:r>
            <a:r>
              <a:rPr lang="en" sz="1400"/>
              <a:t> performance using F1 score. Pick a winner</a:t>
            </a:r>
            <a:endParaRPr sz="1400"/>
          </a:p>
        </p:txBody>
      </p:sp>
      <p:sp>
        <p:nvSpPr>
          <p:cNvPr descr="Background pointer shape in timeline graphic" id="260" name="Google Shape;260;p30"/>
          <p:cNvSpPr/>
          <p:nvPr/>
        </p:nvSpPr>
        <p:spPr>
          <a:xfrm>
            <a:off x="5126893" y="2199000"/>
            <a:ext cx="2051100" cy="745500"/>
          </a:xfrm>
          <a:prstGeom prst="chevron">
            <a:avLst>
              <a:gd fmla="val 50000" name="adj"/>
            </a:avLst>
          </a:prstGeom>
          <a:solidFill>
            <a:schemeClr val="accent6"/>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1" name="Google Shape;261;p30"/>
          <p:cNvSpPr txBox="1"/>
          <p:nvPr>
            <p:ph idx="4294967295" type="body"/>
          </p:nvPr>
        </p:nvSpPr>
        <p:spPr>
          <a:xfrm>
            <a:off x="5327450" y="2283875"/>
            <a:ext cx="16500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Change dimensionality</a:t>
            </a:r>
            <a:endParaRPr sz="1600">
              <a:solidFill>
                <a:schemeClr val="lt1"/>
              </a:solidFill>
            </a:endParaRPr>
          </a:p>
        </p:txBody>
      </p:sp>
      <p:grpSp>
        <p:nvGrpSpPr>
          <p:cNvPr id="262" name="Google Shape;262;p30"/>
          <p:cNvGrpSpPr/>
          <p:nvPr/>
        </p:nvGrpSpPr>
        <p:grpSpPr>
          <a:xfrm>
            <a:off x="5973070" y="2938958"/>
            <a:ext cx="198900" cy="593656"/>
            <a:chOff x="5958946" y="2938958"/>
            <a:chExt cx="198900" cy="593656"/>
          </a:xfrm>
        </p:grpSpPr>
        <p:cxnSp>
          <p:nvCxnSpPr>
            <p:cNvPr id="263" name="Google Shape;263;p30"/>
            <p:cNvCxnSpPr/>
            <p:nvPr/>
          </p:nvCxnSpPr>
          <p:spPr>
            <a:xfrm rot="10800000">
              <a:off x="6058409" y="2938958"/>
              <a:ext cx="0" cy="554700"/>
            </a:xfrm>
            <a:prstGeom prst="straightConnector1">
              <a:avLst/>
            </a:prstGeom>
            <a:noFill/>
            <a:ln cap="flat" cmpd="sng" w="9525">
              <a:solidFill>
                <a:schemeClr val="accent6"/>
              </a:solidFill>
              <a:prstDash val="solid"/>
              <a:round/>
              <a:headEnd len="sm" w="sm" type="none"/>
              <a:tailEnd len="sm" w="sm" type="none"/>
            </a:ln>
          </p:spPr>
        </p:cxnSp>
        <p:sp>
          <p:nvSpPr>
            <p:cNvPr id="264" name="Google Shape;264;p30"/>
            <p:cNvSpPr/>
            <p:nvPr/>
          </p:nvSpPr>
          <p:spPr>
            <a:xfrm flipH="1" rot="10800000">
              <a:off x="5958946" y="3333714"/>
              <a:ext cx="198900" cy="198900"/>
            </a:xfrm>
            <a:prstGeom prst="ellipse">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30"/>
          <p:cNvSpPr txBox="1"/>
          <p:nvPr>
            <p:ph idx="4294967295" type="body"/>
          </p:nvPr>
        </p:nvSpPr>
        <p:spPr>
          <a:xfrm>
            <a:off x="4425450" y="3566625"/>
            <a:ext cx="3938400" cy="109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Evaluate the winning algorithm fitting it with the smaller and larger feature sets. </a:t>
            </a:r>
            <a:endParaRPr sz="1400"/>
          </a:p>
          <a:p>
            <a:pPr indent="-317500" lvl="0" marL="457200" rtl="0" algn="l">
              <a:lnSpc>
                <a:spcPct val="100000"/>
              </a:lnSpc>
              <a:spcBef>
                <a:spcPts val="500"/>
              </a:spcBef>
              <a:spcAft>
                <a:spcPts val="0"/>
              </a:spcAft>
              <a:buSzPts val="1400"/>
              <a:buChar char="●"/>
            </a:pPr>
            <a:r>
              <a:rPr lang="en" sz="1400"/>
              <a:t>Simulator - 5 &amp; 9 (7 - base-line)</a:t>
            </a:r>
            <a:endParaRPr sz="1400"/>
          </a:p>
          <a:p>
            <a:pPr indent="-317500" lvl="0" marL="457200" rtl="0" algn="l">
              <a:lnSpc>
                <a:spcPct val="100000"/>
              </a:lnSpc>
              <a:spcBef>
                <a:spcPts val="0"/>
              </a:spcBef>
              <a:spcAft>
                <a:spcPts val="0"/>
              </a:spcAft>
              <a:buSzPts val="1400"/>
              <a:buChar char="●"/>
            </a:pPr>
            <a:r>
              <a:rPr lang="en" sz="1400"/>
              <a:t>Evaluator - 7 &amp; 10 (9 base-line)</a:t>
            </a:r>
            <a:endParaRPr sz="1400"/>
          </a:p>
          <a:p>
            <a:pPr indent="0" lvl="0" marL="0" rtl="0" algn="l">
              <a:lnSpc>
                <a:spcPct val="100000"/>
              </a:lnSpc>
              <a:spcBef>
                <a:spcPts val="500"/>
              </a:spcBef>
              <a:spcAft>
                <a:spcPts val="500"/>
              </a:spcAft>
              <a:buNone/>
            </a:pPr>
            <a:r>
              <a:rPr lang="en" sz="1400"/>
              <a:t>Change the input data dimension if it improves the model performance</a:t>
            </a:r>
            <a:endParaRPr sz="1400"/>
          </a:p>
        </p:txBody>
      </p:sp>
      <p:sp>
        <p:nvSpPr>
          <p:cNvPr descr="Background pointer shape in timeline graphic" id="266" name="Google Shape;266;p30"/>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7" name="Google Shape;267;p30"/>
          <p:cNvSpPr txBox="1"/>
          <p:nvPr>
            <p:ph idx="4294967295" type="body"/>
          </p:nvPr>
        </p:nvSpPr>
        <p:spPr>
          <a:xfrm>
            <a:off x="6977450" y="2336550"/>
            <a:ext cx="17781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Tune hyper parameters</a:t>
            </a:r>
            <a:endParaRPr sz="1600">
              <a:solidFill>
                <a:schemeClr val="lt1"/>
              </a:solidFill>
            </a:endParaRPr>
          </a:p>
        </p:txBody>
      </p:sp>
      <p:grpSp>
        <p:nvGrpSpPr>
          <p:cNvPr id="268" name="Google Shape;268;p30"/>
          <p:cNvGrpSpPr/>
          <p:nvPr/>
        </p:nvGrpSpPr>
        <p:grpSpPr>
          <a:xfrm>
            <a:off x="7669807" y="1610215"/>
            <a:ext cx="198900" cy="593656"/>
            <a:chOff x="3918084" y="1610215"/>
            <a:chExt cx="198900" cy="593656"/>
          </a:xfrm>
        </p:grpSpPr>
        <p:cxnSp>
          <p:nvCxnSpPr>
            <p:cNvPr id="269" name="Google Shape;269;p30"/>
            <p:cNvCxnSpPr/>
            <p:nvPr/>
          </p:nvCxnSpPr>
          <p:spPr>
            <a:xfrm>
              <a:off x="4017546" y="1649171"/>
              <a:ext cx="0" cy="554700"/>
            </a:xfrm>
            <a:prstGeom prst="straightConnector1">
              <a:avLst/>
            </a:prstGeom>
            <a:noFill/>
            <a:ln cap="flat" cmpd="sng" w="9525">
              <a:solidFill>
                <a:schemeClr val="dk1"/>
              </a:solidFill>
              <a:prstDash val="solid"/>
              <a:round/>
              <a:headEnd len="sm" w="sm" type="none"/>
              <a:tailEnd len="sm" w="sm" type="none"/>
            </a:ln>
          </p:spPr>
        </p:cxnSp>
        <p:sp>
          <p:nvSpPr>
            <p:cNvPr id="270" name="Google Shape;270;p30"/>
            <p:cNvSpPr/>
            <p:nvPr/>
          </p:nvSpPr>
          <p:spPr>
            <a:xfrm>
              <a:off x="3918084" y="1610215"/>
              <a:ext cx="198900" cy="198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30"/>
          <p:cNvSpPr txBox="1"/>
          <p:nvPr>
            <p:ph idx="4294967295" type="body"/>
          </p:nvPr>
        </p:nvSpPr>
        <p:spPr>
          <a:xfrm>
            <a:off x="6616750" y="343975"/>
            <a:ext cx="2312100" cy="102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Finally hyper-tune the algorithm parameters in effort to achieve even better model performance</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490250" y="526350"/>
            <a:ext cx="6490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And the Winners 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KASI Insight</a:t>
            </a:r>
            <a:r>
              <a:rPr lang="en"/>
              <a:t> Process</a:t>
            </a:r>
            <a:endParaRPr/>
          </a:p>
        </p:txBody>
      </p:sp>
      <p:sp>
        <p:nvSpPr>
          <p:cNvPr id="94" name="Google Shape;94;p14"/>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5" name="Google Shape;95;p14"/>
          <p:cNvSpPr txBox="1"/>
          <p:nvPr>
            <p:ph idx="4294967295" type="body"/>
          </p:nvPr>
        </p:nvSpPr>
        <p:spPr>
          <a:xfrm>
            <a:off x="432200" y="1451575"/>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Lending Environment</a:t>
            </a:r>
            <a:endParaRPr>
              <a:solidFill>
                <a:schemeClr val="lt1"/>
              </a:solidFill>
            </a:endParaRPr>
          </a:p>
        </p:txBody>
      </p:sp>
      <p:sp>
        <p:nvSpPr>
          <p:cNvPr id="96" name="Google Shape;96;p14"/>
          <p:cNvSpPr txBox="1"/>
          <p:nvPr>
            <p:ph idx="4294967295" type="body"/>
          </p:nvPr>
        </p:nvSpPr>
        <p:spPr>
          <a:xfrm>
            <a:off x="432350" y="2070575"/>
            <a:ext cx="2471700" cy="28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Money lending between the individuals is very common and popular. This practice could be viewed as a substitution to the small loan franchises, which are widespread in Western countries</a:t>
            </a:r>
            <a:endParaRPr sz="1600"/>
          </a:p>
          <a:p>
            <a:pPr indent="0" lvl="0" marL="0" rtl="0" algn="l">
              <a:spcBef>
                <a:spcPts val="800"/>
              </a:spcBef>
              <a:spcAft>
                <a:spcPts val="800"/>
              </a:spcAft>
              <a:buNone/>
            </a:pPr>
            <a:r>
              <a:t/>
            </a:r>
            <a:endParaRPr sz="1600"/>
          </a:p>
        </p:txBody>
      </p:sp>
      <p:sp>
        <p:nvSpPr>
          <p:cNvPr id="97" name="Google Shape;97;p14"/>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8" name="Google Shape;98;p14"/>
          <p:cNvSpPr txBox="1"/>
          <p:nvPr>
            <p:ph idx="4294967295" type="body"/>
          </p:nvPr>
        </p:nvSpPr>
        <p:spPr>
          <a:xfrm>
            <a:off x="3367674" y="1451575"/>
            <a:ext cx="22257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Survey Lenders</a:t>
            </a:r>
            <a:endParaRPr>
              <a:solidFill>
                <a:schemeClr val="lt1"/>
              </a:solidFill>
            </a:endParaRPr>
          </a:p>
        </p:txBody>
      </p:sp>
      <p:sp>
        <p:nvSpPr>
          <p:cNvPr id="99" name="Google Shape;99;p14"/>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Dozens of hubs in seven African countries welcome private lenders to take survey. The surveys are being conducted on monthly basis</a:t>
            </a:r>
            <a:endParaRPr sz="1600"/>
          </a:p>
          <a:p>
            <a:pPr indent="0" lvl="0" marL="457200" rtl="0" algn="l">
              <a:spcBef>
                <a:spcPts val="800"/>
              </a:spcBef>
              <a:spcAft>
                <a:spcPts val="800"/>
              </a:spcAft>
              <a:buNone/>
            </a:pPr>
            <a:r>
              <a:t/>
            </a:r>
            <a:endParaRPr sz="1600"/>
          </a:p>
        </p:txBody>
      </p:sp>
      <p:sp>
        <p:nvSpPr>
          <p:cNvPr id="100" name="Google Shape;100;p14"/>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1" name="Google Shape;101;p14"/>
          <p:cNvSpPr txBox="1"/>
          <p:nvPr>
            <p:ph idx="4294967295" type="body"/>
          </p:nvPr>
        </p:nvSpPr>
        <p:spPr>
          <a:xfrm>
            <a:off x="6254225" y="1451575"/>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Analyze Data</a:t>
            </a:r>
            <a:endParaRPr>
              <a:solidFill>
                <a:schemeClr val="lt1"/>
              </a:solidFill>
            </a:endParaRPr>
          </a:p>
        </p:txBody>
      </p:sp>
      <p:sp>
        <p:nvSpPr>
          <p:cNvPr id="102" name="Google Shape;102;p14"/>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KASI Insight leverages the wisdom of the crowd to evaluate lending activities within a community over time to compute a community-based score.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Simulator </a:t>
            </a:r>
            <a:r>
              <a:rPr lang="en"/>
              <a:t>Model</a:t>
            </a:r>
            <a:endParaRPr/>
          </a:p>
        </p:txBody>
      </p:sp>
      <p:sp>
        <p:nvSpPr>
          <p:cNvPr id="282" name="Google Shape;282;p32"/>
          <p:cNvSpPr txBox="1"/>
          <p:nvPr>
            <p:ph idx="1" type="body"/>
          </p:nvPr>
        </p:nvSpPr>
        <p:spPr>
          <a:xfrm>
            <a:off x="311700" y="1229975"/>
            <a:ext cx="34212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Random Forest</a:t>
            </a:r>
            <a:endParaRPr b="1"/>
          </a:p>
          <a:p>
            <a:pPr indent="-317500" lvl="0" marL="457200" rtl="0" algn="l">
              <a:spcBef>
                <a:spcPts val="0"/>
              </a:spcBef>
              <a:spcAft>
                <a:spcPts val="0"/>
              </a:spcAft>
              <a:buSzPts val="1400"/>
              <a:buChar char="●"/>
            </a:pPr>
            <a:r>
              <a:rPr b="1" lang="en"/>
              <a:t>Nine </a:t>
            </a:r>
            <a:r>
              <a:rPr lang="en"/>
              <a:t>features</a:t>
            </a:r>
            <a:endParaRPr/>
          </a:p>
          <a:p>
            <a:pPr indent="-317500" lvl="0" marL="457200" rtl="0" algn="l">
              <a:spcBef>
                <a:spcPts val="0"/>
              </a:spcBef>
              <a:spcAft>
                <a:spcPts val="0"/>
              </a:spcAft>
              <a:buSzPts val="1400"/>
              <a:buChar char="●"/>
            </a:pPr>
            <a:r>
              <a:rPr lang="en"/>
              <a:t>Overall algorithm accuracy: </a:t>
            </a:r>
            <a:r>
              <a:rPr b="1" lang="en"/>
              <a:t>0.9594</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graphicFrame>
        <p:nvGraphicFramePr>
          <p:cNvPr id="283" name="Google Shape;283;p32"/>
          <p:cNvGraphicFramePr/>
          <p:nvPr/>
        </p:nvGraphicFramePr>
        <p:xfrm>
          <a:off x="3880625" y="1129150"/>
          <a:ext cx="3000000" cy="3000000"/>
        </p:xfrm>
        <a:graphic>
          <a:graphicData uri="http://schemas.openxmlformats.org/drawingml/2006/table">
            <a:tbl>
              <a:tblPr>
                <a:noFill/>
                <a:tableStyleId>{49C27B75-826F-42A6-9F4D-E81C04EEDB78}</a:tableStyleId>
              </a:tblPr>
              <a:tblGrid>
                <a:gridCol w="1016975"/>
                <a:gridCol w="1016975"/>
                <a:gridCol w="1016975"/>
                <a:gridCol w="1016975"/>
                <a:gridCol w="1016975"/>
              </a:tblGrid>
              <a:tr h="522425">
                <a:tc>
                  <a:txBody>
                    <a:bodyPr/>
                    <a:lstStyle/>
                    <a:p>
                      <a:pPr indent="0" lvl="0" marL="0" rtl="0" algn="l">
                        <a:spcBef>
                          <a:spcPts val="0"/>
                        </a:spcBef>
                        <a:spcAft>
                          <a:spcPts val="0"/>
                        </a:spcAft>
                        <a:buNone/>
                      </a:pPr>
                      <a:r>
                        <a:rPr lang="en">
                          <a:solidFill>
                            <a:schemeClr val="lt1"/>
                          </a:solidFill>
                        </a:rPr>
                        <a:t>Category</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solidFill>
                            <a:schemeClr val="lt1"/>
                          </a:solidFill>
                        </a:rPr>
                        <a:t>F1-score</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solidFill>
                            <a:schemeClr val="lt1"/>
                          </a:solidFill>
                        </a:rPr>
                        <a:t>Support</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475550">
                <a:tc>
                  <a:txBody>
                    <a:bodyPr/>
                    <a:lstStyle/>
                    <a:p>
                      <a:pPr indent="0" lvl="0" marL="0" rtl="0" algn="l">
                        <a:spcBef>
                          <a:spcPts val="0"/>
                        </a:spcBef>
                        <a:spcAft>
                          <a:spcPts val="0"/>
                        </a:spcAft>
                        <a:buNone/>
                      </a:pPr>
                      <a:r>
                        <a:rPr lang="en"/>
                        <a:t>1</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0.99</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0.99</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b="1" lang="en"/>
                        <a:t>0.99</a:t>
                      </a:r>
                      <a:endParaRPr b="1"/>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3940</a:t>
                      </a:r>
                      <a:endParaRPr/>
                    </a:p>
                  </a:txBody>
                  <a:tcPr marT="91425" marB="91425" marR="91425" marL="91425">
                    <a:lnT cap="flat" cmpd="sng" w="9525">
                      <a:solidFill>
                        <a:schemeClr val="dk1"/>
                      </a:solidFill>
                      <a:prstDash val="solid"/>
                      <a:round/>
                      <a:headEnd len="sm" w="sm" type="none"/>
                      <a:tailEnd len="sm" w="sm" type="none"/>
                    </a:lnT>
                  </a:tcPr>
                </a:tc>
              </a:tr>
              <a:tr h="4755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b="1" lang="en"/>
                        <a:t>0.96</a:t>
                      </a:r>
                      <a:endParaRPr b="1"/>
                    </a:p>
                  </a:txBody>
                  <a:tcPr marT="91425" marB="91425" marR="91425" marL="91425"/>
                </a:tc>
                <a:tc>
                  <a:txBody>
                    <a:bodyPr/>
                    <a:lstStyle/>
                    <a:p>
                      <a:pPr indent="0" lvl="0" marL="0" rtl="0" algn="l">
                        <a:spcBef>
                          <a:spcPts val="0"/>
                        </a:spcBef>
                        <a:spcAft>
                          <a:spcPts val="0"/>
                        </a:spcAft>
                        <a:buNone/>
                      </a:pPr>
                      <a:r>
                        <a:rPr lang="en"/>
                        <a:t>3098</a:t>
                      </a:r>
                      <a:endParaRPr/>
                    </a:p>
                  </a:txBody>
                  <a:tcPr marT="91425" marB="91425" marR="91425" marL="91425"/>
                </a:tc>
              </a:tr>
              <a:tr h="4755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0.91</a:t>
                      </a:r>
                      <a:endParaRPr/>
                    </a:p>
                  </a:txBody>
                  <a:tcPr marT="91425" marB="91425" marR="91425" marL="91425"/>
                </a:tc>
                <a:tc>
                  <a:txBody>
                    <a:bodyPr/>
                    <a:lstStyle/>
                    <a:p>
                      <a:pPr indent="0" lvl="0" marL="0" rtl="0" algn="l">
                        <a:spcBef>
                          <a:spcPts val="0"/>
                        </a:spcBef>
                        <a:spcAft>
                          <a:spcPts val="0"/>
                        </a:spcAft>
                        <a:buNone/>
                      </a:pPr>
                      <a:r>
                        <a:rPr lang="en"/>
                        <a:t>0.90</a:t>
                      </a:r>
                      <a:endParaRPr/>
                    </a:p>
                  </a:txBody>
                  <a:tcPr marT="91425" marB="91425" marR="91425" marL="91425"/>
                </a:tc>
                <a:tc>
                  <a:txBody>
                    <a:bodyPr/>
                    <a:lstStyle/>
                    <a:p>
                      <a:pPr indent="0" lvl="0" marL="0" rtl="0" algn="l">
                        <a:spcBef>
                          <a:spcPts val="0"/>
                        </a:spcBef>
                        <a:spcAft>
                          <a:spcPts val="0"/>
                        </a:spcAft>
                        <a:buNone/>
                      </a:pPr>
                      <a:r>
                        <a:rPr b="1" lang="en"/>
                        <a:t>0.90</a:t>
                      </a:r>
                      <a:endParaRPr b="1"/>
                    </a:p>
                  </a:txBody>
                  <a:tcPr marT="91425" marB="91425" marR="91425" marL="91425"/>
                </a:tc>
                <a:tc>
                  <a:txBody>
                    <a:bodyPr/>
                    <a:lstStyle/>
                    <a:p>
                      <a:pPr indent="0" lvl="0" marL="0" rtl="0" algn="l">
                        <a:spcBef>
                          <a:spcPts val="0"/>
                        </a:spcBef>
                        <a:spcAft>
                          <a:spcPts val="0"/>
                        </a:spcAft>
                        <a:buNone/>
                      </a:pPr>
                      <a:r>
                        <a:rPr lang="en"/>
                        <a:t>1154</a:t>
                      </a:r>
                      <a:endParaRPr/>
                    </a:p>
                  </a:txBody>
                  <a:tcPr marT="91425" marB="91425" marR="91425" marL="91425"/>
                </a:tc>
              </a:tr>
              <a:tr h="4755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0.83</a:t>
                      </a:r>
                      <a:endParaRPr/>
                    </a:p>
                  </a:txBody>
                  <a:tcPr marT="91425" marB="91425" marR="91425" marL="91425"/>
                </a:tc>
                <a:tc>
                  <a:txBody>
                    <a:bodyPr/>
                    <a:lstStyle/>
                    <a:p>
                      <a:pPr indent="0" lvl="0" marL="0" rtl="0" algn="l">
                        <a:spcBef>
                          <a:spcPts val="0"/>
                        </a:spcBef>
                        <a:spcAft>
                          <a:spcPts val="0"/>
                        </a:spcAft>
                        <a:buNone/>
                      </a:pPr>
                      <a:r>
                        <a:rPr lang="en"/>
                        <a:t>0.88</a:t>
                      </a:r>
                      <a:endParaRPr/>
                    </a:p>
                  </a:txBody>
                  <a:tcPr marT="91425" marB="91425" marR="91425" marL="91425"/>
                </a:tc>
                <a:tc>
                  <a:txBody>
                    <a:bodyPr/>
                    <a:lstStyle/>
                    <a:p>
                      <a:pPr indent="0" lvl="0" marL="0" rtl="0" algn="l">
                        <a:spcBef>
                          <a:spcPts val="0"/>
                        </a:spcBef>
                        <a:spcAft>
                          <a:spcPts val="0"/>
                        </a:spcAft>
                        <a:buNone/>
                      </a:pPr>
                      <a:r>
                        <a:rPr b="1" lang="en"/>
                        <a:t>0.86</a:t>
                      </a:r>
                      <a:endParaRPr b="1"/>
                    </a:p>
                  </a:txBody>
                  <a:tcPr marT="91425" marB="91425" marR="91425" marL="91425"/>
                </a:tc>
                <a:tc>
                  <a:txBody>
                    <a:bodyPr/>
                    <a:lstStyle/>
                    <a:p>
                      <a:pPr indent="0" lvl="0" marL="0" rtl="0" algn="l">
                        <a:spcBef>
                          <a:spcPts val="0"/>
                        </a:spcBef>
                        <a:spcAft>
                          <a:spcPts val="0"/>
                        </a:spcAft>
                        <a:buNone/>
                      </a:pPr>
                      <a:r>
                        <a:rPr lang="en"/>
                        <a:t>471</a:t>
                      </a:r>
                      <a:endParaRPr/>
                    </a:p>
                  </a:txBody>
                  <a:tcPr marT="91425" marB="91425" marR="91425" marL="91425"/>
                </a:tc>
              </a:tr>
              <a:tr h="522425">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0.89</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tc>
                <a:tc>
                  <a:txBody>
                    <a:bodyPr/>
                    <a:lstStyle/>
                    <a:p>
                      <a:pPr indent="0" lvl="0" marL="0" rtl="0" algn="l">
                        <a:spcBef>
                          <a:spcPts val="0"/>
                        </a:spcBef>
                        <a:spcAft>
                          <a:spcPts val="0"/>
                        </a:spcAft>
                        <a:buNone/>
                      </a:pPr>
                      <a:r>
                        <a:rPr b="1" lang="en"/>
                        <a:t>0.88</a:t>
                      </a:r>
                      <a:endParaRPr b="1"/>
                    </a:p>
                  </a:txBody>
                  <a:tcPr marT="91425" marB="91425" marR="91425" marL="91425"/>
                </a:tc>
                <a:tc>
                  <a:txBody>
                    <a:bodyPr/>
                    <a:lstStyle/>
                    <a:p>
                      <a:pPr indent="0" lvl="0" marL="0" rtl="0" algn="l">
                        <a:spcBef>
                          <a:spcPts val="0"/>
                        </a:spcBef>
                        <a:spcAft>
                          <a:spcPts val="0"/>
                        </a:spcAft>
                        <a:buNone/>
                      </a:pPr>
                      <a:r>
                        <a:rPr lang="en"/>
                        <a:t>152</a:t>
                      </a:r>
                      <a:endParaRPr/>
                    </a:p>
                  </a:txBody>
                  <a:tcPr marT="91425" marB="91425" marR="91425" marL="91425"/>
                </a:tc>
              </a:tr>
              <a:tr h="475550">
                <a:tc>
                  <a:txBody>
                    <a:bodyPr/>
                    <a:lstStyle/>
                    <a:p>
                      <a:pPr indent="0" lvl="0" marL="0" rtl="0" algn="l">
                        <a:spcBef>
                          <a:spcPts val="0"/>
                        </a:spcBef>
                        <a:spcAft>
                          <a:spcPts val="0"/>
                        </a:spcAft>
                        <a:buNone/>
                      </a:pPr>
                      <a:r>
                        <a:rPr lang="en"/>
                        <a:t>Micro avg</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b="1" lang="en"/>
                        <a:t>0.96</a:t>
                      </a:r>
                      <a:endParaRPr b="1"/>
                    </a:p>
                  </a:txBody>
                  <a:tcPr marT="91425" marB="91425" marR="91425" marL="91425"/>
                </a:tc>
                <a:tc>
                  <a:txBody>
                    <a:bodyPr/>
                    <a:lstStyle/>
                    <a:p>
                      <a:pPr indent="0" lvl="0" marL="0" rtl="0" algn="l">
                        <a:spcBef>
                          <a:spcPts val="0"/>
                        </a:spcBef>
                        <a:spcAft>
                          <a:spcPts val="0"/>
                        </a:spcAft>
                        <a:buNone/>
                      </a:pPr>
                      <a:r>
                        <a:rPr lang="en"/>
                        <a:t>8815</a:t>
                      </a:r>
                      <a:endParaRPr/>
                    </a:p>
                  </a:txBody>
                  <a:tcPr marT="91425" marB="91425" marR="91425" marL="91425"/>
                </a:tc>
              </a:tr>
              <a:tr h="475550">
                <a:tc>
                  <a:txBody>
                    <a:bodyPr/>
                    <a:lstStyle/>
                    <a:p>
                      <a:pPr indent="0" lvl="0" marL="0" rtl="0" algn="l">
                        <a:spcBef>
                          <a:spcPts val="0"/>
                        </a:spcBef>
                        <a:spcAft>
                          <a:spcPts val="0"/>
                        </a:spcAft>
                        <a:buNone/>
                      </a:pPr>
                      <a:r>
                        <a:rPr lang="en"/>
                        <a:t>Macro avg</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b="1" lang="en"/>
                        <a:t>0.92</a:t>
                      </a:r>
                      <a:endParaRPr b="1"/>
                    </a:p>
                  </a:txBody>
                  <a:tcPr marT="91425" marB="91425" marR="91425" marL="91425"/>
                </a:tc>
                <a:tc>
                  <a:txBody>
                    <a:bodyPr/>
                    <a:lstStyle/>
                    <a:p>
                      <a:pPr indent="0" lvl="0" marL="0" rtl="0" algn="l">
                        <a:spcBef>
                          <a:spcPts val="0"/>
                        </a:spcBef>
                        <a:spcAft>
                          <a:spcPts val="0"/>
                        </a:spcAft>
                        <a:buNone/>
                      </a:pPr>
                      <a:r>
                        <a:rPr lang="en"/>
                        <a:t>8815</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3"/>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Evaluator</a:t>
            </a:r>
            <a:r>
              <a:rPr b="1" lang="en"/>
              <a:t> </a:t>
            </a:r>
            <a:r>
              <a:rPr lang="en"/>
              <a:t>Model</a:t>
            </a:r>
            <a:endParaRPr/>
          </a:p>
        </p:txBody>
      </p:sp>
      <p:sp>
        <p:nvSpPr>
          <p:cNvPr id="289" name="Google Shape;289;p33"/>
          <p:cNvSpPr txBox="1"/>
          <p:nvPr>
            <p:ph idx="4294967295" type="body"/>
          </p:nvPr>
        </p:nvSpPr>
        <p:spPr>
          <a:xfrm>
            <a:off x="311700" y="1229975"/>
            <a:ext cx="34212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Random Forest</a:t>
            </a:r>
            <a:endParaRPr b="1"/>
          </a:p>
          <a:p>
            <a:pPr indent="-342900" lvl="0" marL="457200" rtl="0" algn="l">
              <a:spcBef>
                <a:spcPts val="0"/>
              </a:spcBef>
              <a:spcAft>
                <a:spcPts val="0"/>
              </a:spcAft>
              <a:buSzPts val="1800"/>
              <a:buChar char="●"/>
            </a:pPr>
            <a:r>
              <a:rPr b="1" lang="en"/>
              <a:t>Ten </a:t>
            </a:r>
            <a:r>
              <a:rPr lang="en"/>
              <a:t>features</a:t>
            </a:r>
            <a:endParaRPr/>
          </a:p>
          <a:p>
            <a:pPr indent="-342900" lvl="0" marL="457200" rtl="0" algn="l">
              <a:spcBef>
                <a:spcPts val="0"/>
              </a:spcBef>
              <a:spcAft>
                <a:spcPts val="0"/>
              </a:spcAft>
              <a:buSzPts val="1800"/>
              <a:buChar char="●"/>
            </a:pPr>
            <a:r>
              <a:rPr lang="en"/>
              <a:t>Overall algorithm accuracy: </a:t>
            </a:r>
            <a:r>
              <a:rPr b="1" lang="en"/>
              <a:t>0.9756</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graphicFrame>
        <p:nvGraphicFramePr>
          <p:cNvPr id="290" name="Google Shape;290;p33"/>
          <p:cNvGraphicFramePr/>
          <p:nvPr/>
        </p:nvGraphicFramePr>
        <p:xfrm>
          <a:off x="3880625" y="1129150"/>
          <a:ext cx="3000000" cy="3000000"/>
        </p:xfrm>
        <a:graphic>
          <a:graphicData uri="http://schemas.openxmlformats.org/drawingml/2006/table">
            <a:tbl>
              <a:tblPr>
                <a:noFill/>
                <a:tableStyleId>{49C27B75-826F-42A6-9F4D-E81C04EEDB78}</a:tableStyleId>
              </a:tblPr>
              <a:tblGrid>
                <a:gridCol w="1016975"/>
                <a:gridCol w="1016975"/>
                <a:gridCol w="1016975"/>
                <a:gridCol w="1016975"/>
                <a:gridCol w="1016975"/>
              </a:tblGrid>
              <a:tr h="522425">
                <a:tc>
                  <a:txBody>
                    <a:bodyPr/>
                    <a:lstStyle/>
                    <a:p>
                      <a:pPr indent="0" lvl="0" marL="0" rtl="0" algn="l">
                        <a:spcBef>
                          <a:spcPts val="0"/>
                        </a:spcBef>
                        <a:spcAft>
                          <a:spcPts val="0"/>
                        </a:spcAft>
                        <a:buNone/>
                      </a:pPr>
                      <a:r>
                        <a:rPr lang="en">
                          <a:solidFill>
                            <a:schemeClr val="lt1"/>
                          </a:solidFill>
                        </a:rPr>
                        <a:t>Category</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solidFill>
                            <a:schemeClr val="lt1"/>
                          </a:solidFill>
                        </a:rPr>
                        <a:t>F1-score</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solidFill>
                            <a:schemeClr val="lt1"/>
                          </a:solidFill>
                        </a:rPr>
                        <a:t>Support</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475550">
                <a:tc>
                  <a:txBody>
                    <a:bodyPr/>
                    <a:lstStyle/>
                    <a:p>
                      <a:pPr indent="0" lvl="0" marL="0" rtl="0" algn="l">
                        <a:spcBef>
                          <a:spcPts val="0"/>
                        </a:spcBef>
                        <a:spcAft>
                          <a:spcPts val="0"/>
                        </a:spcAft>
                        <a:buNone/>
                      </a:pPr>
                      <a:r>
                        <a:rPr lang="en"/>
                        <a:t>1</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0.99</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0.99</a:t>
                      </a:r>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b="1" lang="en"/>
                        <a:t>0.99</a:t>
                      </a:r>
                      <a:endParaRPr b="1"/>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a:t>4110</a:t>
                      </a:r>
                      <a:endParaRPr/>
                    </a:p>
                  </a:txBody>
                  <a:tcPr marT="91425" marB="91425" marR="91425" marL="91425">
                    <a:lnT cap="flat" cmpd="sng" w="9525">
                      <a:solidFill>
                        <a:schemeClr val="dk1"/>
                      </a:solidFill>
                      <a:prstDash val="solid"/>
                      <a:round/>
                      <a:headEnd len="sm" w="sm" type="none"/>
                      <a:tailEnd len="sm" w="sm" type="none"/>
                    </a:lnT>
                  </a:tcPr>
                </a:tc>
              </a:tr>
              <a:tr h="4755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0.98</a:t>
                      </a:r>
                      <a:endParaRPr/>
                    </a:p>
                  </a:txBody>
                  <a:tcPr marT="91425" marB="91425" marR="91425" marL="91425"/>
                </a:tc>
                <a:tc>
                  <a:txBody>
                    <a:bodyPr/>
                    <a:lstStyle/>
                    <a:p>
                      <a:pPr indent="0" lvl="0" marL="0" rtl="0" algn="l">
                        <a:spcBef>
                          <a:spcPts val="0"/>
                        </a:spcBef>
                        <a:spcAft>
                          <a:spcPts val="0"/>
                        </a:spcAft>
                        <a:buNone/>
                      </a:pPr>
                      <a:r>
                        <a:rPr lang="en"/>
                        <a:t>0.98</a:t>
                      </a:r>
                      <a:endParaRPr/>
                    </a:p>
                  </a:txBody>
                  <a:tcPr marT="91425" marB="91425" marR="91425" marL="91425"/>
                </a:tc>
                <a:tc>
                  <a:txBody>
                    <a:bodyPr/>
                    <a:lstStyle/>
                    <a:p>
                      <a:pPr indent="0" lvl="0" marL="0" rtl="0" algn="l">
                        <a:spcBef>
                          <a:spcPts val="0"/>
                        </a:spcBef>
                        <a:spcAft>
                          <a:spcPts val="0"/>
                        </a:spcAft>
                        <a:buNone/>
                      </a:pPr>
                      <a:r>
                        <a:rPr b="1" lang="en"/>
                        <a:t>0.98</a:t>
                      </a:r>
                      <a:endParaRPr b="1"/>
                    </a:p>
                  </a:txBody>
                  <a:tcPr marT="91425" marB="91425" marR="91425" marL="91425"/>
                </a:tc>
                <a:tc>
                  <a:txBody>
                    <a:bodyPr/>
                    <a:lstStyle/>
                    <a:p>
                      <a:pPr indent="0" lvl="0" marL="0" rtl="0" algn="l">
                        <a:spcBef>
                          <a:spcPts val="0"/>
                        </a:spcBef>
                        <a:spcAft>
                          <a:spcPts val="0"/>
                        </a:spcAft>
                        <a:buNone/>
                      </a:pPr>
                      <a:r>
                        <a:rPr lang="en"/>
                        <a:t>3237</a:t>
                      </a:r>
                      <a:endParaRPr/>
                    </a:p>
                  </a:txBody>
                  <a:tcPr marT="91425" marB="91425" marR="91425" marL="91425"/>
                </a:tc>
              </a:tr>
              <a:tr h="4755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0.94</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b="1" lang="en"/>
                        <a:t>0.95</a:t>
                      </a:r>
                      <a:endParaRPr b="1"/>
                    </a:p>
                  </a:txBody>
                  <a:tcPr marT="91425" marB="91425" marR="91425" marL="91425"/>
                </a:tc>
                <a:tc>
                  <a:txBody>
                    <a:bodyPr/>
                    <a:lstStyle/>
                    <a:p>
                      <a:pPr indent="0" lvl="0" marL="0" rtl="0" algn="l">
                        <a:spcBef>
                          <a:spcPts val="0"/>
                        </a:spcBef>
                        <a:spcAft>
                          <a:spcPts val="0"/>
                        </a:spcAft>
                        <a:buNone/>
                      </a:pPr>
                      <a:r>
                        <a:rPr lang="en"/>
                        <a:t>1217</a:t>
                      </a:r>
                      <a:endParaRPr/>
                    </a:p>
                  </a:txBody>
                  <a:tcPr marT="91425" marB="91425" marR="91425" marL="91425"/>
                </a:tc>
              </a:tr>
              <a:tr h="4755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0.90</a:t>
                      </a:r>
                      <a:endParaRPr/>
                    </a:p>
                  </a:txBody>
                  <a:tcPr marT="91425" marB="91425" marR="91425" marL="91425"/>
                </a:tc>
                <a:tc>
                  <a:txBody>
                    <a:bodyPr/>
                    <a:lstStyle/>
                    <a:p>
                      <a:pPr indent="0" lvl="0" marL="0" rtl="0" algn="l">
                        <a:spcBef>
                          <a:spcPts val="0"/>
                        </a:spcBef>
                        <a:spcAft>
                          <a:spcPts val="0"/>
                        </a:spcAft>
                        <a:buNone/>
                      </a:pPr>
                      <a:r>
                        <a:rPr lang="en"/>
                        <a:t>0.82</a:t>
                      </a:r>
                      <a:endParaRPr/>
                    </a:p>
                  </a:txBody>
                  <a:tcPr marT="91425" marB="91425" marR="91425" marL="91425"/>
                </a:tc>
                <a:tc>
                  <a:txBody>
                    <a:bodyPr/>
                    <a:lstStyle/>
                    <a:p>
                      <a:pPr indent="0" lvl="0" marL="0" rtl="0" algn="l">
                        <a:spcBef>
                          <a:spcPts val="0"/>
                        </a:spcBef>
                        <a:spcAft>
                          <a:spcPts val="0"/>
                        </a:spcAft>
                        <a:buNone/>
                      </a:pPr>
                      <a:r>
                        <a:rPr b="1" lang="en"/>
                        <a:t>0.86</a:t>
                      </a:r>
                      <a:endParaRPr b="1"/>
                    </a:p>
                  </a:txBody>
                  <a:tcPr marT="91425" marB="91425" marR="91425" marL="91425"/>
                </a:tc>
                <a:tc>
                  <a:txBody>
                    <a:bodyPr/>
                    <a:lstStyle/>
                    <a:p>
                      <a:pPr indent="0" lvl="0" marL="0" rtl="0" algn="l">
                        <a:spcBef>
                          <a:spcPts val="0"/>
                        </a:spcBef>
                        <a:spcAft>
                          <a:spcPts val="0"/>
                        </a:spcAft>
                        <a:buNone/>
                      </a:pPr>
                      <a:r>
                        <a:rPr lang="en"/>
                        <a:t>214</a:t>
                      </a:r>
                      <a:endParaRPr/>
                    </a:p>
                  </a:txBody>
                  <a:tcPr marT="91425" marB="91425" marR="91425" marL="91425"/>
                </a:tc>
              </a:tr>
              <a:tr h="522425">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lang="en"/>
                        <a:t>0.73</a:t>
                      </a:r>
                      <a:endParaRPr/>
                    </a:p>
                  </a:txBody>
                  <a:tcPr marT="91425" marB="91425" marR="91425" marL="91425"/>
                </a:tc>
                <a:tc>
                  <a:txBody>
                    <a:bodyPr/>
                    <a:lstStyle/>
                    <a:p>
                      <a:pPr indent="0" lvl="0" marL="0" rtl="0" algn="l">
                        <a:spcBef>
                          <a:spcPts val="0"/>
                        </a:spcBef>
                        <a:spcAft>
                          <a:spcPts val="0"/>
                        </a:spcAft>
                        <a:buNone/>
                      </a:pPr>
                      <a:r>
                        <a:rPr b="1" lang="en"/>
                        <a:t>0.83</a:t>
                      </a:r>
                      <a:endParaRPr b="1"/>
                    </a:p>
                  </a:txBody>
                  <a:tcPr marT="91425" marB="91425" marR="91425" marL="91425"/>
                </a:tc>
                <a:tc>
                  <a:txBody>
                    <a:bodyPr/>
                    <a:lstStyle/>
                    <a:p>
                      <a:pPr indent="0" lvl="0" marL="0" rtl="0" algn="l">
                        <a:spcBef>
                          <a:spcPts val="0"/>
                        </a:spcBef>
                        <a:spcAft>
                          <a:spcPts val="0"/>
                        </a:spcAft>
                        <a:buNone/>
                      </a:pPr>
                      <a:r>
                        <a:rPr lang="en"/>
                        <a:t>37</a:t>
                      </a:r>
                      <a:endParaRPr/>
                    </a:p>
                  </a:txBody>
                  <a:tcPr marT="91425" marB="91425" marR="91425" marL="91425"/>
                </a:tc>
              </a:tr>
              <a:tr h="475550">
                <a:tc>
                  <a:txBody>
                    <a:bodyPr/>
                    <a:lstStyle/>
                    <a:p>
                      <a:pPr indent="0" lvl="0" marL="0" rtl="0" algn="l">
                        <a:spcBef>
                          <a:spcPts val="0"/>
                        </a:spcBef>
                        <a:spcAft>
                          <a:spcPts val="0"/>
                        </a:spcAft>
                        <a:buNone/>
                      </a:pPr>
                      <a:r>
                        <a:rPr lang="en"/>
                        <a:t>Micro avg</a:t>
                      </a:r>
                      <a:endParaRPr/>
                    </a:p>
                  </a:txBody>
                  <a:tcPr marT="91425" marB="91425" marR="91425" marL="91425"/>
                </a:tc>
                <a:tc>
                  <a:txBody>
                    <a:bodyPr/>
                    <a:lstStyle/>
                    <a:p>
                      <a:pPr indent="0" lvl="0" marL="0" rtl="0" algn="l">
                        <a:spcBef>
                          <a:spcPts val="0"/>
                        </a:spcBef>
                        <a:spcAft>
                          <a:spcPts val="0"/>
                        </a:spcAft>
                        <a:buNone/>
                      </a:pPr>
                      <a:r>
                        <a:rPr lang="en"/>
                        <a:t>0.98</a:t>
                      </a:r>
                      <a:endParaRPr/>
                    </a:p>
                  </a:txBody>
                  <a:tcPr marT="91425" marB="91425" marR="91425" marL="91425"/>
                </a:tc>
                <a:tc>
                  <a:txBody>
                    <a:bodyPr/>
                    <a:lstStyle/>
                    <a:p>
                      <a:pPr indent="0" lvl="0" marL="0" rtl="0" algn="l">
                        <a:spcBef>
                          <a:spcPts val="0"/>
                        </a:spcBef>
                        <a:spcAft>
                          <a:spcPts val="0"/>
                        </a:spcAft>
                        <a:buNone/>
                      </a:pPr>
                      <a:r>
                        <a:rPr lang="en"/>
                        <a:t>0.98</a:t>
                      </a:r>
                      <a:endParaRPr/>
                    </a:p>
                  </a:txBody>
                  <a:tcPr marT="91425" marB="91425" marR="91425" marL="91425"/>
                </a:tc>
                <a:tc>
                  <a:txBody>
                    <a:bodyPr/>
                    <a:lstStyle/>
                    <a:p>
                      <a:pPr indent="0" lvl="0" marL="0" rtl="0" algn="l">
                        <a:spcBef>
                          <a:spcPts val="0"/>
                        </a:spcBef>
                        <a:spcAft>
                          <a:spcPts val="0"/>
                        </a:spcAft>
                        <a:buNone/>
                      </a:pPr>
                      <a:r>
                        <a:rPr b="1" lang="en"/>
                        <a:t>0.98</a:t>
                      </a:r>
                      <a:endParaRPr b="1"/>
                    </a:p>
                  </a:txBody>
                  <a:tcPr marT="91425" marB="91425" marR="91425" marL="91425"/>
                </a:tc>
                <a:tc>
                  <a:txBody>
                    <a:bodyPr/>
                    <a:lstStyle/>
                    <a:p>
                      <a:pPr indent="0" lvl="0" marL="0" rtl="0" algn="l">
                        <a:spcBef>
                          <a:spcPts val="0"/>
                        </a:spcBef>
                        <a:spcAft>
                          <a:spcPts val="0"/>
                        </a:spcAft>
                        <a:buNone/>
                      </a:pPr>
                      <a:r>
                        <a:rPr lang="en"/>
                        <a:t>8815</a:t>
                      </a:r>
                      <a:endParaRPr/>
                    </a:p>
                  </a:txBody>
                  <a:tcPr marT="91425" marB="91425" marR="91425" marL="91425"/>
                </a:tc>
              </a:tr>
              <a:tr h="475550">
                <a:tc>
                  <a:txBody>
                    <a:bodyPr/>
                    <a:lstStyle/>
                    <a:p>
                      <a:pPr indent="0" lvl="0" marL="0" rtl="0" algn="l">
                        <a:spcBef>
                          <a:spcPts val="0"/>
                        </a:spcBef>
                        <a:spcAft>
                          <a:spcPts val="0"/>
                        </a:spcAft>
                        <a:buNone/>
                      </a:pPr>
                      <a:r>
                        <a:rPr lang="en"/>
                        <a:t>Macro avg</a:t>
                      </a:r>
                      <a:endParaRPr/>
                    </a:p>
                  </a:txBody>
                  <a:tcPr marT="91425" marB="91425" marR="91425" marL="91425"/>
                </a:tc>
                <a:tc>
                  <a:txBody>
                    <a:bodyPr/>
                    <a:lstStyle/>
                    <a:p>
                      <a:pPr indent="0" lvl="0" marL="0" rtl="0" algn="l">
                        <a:spcBef>
                          <a:spcPts val="0"/>
                        </a:spcBef>
                        <a:spcAft>
                          <a:spcPts val="0"/>
                        </a:spcAft>
                        <a:buNone/>
                      </a:pPr>
                      <a:r>
                        <a:rPr lang="en"/>
                        <a:t>0.95</a:t>
                      </a:r>
                      <a:endParaRPr/>
                    </a:p>
                  </a:txBody>
                  <a:tcPr marT="91425" marB="91425" marR="91425" marL="91425"/>
                </a:tc>
                <a:tc>
                  <a:txBody>
                    <a:bodyPr/>
                    <a:lstStyle/>
                    <a:p>
                      <a:pPr indent="0" lvl="0" marL="0" rtl="0" algn="l">
                        <a:spcBef>
                          <a:spcPts val="0"/>
                        </a:spcBef>
                        <a:spcAft>
                          <a:spcPts val="0"/>
                        </a:spcAft>
                        <a:buNone/>
                      </a:pPr>
                      <a:r>
                        <a:rPr lang="en"/>
                        <a:t>0.90</a:t>
                      </a:r>
                      <a:endParaRPr/>
                    </a:p>
                  </a:txBody>
                  <a:tcPr marT="91425" marB="91425" marR="91425" marL="91425"/>
                </a:tc>
                <a:tc>
                  <a:txBody>
                    <a:bodyPr/>
                    <a:lstStyle/>
                    <a:p>
                      <a:pPr indent="0" lvl="0" marL="0" rtl="0" algn="l">
                        <a:spcBef>
                          <a:spcPts val="0"/>
                        </a:spcBef>
                        <a:spcAft>
                          <a:spcPts val="0"/>
                        </a:spcAft>
                        <a:buNone/>
                      </a:pPr>
                      <a:r>
                        <a:rPr b="1" lang="en"/>
                        <a:t>0.92</a:t>
                      </a:r>
                      <a:endParaRPr b="1"/>
                    </a:p>
                  </a:txBody>
                  <a:tcPr marT="91425" marB="91425" marR="91425" marL="91425"/>
                </a:tc>
                <a:tc>
                  <a:txBody>
                    <a:bodyPr/>
                    <a:lstStyle/>
                    <a:p>
                      <a:pPr indent="0" lvl="0" marL="0" rtl="0" algn="l">
                        <a:spcBef>
                          <a:spcPts val="0"/>
                        </a:spcBef>
                        <a:spcAft>
                          <a:spcPts val="0"/>
                        </a:spcAft>
                        <a:buNone/>
                      </a:pPr>
                      <a:r>
                        <a:rPr lang="en"/>
                        <a:t>8815</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Google Shape;295;p34"/>
          <p:cNvPicPr preferRelativeResize="0"/>
          <p:nvPr/>
        </p:nvPicPr>
        <p:blipFill>
          <a:blip r:embed="rId3">
            <a:alphaModFix/>
          </a:blip>
          <a:stretch>
            <a:fillRect/>
          </a:stretch>
        </p:blipFill>
        <p:spPr>
          <a:xfrm>
            <a:off x="1021058" y="0"/>
            <a:ext cx="7818143" cy="5143500"/>
          </a:xfrm>
          <a:prstGeom prst="rect">
            <a:avLst/>
          </a:prstGeom>
          <a:noFill/>
          <a:ln>
            <a:noFill/>
          </a:ln>
        </p:spPr>
      </p:pic>
      <p:sp>
        <p:nvSpPr>
          <p:cNvPr id="296" name="Google Shape;296;p34"/>
          <p:cNvSpPr txBox="1"/>
          <p:nvPr/>
        </p:nvSpPr>
        <p:spPr>
          <a:xfrm rot="-5400000">
            <a:off x="-2308650" y="2305975"/>
            <a:ext cx="5149800" cy="5325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System Architecture</a:t>
            </a:r>
            <a:endParaRPr sz="2400">
              <a:solidFill>
                <a:schemeClr val="lt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490250" y="526350"/>
            <a:ext cx="5618700" cy="102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IMPACT</a:t>
            </a:r>
            <a:endParaRPr/>
          </a:p>
        </p:txBody>
      </p:sp>
      <p:sp>
        <p:nvSpPr>
          <p:cNvPr id="302" name="Google Shape;302;p35"/>
          <p:cNvSpPr txBox="1"/>
          <p:nvPr/>
        </p:nvSpPr>
        <p:spPr>
          <a:xfrm>
            <a:off x="288025" y="1755650"/>
            <a:ext cx="8352900" cy="30588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lt1"/>
              </a:buClr>
              <a:buSzPts val="2400"/>
              <a:buFont typeface="Roboto"/>
              <a:buChar char="●"/>
            </a:pPr>
            <a:r>
              <a:rPr b="1" lang="en" sz="2400">
                <a:solidFill>
                  <a:schemeClr val="lt1"/>
                </a:solidFill>
                <a:latin typeface="Roboto"/>
                <a:ea typeface="Roboto"/>
                <a:cs typeface="Roboto"/>
                <a:sym typeface="Roboto"/>
              </a:rPr>
              <a:t>Illustrated </a:t>
            </a:r>
            <a:r>
              <a:rPr lang="en" sz="2400">
                <a:solidFill>
                  <a:schemeClr val="lt1"/>
                </a:solidFill>
                <a:latin typeface="Roboto"/>
                <a:ea typeface="Roboto"/>
                <a:cs typeface="Roboto"/>
                <a:sym typeface="Roboto"/>
              </a:rPr>
              <a:t>to our business partner how ML could be applied to a real life problem</a:t>
            </a:r>
            <a:endParaRPr sz="2400">
              <a:solidFill>
                <a:schemeClr val="lt1"/>
              </a:solidFill>
              <a:latin typeface="Roboto"/>
              <a:ea typeface="Roboto"/>
              <a:cs typeface="Roboto"/>
              <a:sym typeface="Roboto"/>
            </a:endParaRPr>
          </a:p>
          <a:p>
            <a:pPr indent="-381000" lvl="0" marL="457200" rtl="0" algn="l">
              <a:lnSpc>
                <a:spcPct val="115000"/>
              </a:lnSpc>
              <a:spcBef>
                <a:spcPts val="0"/>
              </a:spcBef>
              <a:spcAft>
                <a:spcPts val="0"/>
              </a:spcAft>
              <a:buClr>
                <a:schemeClr val="lt1"/>
              </a:buClr>
              <a:buSzPts val="2400"/>
              <a:buFont typeface="Roboto"/>
              <a:buChar char="●"/>
            </a:pPr>
            <a:r>
              <a:rPr b="1" lang="en" sz="2400">
                <a:solidFill>
                  <a:schemeClr val="lt1"/>
                </a:solidFill>
                <a:latin typeface="Roboto"/>
                <a:ea typeface="Roboto"/>
                <a:cs typeface="Roboto"/>
                <a:sym typeface="Roboto"/>
              </a:rPr>
              <a:t>Showed </a:t>
            </a:r>
            <a:r>
              <a:rPr lang="en" sz="2400">
                <a:solidFill>
                  <a:schemeClr val="lt1"/>
                </a:solidFill>
                <a:latin typeface="Roboto"/>
                <a:ea typeface="Roboto"/>
                <a:cs typeface="Roboto"/>
                <a:sym typeface="Roboto"/>
              </a:rPr>
              <a:t>what it takes to create ML-based production pipeline</a:t>
            </a:r>
            <a:endParaRPr sz="2400">
              <a:solidFill>
                <a:schemeClr val="lt1"/>
              </a:solidFill>
              <a:latin typeface="Roboto"/>
              <a:ea typeface="Roboto"/>
              <a:cs typeface="Roboto"/>
              <a:sym typeface="Roboto"/>
            </a:endParaRPr>
          </a:p>
          <a:p>
            <a:pPr indent="-381000" lvl="0" marL="457200" rtl="0" algn="l">
              <a:lnSpc>
                <a:spcPct val="115000"/>
              </a:lnSpc>
              <a:spcBef>
                <a:spcPts val="0"/>
              </a:spcBef>
              <a:spcAft>
                <a:spcPts val="0"/>
              </a:spcAft>
              <a:buClr>
                <a:schemeClr val="lt1"/>
              </a:buClr>
              <a:buSzPts val="2400"/>
              <a:buFont typeface="Roboto"/>
              <a:buChar char="●"/>
            </a:pPr>
            <a:r>
              <a:rPr b="1" lang="en" sz="2400">
                <a:solidFill>
                  <a:schemeClr val="lt1"/>
                </a:solidFill>
                <a:latin typeface="Roboto"/>
                <a:ea typeface="Roboto"/>
                <a:cs typeface="Roboto"/>
                <a:sym typeface="Roboto"/>
              </a:rPr>
              <a:t>Laid </a:t>
            </a:r>
            <a:r>
              <a:rPr lang="en" sz="2400">
                <a:solidFill>
                  <a:schemeClr val="lt1"/>
                </a:solidFill>
                <a:latin typeface="Roboto"/>
                <a:ea typeface="Roboto"/>
                <a:cs typeface="Roboto"/>
                <a:sym typeface="Roboto"/>
              </a:rPr>
              <a:t>a foundation to future enhancements of the models we designed</a:t>
            </a:r>
            <a:endParaRPr sz="2400">
              <a:solidFill>
                <a:schemeClr val="lt1"/>
              </a:solidFill>
              <a:latin typeface="Roboto"/>
              <a:ea typeface="Roboto"/>
              <a:cs typeface="Roboto"/>
              <a:sym typeface="Roboto"/>
            </a:endParaRPr>
          </a:p>
          <a:p>
            <a:pPr indent="0" lvl="0" marL="0" rtl="0" algn="l">
              <a:lnSpc>
                <a:spcPct val="115000"/>
              </a:lnSpc>
              <a:spcBef>
                <a:spcPts val="1600"/>
              </a:spcBef>
              <a:spcAft>
                <a:spcPts val="0"/>
              </a:spcAft>
              <a:buNone/>
            </a:pPr>
            <a:r>
              <a:t/>
            </a:r>
            <a:endParaRPr sz="2400">
              <a:solidFill>
                <a:schemeClr val="lt1"/>
              </a:solidFill>
              <a:latin typeface="Roboto"/>
              <a:ea typeface="Roboto"/>
              <a:cs typeface="Roboto"/>
              <a:sym typeface="Roboto"/>
            </a:endParaRPr>
          </a:p>
          <a:p>
            <a:pPr indent="0" lvl="0" marL="0" rtl="0" algn="l">
              <a:spcBef>
                <a:spcPts val="1600"/>
              </a:spcBef>
              <a:spcAft>
                <a:spcPts val="0"/>
              </a:spcAft>
              <a:buNone/>
            </a:pPr>
            <a:r>
              <a:t/>
            </a:r>
            <a:endParaRPr sz="24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grpSp>
        <p:nvGrpSpPr>
          <p:cNvPr id="307" name="Google Shape;307;p36"/>
          <p:cNvGrpSpPr/>
          <p:nvPr/>
        </p:nvGrpSpPr>
        <p:grpSpPr>
          <a:xfrm>
            <a:off x="4939500" y="1219611"/>
            <a:ext cx="3837000" cy="2704200"/>
            <a:chOff x="4939500" y="1219611"/>
            <a:chExt cx="3837000" cy="2704200"/>
          </a:xfrm>
        </p:grpSpPr>
        <p:cxnSp>
          <p:nvCxnSpPr>
            <p:cNvPr id="308" name="Google Shape;308;p36"/>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09" name="Google Shape;309;p36"/>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0" name="Google Shape;310;p36"/>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1" name="Google Shape;311;p36"/>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2" name="Google Shape;312;p36"/>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3" name="Google Shape;313;p36"/>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4" name="Google Shape;314;p36"/>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5" name="Google Shape;315;p36"/>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6" name="Google Shape;316;p36"/>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7" name="Google Shape;317;p36"/>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318" name="Google Shape;318;p36"/>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36"/>
          <p:cNvGrpSpPr/>
          <p:nvPr/>
        </p:nvGrpSpPr>
        <p:grpSpPr>
          <a:xfrm>
            <a:off x="4939534" y="2017046"/>
            <a:ext cx="3825543" cy="1573620"/>
            <a:chOff x="1000000" y="2393988"/>
            <a:chExt cx="4144235" cy="1704713"/>
          </a:xfrm>
        </p:grpSpPr>
        <p:sp>
          <p:nvSpPr>
            <p:cNvPr id="320" name="Google Shape;320;p36"/>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321" name="Google Shape;321;p36"/>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36"/>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36"/>
          <p:cNvGrpSpPr/>
          <p:nvPr/>
        </p:nvGrpSpPr>
        <p:grpSpPr>
          <a:xfrm>
            <a:off x="4939557" y="1778136"/>
            <a:ext cx="3836911" cy="1503799"/>
            <a:chOff x="1000025" y="2059300"/>
            <a:chExt cx="4156550" cy="1629075"/>
          </a:xfrm>
        </p:grpSpPr>
        <p:sp>
          <p:nvSpPr>
            <p:cNvPr id="331" name="Google Shape;331;p36"/>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332" name="Google Shape;332;p36"/>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6"/>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36"/>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pic>
        <p:nvPicPr>
          <p:cNvPr id="341" name="Google Shape;341;p36"/>
          <p:cNvPicPr preferRelativeResize="0"/>
          <p:nvPr/>
        </p:nvPicPr>
        <p:blipFill>
          <a:blip r:embed="rId3">
            <a:alphaModFix/>
          </a:blip>
          <a:stretch>
            <a:fillRect/>
          </a:stretch>
        </p:blipFill>
        <p:spPr>
          <a:xfrm>
            <a:off x="1173250" y="1404825"/>
            <a:ext cx="2228850" cy="2047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108" name="Google Shape;108;p15"/>
          <p:cNvSpPr txBox="1"/>
          <p:nvPr>
            <p:ph idx="1" type="subTitle"/>
          </p:nvPr>
        </p:nvSpPr>
        <p:spPr>
          <a:xfrm>
            <a:off x="265500" y="2769000"/>
            <a:ext cx="4045200" cy="161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800"/>
              <a:t>I personally think if something's not a challenge, there's no point doing it, because you're not gonna learn much.</a:t>
            </a:r>
            <a:endParaRPr i="1" sz="1800"/>
          </a:p>
          <a:p>
            <a:pPr indent="0" lvl="0" marL="2286000" rtl="0" algn="ctr">
              <a:spcBef>
                <a:spcPts val="0"/>
              </a:spcBef>
              <a:spcAft>
                <a:spcPts val="0"/>
              </a:spcAft>
              <a:buNone/>
            </a:pPr>
            <a:r>
              <a:t/>
            </a:r>
            <a:endParaRPr i="1" sz="1800"/>
          </a:p>
          <a:p>
            <a:pPr indent="0" lvl="0" marL="2286000" rtl="0" algn="ctr">
              <a:spcBef>
                <a:spcPts val="0"/>
              </a:spcBef>
              <a:spcAft>
                <a:spcPts val="0"/>
              </a:spcAft>
              <a:buNone/>
            </a:pPr>
            <a:r>
              <a:rPr i="1" lang="en" sz="1800">
                <a:solidFill>
                  <a:schemeClr val="dk1"/>
                </a:solidFill>
              </a:rPr>
              <a:t>Tom Holland</a:t>
            </a:r>
            <a:endParaRPr i="1" sz="1800">
              <a:solidFill>
                <a:schemeClr val="dk1"/>
              </a:solidFill>
            </a:endParaRPr>
          </a:p>
        </p:txBody>
      </p:sp>
      <p:sp>
        <p:nvSpPr>
          <p:cNvPr id="109" name="Google Shape;109;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How can we apply the survey data collected by KASI Insight to evaluate credit score of the community members?</a:t>
            </a:r>
            <a:endParaRPr/>
          </a:p>
          <a:p>
            <a:pPr indent="-342900" lvl="0" marL="457200" rtl="0" algn="l">
              <a:spcBef>
                <a:spcPts val="0"/>
              </a:spcBef>
              <a:spcAft>
                <a:spcPts val="0"/>
              </a:spcAft>
              <a:buSzPts val="1800"/>
              <a:buChar char="●"/>
            </a:pPr>
            <a:r>
              <a:rPr lang="en"/>
              <a:t>Could the data be used to create other valuable products?</a:t>
            </a:r>
            <a:endParaRPr/>
          </a:p>
          <a:p>
            <a:pPr indent="-342900" lvl="0" marL="457200" rtl="0" algn="l">
              <a:spcBef>
                <a:spcPts val="0"/>
              </a:spcBef>
              <a:spcAft>
                <a:spcPts val="0"/>
              </a:spcAft>
              <a:buSzPts val="1800"/>
              <a:buChar char="●"/>
            </a:pPr>
            <a:r>
              <a:rPr lang="en"/>
              <a:t>Can we employ Machine Learning techniques to produce a valuable content for KASI Insight?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340725" y="95975"/>
            <a:ext cx="8267100" cy="123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Lender </a:t>
            </a:r>
            <a:r>
              <a:rPr lang="en" sz="3600"/>
              <a:t>Perspective</a:t>
            </a:r>
            <a:r>
              <a:rPr lang="en" sz="3600"/>
              <a:t> </a:t>
            </a:r>
            <a:endParaRPr sz="3600"/>
          </a:p>
        </p:txBody>
      </p:sp>
      <p:sp>
        <p:nvSpPr>
          <p:cNvPr id="115" name="Google Shape;115;p16"/>
          <p:cNvSpPr txBox="1"/>
          <p:nvPr/>
        </p:nvSpPr>
        <p:spPr>
          <a:xfrm>
            <a:off x="340800" y="1072750"/>
            <a:ext cx="8267100" cy="12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Roboto"/>
                <a:ea typeface="Roboto"/>
                <a:cs typeface="Roboto"/>
                <a:sym typeface="Roboto"/>
              </a:rPr>
              <a:t>How my profit will be affected if I change my lending practice?</a:t>
            </a:r>
            <a:endParaRPr sz="3000">
              <a:solidFill>
                <a:schemeClr val="lt1"/>
              </a:solidFill>
              <a:latin typeface="Roboto"/>
              <a:ea typeface="Roboto"/>
              <a:cs typeface="Roboto"/>
              <a:sym typeface="Roboto"/>
            </a:endParaRPr>
          </a:p>
          <a:p>
            <a:pPr indent="0" lvl="0" marL="0" rtl="0" algn="l">
              <a:spcBef>
                <a:spcPts val="0"/>
              </a:spcBef>
              <a:spcAft>
                <a:spcPts val="0"/>
              </a:spcAft>
              <a:buNone/>
            </a:pPr>
            <a:r>
              <a:t/>
            </a:r>
            <a:endParaRPr sz="3000">
              <a:solidFill>
                <a:schemeClr val="lt1"/>
              </a:solidFill>
              <a:latin typeface="Roboto"/>
              <a:ea typeface="Roboto"/>
              <a:cs typeface="Roboto"/>
              <a:sym typeface="Roboto"/>
            </a:endParaRPr>
          </a:p>
          <a:p>
            <a:pPr indent="0" lvl="0" marL="0" rtl="0" algn="l">
              <a:spcBef>
                <a:spcPts val="0"/>
              </a:spcBef>
              <a:spcAft>
                <a:spcPts val="0"/>
              </a:spcAft>
              <a:buNone/>
            </a:pPr>
            <a:r>
              <a:t/>
            </a:r>
            <a:endParaRPr sz="3000">
              <a:solidFill>
                <a:schemeClr val="lt1"/>
              </a:solidFill>
              <a:latin typeface="Roboto"/>
              <a:ea typeface="Roboto"/>
              <a:cs typeface="Roboto"/>
              <a:sym typeface="Roboto"/>
            </a:endParaRPr>
          </a:p>
          <a:p>
            <a:pPr indent="0" lvl="0" marL="0" rtl="0" algn="l">
              <a:spcBef>
                <a:spcPts val="0"/>
              </a:spcBef>
              <a:spcAft>
                <a:spcPts val="0"/>
              </a:spcAft>
              <a:buNone/>
            </a:pPr>
            <a:r>
              <a:t/>
            </a:r>
            <a:endParaRPr sz="3000">
              <a:solidFill>
                <a:schemeClr val="lt1"/>
              </a:solidFill>
              <a:latin typeface="Roboto"/>
              <a:ea typeface="Roboto"/>
              <a:cs typeface="Roboto"/>
              <a:sym typeface="Roboto"/>
            </a:endParaRPr>
          </a:p>
        </p:txBody>
      </p:sp>
      <p:sp>
        <p:nvSpPr>
          <p:cNvPr id="116" name="Google Shape;116;p16"/>
          <p:cNvSpPr txBox="1"/>
          <p:nvPr>
            <p:ph type="title"/>
          </p:nvPr>
        </p:nvSpPr>
        <p:spPr>
          <a:xfrm>
            <a:off x="256450" y="2254800"/>
            <a:ext cx="8267100" cy="123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Banker </a:t>
            </a:r>
            <a:r>
              <a:rPr lang="en" sz="3600"/>
              <a:t>Perspective </a:t>
            </a:r>
            <a:endParaRPr sz="3600"/>
          </a:p>
        </p:txBody>
      </p:sp>
      <p:sp>
        <p:nvSpPr>
          <p:cNvPr id="117" name="Google Shape;117;p16"/>
          <p:cNvSpPr txBox="1"/>
          <p:nvPr/>
        </p:nvSpPr>
        <p:spPr>
          <a:xfrm>
            <a:off x="340725" y="3349750"/>
            <a:ext cx="8267100" cy="12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Roboto"/>
                <a:ea typeface="Roboto"/>
                <a:cs typeface="Roboto"/>
                <a:sym typeface="Roboto"/>
              </a:rPr>
              <a:t>How to evaluate the credit worthiness of the community to establish quick loan business?</a:t>
            </a:r>
            <a:endParaRPr sz="3000">
              <a:solidFill>
                <a:schemeClr val="lt1"/>
              </a:solidFill>
              <a:latin typeface="Roboto"/>
              <a:ea typeface="Roboto"/>
              <a:cs typeface="Roboto"/>
              <a:sym typeface="Roboto"/>
            </a:endParaRPr>
          </a:p>
          <a:p>
            <a:pPr indent="0" lvl="0" marL="0" rtl="0" algn="l">
              <a:spcBef>
                <a:spcPts val="0"/>
              </a:spcBef>
              <a:spcAft>
                <a:spcPts val="0"/>
              </a:spcAft>
              <a:buNone/>
            </a:pPr>
            <a:r>
              <a:t/>
            </a:r>
            <a:endParaRPr sz="3000">
              <a:solidFill>
                <a:schemeClr val="lt1"/>
              </a:solidFill>
              <a:latin typeface="Roboto"/>
              <a:ea typeface="Roboto"/>
              <a:cs typeface="Roboto"/>
              <a:sym typeface="Roboto"/>
            </a:endParaRPr>
          </a:p>
          <a:p>
            <a:pPr indent="0" lvl="0" marL="0" rtl="0" algn="l">
              <a:spcBef>
                <a:spcPts val="0"/>
              </a:spcBef>
              <a:spcAft>
                <a:spcPts val="0"/>
              </a:spcAft>
              <a:buNone/>
            </a:pPr>
            <a:r>
              <a:t/>
            </a:r>
            <a:endParaRPr sz="3000">
              <a:solidFill>
                <a:schemeClr val="lt1"/>
              </a:solidFill>
              <a:latin typeface="Roboto"/>
              <a:ea typeface="Roboto"/>
              <a:cs typeface="Roboto"/>
              <a:sym typeface="Roboto"/>
            </a:endParaRPr>
          </a:p>
          <a:p>
            <a:pPr indent="0" lvl="0" marL="0" rtl="0" algn="l">
              <a:spcBef>
                <a:spcPts val="0"/>
              </a:spcBef>
              <a:spcAft>
                <a:spcPts val="0"/>
              </a:spcAft>
              <a:buNone/>
            </a:pPr>
            <a:r>
              <a:t/>
            </a:r>
            <a:endParaRPr sz="3000">
              <a:solidFill>
                <a:schemeClr val="lt1"/>
              </a:solidFill>
              <a:latin typeface="Roboto"/>
              <a:ea typeface="Roboto"/>
              <a:cs typeface="Roboto"/>
              <a:sym typeface="Roboto"/>
            </a:endParaRPr>
          </a:p>
          <a:p>
            <a:pPr indent="0" lvl="0" marL="0" rtl="0" algn="l">
              <a:spcBef>
                <a:spcPts val="0"/>
              </a:spcBef>
              <a:spcAft>
                <a:spcPts val="0"/>
              </a:spcAft>
              <a:buNone/>
            </a:pPr>
            <a:r>
              <a:t/>
            </a:r>
            <a:endParaRPr sz="3000">
              <a:solidFill>
                <a:schemeClr val="lt1"/>
              </a:solidFill>
              <a:latin typeface="Roboto"/>
              <a:ea typeface="Roboto"/>
              <a:cs typeface="Roboto"/>
              <a:sym typeface="Roboto"/>
            </a:endParaRPr>
          </a:p>
          <a:p>
            <a:pPr indent="0" lvl="0" marL="0" rtl="0" algn="l">
              <a:spcBef>
                <a:spcPts val="0"/>
              </a:spcBef>
              <a:spcAft>
                <a:spcPts val="0"/>
              </a:spcAft>
              <a:buNone/>
            </a:pPr>
            <a:r>
              <a:t/>
            </a:r>
            <a:endParaRPr sz="30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23" name="Google Shape;123;p17"/>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Lending Environment Simulator</a:t>
            </a:r>
            <a:endParaRPr b="1"/>
          </a:p>
        </p:txBody>
      </p:sp>
      <p:sp>
        <p:nvSpPr>
          <p:cNvPr id="124" name="Google Shape;124;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68300" lvl="0" marL="457200" rtl="0" algn="l">
              <a:spcBef>
                <a:spcPts val="0"/>
              </a:spcBef>
              <a:spcAft>
                <a:spcPts val="0"/>
              </a:spcAft>
              <a:buSzPts val="2200"/>
              <a:buChar char="●"/>
            </a:pPr>
            <a:r>
              <a:rPr lang="en" sz="2200"/>
              <a:t>An </a:t>
            </a:r>
            <a:r>
              <a:rPr lang="en" sz="2200"/>
              <a:t>ML model could be trained on the survey answers to assign a credit category. But we missed the labels</a:t>
            </a:r>
            <a:endParaRPr sz="2200"/>
          </a:p>
          <a:p>
            <a:pPr indent="-368300" lvl="0" marL="457200" rtl="0" algn="l">
              <a:spcBef>
                <a:spcPts val="0"/>
              </a:spcBef>
              <a:spcAft>
                <a:spcPts val="0"/>
              </a:spcAft>
              <a:buSzPts val="2200"/>
              <a:buChar char="●"/>
            </a:pPr>
            <a:r>
              <a:rPr lang="en" sz="2200"/>
              <a:t>KASI Insight team came up with a formula to label each observation</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40800" y="1037075"/>
            <a:ext cx="8267100" cy="123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Other Possible Ways to Use Survey Data</a:t>
            </a:r>
            <a:endParaRPr sz="3000"/>
          </a:p>
        </p:txBody>
      </p:sp>
      <p:sp>
        <p:nvSpPr>
          <p:cNvPr id="130" name="Google Shape;130;p18"/>
          <p:cNvSpPr txBox="1"/>
          <p:nvPr/>
        </p:nvSpPr>
        <p:spPr>
          <a:xfrm>
            <a:off x="268225" y="2366650"/>
            <a:ext cx="8339700" cy="23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Roboto"/>
                <a:ea typeface="Roboto"/>
                <a:cs typeface="Roboto"/>
                <a:sym typeface="Roboto"/>
              </a:rPr>
              <a:t>Financial institutions wanting to have a proxy to conduct money lending business in their behalf within various communities would be interested to evaluate the business savviness of the potential candidates.</a:t>
            </a:r>
            <a:endParaRPr sz="2600">
              <a:solidFill>
                <a:schemeClr val="lt1"/>
              </a:solidFill>
              <a:latin typeface="Roboto"/>
              <a:ea typeface="Roboto"/>
              <a:cs typeface="Roboto"/>
              <a:sym typeface="Roboto"/>
            </a:endParaRPr>
          </a:p>
          <a:p>
            <a:pPr indent="0" lvl="0" marL="0" rtl="0" algn="l">
              <a:spcBef>
                <a:spcPts val="0"/>
              </a:spcBef>
              <a:spcAft>
                <a:spcPts val="0"/>
              </a:spcAft>
              <a:buNone/>
            </a:pPr>
            <a:r>
              <a:t/>
            </a:r>
            <a:endParaRPr sz="2600">
              <a:solidFill>
                <a:schemeClr val="lt1"/>
              </a:solidFill>
              <a:latin typeface="Roboto"/>
              <a:ea typeface="Roboto"/>
              <a:cs typeface="Roboto"/>
              <a:sym typeface="Roboto"/>
            </a:endParaRPr>
          </a:p>
          <a:p>
            <a:pPr indent="0" lvl="0" marL="0" rtl="0" algn="l">
              <a:spcBef>
                <a:spcPts val="0"/>
              </a:spcBef>
              <a:spcAft>
                <a:spcPts val="0"/>
              </a:spcAft>
              <a:buNone/>
            </a:pPr>
            <a:r>
              <a:t/>
            </a:r>
            <a:endParaRPr sz="26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36" name="Google Shape;136;p1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Lender Evaluator</a:t>
            </a:r>
            <a:endParaRPr b="1" sz="2400"/>
          </a:p>
        </p:txBody>
      </p:sp>
      <p:sp>
        <p:nvSpPr>
          <p:cNvPr id="137" name="Google Shape;137;p19"/>
          <p:cNvSpPr txBox="1"/>
          <p:nvPr>
            <p:ph idx="2" type="body"/>
          </p:nvPr>
        </p:nvSpPr>
        <p:spPr>
          <a:xfrm>
            <a:off x="4939500" y="328875"/>
            <a:ext cx="3837000" cy="4547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We believed that the surveys not only reflect the credit worthiness of the general public but also describe the proficiency, knowledge and experience of the lender as a business partner</a:t>
            </a:r>
            <a:endParaRPr/>
          </a:p>
          <a:p>
            <a:pPr indent="-342900" lvl="0" marL="457200" rtl="0" algn="l">
              <a:spcBef>
                <a:spcPts val="0"/>
              </a:spcBef>
              <a:spcAft>
                <a:spcPts val="0"/>
              </a:spcAft>
              <a:buSzPts val="1800"/>
              <a:buChar char="●"/>
            </a:pPr>
            <a:r>
              <a:rPr lang="en"/>
              <a:t>In this context KASI Insight team created another formula to add lender savviness label to each observation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Credit/Lender Categories</a:t>
            </a:r>
            <a:endParaRPr/>
          </a:p>
        </p:txBody>
      </p:sp>
      <p:sp>
        <p:nvSpPr>
          <p:cNvPr id="143" name="Google Shape;143;p20"/>
          <p:cNvSpPr txBox="1"/>
          <p:nvPr>
            <p:ph idx="1" type="body"/>
          </p:nvPr>
        </p:nvSpPr>
        <p:spPr>
          <a:xfrm>
            <a:off x="311700" y="1220275"/>
            <a:ext cx="8520600" cy="3196200"/>
          </a:xfrm>
          <a:prstGeom prst="rect">
            <a:avLst/>
          </a:prstGeom>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Char char="●"/>
            </a:pPr>
            <a:r>
              <a:rPr b="1" lang="en" sz="3000">
                <a:solidFill>
                  <a:schemeClr val="accent3"/>
                </a:solidFill>
              </a:rPr>
              <a:t>1 - Very Poor</a:t>
            </a:r>
            <a:endParaRPr b="1" sz="3000"/>
          </a:p>
          <a:p>
            <a:pPr indent="-419100" lvl="0" marL="457200" rtl="0" algn="l">
              <a:lnSpc>
                <a:spcPct val="150000"/>
              </a:lnSpc>
              <a:spcBef>
                <a:spcPts val="0"/>
              </a:spcBef>
              <a:spcAft>
                <a:spcPts val="0"/>
              </a:spcAft>
              <a:buSzPts val="3000"/>
              <a:buChar char="●"/>
            </a:pPr>
            <a:r>
              <a:rPr b="1" lang="en" sz="3000">
                <a:solidFill>
                  <a:schemeClr val="accent4"/>
                </a:solidFill>
              </a:rPr>
              <a:t>2 - Poor</a:t>
            </a:r>
            <a:endParaRPr b="1" sz="3000"/>
          </a:p>
          <a:p>
            <a:pPr indent="-419100" lvl="0" marL="457200" rtl="0" algn="l">
              <a:lnSpc>
                <a:spcPct val="150000"/>
              </a:lnSpc>
              <a:spcBef>
                <a:spcPts val="0"/>
              </a:spcBef>
              <a:spcAft>
                <a:spcPts val="0"/>
              </a:spcAft>
              <a:buSzPts val="3000"/>
              <a:buChar char="●"/>
            </a:pPr>
            <a:r>
              <a:rPr b="1" lang="en" sz="3000">
                <a:solidFill>
                  <a:schemeClr val="accent2"/>
                </a:solidFill>
              </a:rPr>
              <a:t>3 - Fair</a:t>
            </a:r>
            <a:r>
              <a:rPr lang="en" sz="3000"/>
              <a:t> </a:t>
            </a:r>
            <a:endParaRPr b="1" sz="3000"/>
          </a:p>
          <a:p>
            <a:pPr indent="-419100" lvl="0" marL="457200" rtl="0" algn="l">
              <a:lnSpc>
                <a:spcPct val="150000"/>
              </a:lnSpc>
              <a:spcBef>
                <a:spcPts val="0"/>
              </a:spcBef>
              <a:spcAft>
                <a:spcPts val="0"/>
              </a:spcAft>
              <a:buSzPts val="3000"/>
              <a:buChar char="●"/>
            </a:pPr>
            <a:r>
              <a:rPr b="1" lang="en" sz="3000">
                <a:solidFill>
                  <a:schemeClr val="accent6"/>
                </a:solidFill>
              </a:rPr>
              <a:t>4 - Good</a:t>
            </a:r>
            <a:endParaRPr b="1" sz="3000"/>
          </a:p>
          <a:p>
            <a:pPr indent="-419100" lvl="0" marL="457200" rtl="0" algn="l">
              <a:lnSpc>
                <a:spcPct val="150000"/>
              </a:lnSpc>
              <a:spcBef>
                <a:spcPts val="0"/>
              </a:spcBef>
              <a:spcAft>
                <a:spcPts val="0"/>
              </a:spcAft>
              <a:buSzPts val="3000"/>
              <a:buChar char="●"/>
            </a:pPr>
            <a:r>
              <a:rPr b="1" lang="en" sz="3000">
                <a:solidFill>
                  <a:srgbClr val="6AA84F"/>
                </a:solidFill>
              </a:rPr>
              <a:t>5 - Very Good</a:t>
            </a:r>
            <a:endParaRPr b="1"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497400" y="142975"/>
            <a:ext cx="8003100" cy="165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uFill>
                  <a:noFill/>
                </a:uFill>
                <a:hlinkClick r:id="rId3"/>
              </a:rPr>
              <a:t>KASI Tools</a:t>
            </a:r>
            <a:endParaRPr/>
          </a:p>
        </p:txBody>
      </p:sp>
      <p:pic>
        <p:nvPicPr>
          <p:cNvPr id="149" name="Google Shape;149;p21"/>
          <p:cNvPicPr preferRelativeResize="0"/>
          <p:nvPr/>
        </p:nvPicPr>
        <p:blipFill>
          <a:blip r:embed="rId4">
            <a:alphaModFix/>
          </a:blip>
          <a:stretch>
            <a:fillRect/>
          </a:stretch>
        </p:blipFill>
        <p:spPr>
          <a:xfrm>
            <a:off x="2580900" y="1360300"/>
            <a:ext cx="6504151" cy="370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