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1" r:id="rId3"/>
    <p:sldId id="266" r:id="rId4"/>
    <p:sldId id="269" r:id="rId5"/>
    <p:sldId id="274" r:id="rId6"/>
    <p:sldId id="285" r:id="rId7"/>
    <p:sldId id="272" r:id="rId8"/>
    <p:sldId id="273" r:id="rId9"/>
    <p:sldId id="286" r:id="rId10"/>
    <p:sldId id="287" r:id="rId11"/>
    <p:sldId id="284" r:id="rId12"/>
    <p:sldId id="290" r:id="rId13"/>
    <p:sldId id="288" r:id="rId14"/>
    <p:sldId id="295" r:id="rId15"/>
    <p:sldId id="292" r:id="rId16"/>
    <p:sldId id="297" r:id="rId17"/>
    <p:sldId id="291" r:id="rId18"/>
    <p:sldId id="276" r:id="rId19"/>
    <p:sldId id="293" r:id="rId20"/>
    <p:sldId id="280" r:id="rId21"/>
    <p:sldId id="294" r:id="rId22"/>
    <p:sldId id="296" r:id="rId23"/>
    <p:sldId id="279" r:id="rId24"/>
    <p:sldId id="278" r:id="rId25"/>
    <p:sldId id="260" r:id="rId26"/>
    <p:sldId id="298" r:id="rId27"/>
    <p:sldId id="289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spotify.com/documentation/web-api/reference/tracks/get-audio-feature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edumucelli/spotifys-worldwide-daily-song-rank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edalrami/19000-spotify-song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edalrami/19000-spotify-song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spotify.com/documentation/web-api/reference/tracks/get-audio-feature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3746" y="593090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SPOTIFY </a:t>
            </a:r>
            <a:r>
              <a:rPr lang="en-US" sz="4600" dirty="0">
                <a:latin typeface="Bahnschrift SemiBold SemiConden" panose="020B0502040204020203" pitchFamily="34" charset="0"/>
              </a:rPr>
              <a:t>MUSIC</a:t>
            </a:r>
            <a:r>
              <a:rPr lang="en-US" sz="4400" dirty="0">
                <a:latin typeface="Bahnschrift SemiLight SemiConde" panose="020B0502040204020203" pitchFamily="34" charset="0"/>
              </a:rPr>
              <a:t> DATA </a:t>
            </a:r>
            <a:br>
              <a:rPr lang="en-US" sz="4400" dirty="0">
                <a:latin typeface="Bahnschrift SemiLight SemiConde" panose="020B0502040204020203" pitchFamily="34" charset="0"/>
              </a:rPr>
            </a:br>
            <a:r>
              <a:rPr lang="en-US" sz="4600" b="1" dirty="0">
                <a:latin typeface="Bahnschrift SemiLight SemiConde" panose="020B0502040204020203" pitchFamily="34" charset="0"/>
              </a:rPr>
              <a:t>AND</a:t>
            </a:r>
            <a:r>
              <a:rPr lang="en-US" sz="4400" dirty="0">
                <a:latin typeface="Bahnschrift SemiLight SemiConde" panose="020B0502040204020203" pitchFamily="34" charset="0"/>
              </a:rPr>
              <a:t> </a:t>
            </a:r>
            <a:br>
              <a:rPr lang="en-US" sz="4400" dirty="0">
                <a:latin typeface="Bahnschrift SemiLight SemiConde" panose="020B0502040204020203" pitchFamily="34" charset="0"/>
              </a:rPr>
            </a:br>
            <a:r>
              <a:rPr lang="en-US" sz="4400" dirty="0">
                <a:latin typeface="Bahnschrift SemiLight SemiConde" panose="020B0502040204020203" pitchFamily="34" charset="0"/>
              </a:rPr>
              <a:t>PATRICKS </a:t>
            </a:r>
            <a:r>
              <a:rPr lang="en-US" sz="4600" b="1" dirty="0">
                <a:latin typeface="Bahnschrift SemiLight SemiConde" panose="020B0502040204020203" pitchFamily="34" charset="0"/>
              </a:rPr>
              <a:t>MOOD</a:t>
            </a:r>
            <a:r>
              <a:rPr lang="en-US" sz="4400" dirty="0">
                <a:latin typeface="Bahnschrift SemiLight SemiConde" panose="020B0502040204020203" pitchFamily="34" charset="0"/>
              </a:rPr>
              <a:t> </a:t>
            </a:r>
            <a:r>
              <a:rPr lang="en-US" sz="4000" dirty="0">
                <a:latin typeface="Bahnschrift SemiLight SemiConde" panose="020B0502040204020203" pitchFamily="34" charset="0"/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013" y="4782412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Veena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patrick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FE6AD0F-BBDB-42EF-BAEA-BBA638465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1" y="1115688"/>
            <a:ext cx="4626624" cy="4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Understanding Data Continued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C455CCC-D659-4F90-BE50-7B13607D0F27}"/>
              </a:ext>
            </a:extLst>
          </p:cNvPr>
          <p:cNvSpPr txBox="1">
            <a:spLocks/>
          </p:cNvSpPr>
          <p:nvPr/>
        </p:nvSpPr>
        <p:spPr>
          <a:xfrm>
            <a:off x="1434284" y="6451984"/>
            <a:ext cx="9323429" cy="3398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2"/>
              </a:rPr>
              <a:t>https://developer.spotify.com/documentation/web-api/reference/tracks/get-audio-features/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9696EC-E090-45BD-B832-40E71526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61" y="2739731"/>
            <a:ext cx="4652997" cy="2709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58A569-C271-4C9B-B411-236E42536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0" y="2248594"/>
            <a:ext cx="4633946" cy="34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0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5639B-32AE-49A7-82B7-813DD898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094" y="2014596"/>
            <a:ext cx="7231811" cy="7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953CB1-FAAE-4394-9260-33D8A2A02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873" y="3066236"/>
            <a:ext cx="5611214" cy="31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7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Pre-Processing – Scaling loudness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967E13-5793-4ECD-AEE9-BE0CC8F903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0" y="2455655"/>
            <a:ext cx="5224078" cy="307866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14FDFBB-341D-4195-85A9-CBCD8814F3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93" y="3260786"/>
            <a:ext cx="4957801" cy="1191362"/>
          </a:xfrm>
        </p:spPr>
      </p:pic>
    </p:spTree>
    <p:extLst>
      <p:ext uri="{BB962C8B-B14F-4D97-AF65-F5344CB8AC3E}">
        <p14:creationId xmlns:p14="http://schemas.microsoft.com/office/powerpoint/2010/main" val="422377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NEW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F728D-EDB6-4518-85EE-4AE90D3CBC5F}"/>
              </a:ext>
            </a:extLst>
          </p:cNvPr>
          <p:cNvSpPr txBox="1"/>
          <p:nvPr/>
        </p:nvSpPr>
        <p:spPr>
          <a:xfrm>
            <a:off x="1947553" y="2547667"/>
            <a:ext cx="8296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CAN WE </a:t>
            </a:r>
            <a:r>
              <a:rPr lang="en-US" sz="4800" b="1" dirty="0"/>
              <a:t>PREDICT A MOOD </a:t>
            </a:r>
            <a:r>
              <a:rPr lang="en-US" sz="4800" dirty="0"/>
              <a:t>ACCORDING TO </a:t>
            </a:r>
            <a:r>
              <a:rPr lang="en-US" sz="4800" b="1" dirty="0"/>
              <a:t>SONG FEATURES </a:t>
            </a:r>
            <a:r>
              <a:rPr lang="en-US" sz="4800" dirty="0"/>
              <a:t>FROM </a:t>
            </a:r>
            <a:r>
              <a:rPr lang="en-US" sz="4800" b="1" dirty="0"/>
              <a:t>PATRICKS PLAYLIST</a:t>
            </a:r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30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WHICH ONE DO WE USE?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4C255-9F0C-4034-9002-6343CD8C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3" y="2012831"/>
            <a:ext cx="8005313" cy="433289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879F7A9-707F-4BDB-A29B-B5F966D488A5}"/>
              </a:ext>
            </a:extLst>
          </p:cNvPr>
          <p:cNvSpPr/>
          <p:nvPr/>
        </p:nvSpPr>
        <p:spPr>
          <a:xfrm>
            <a:off x="258792" y="4658263"/>
            <a:ext cx="2007079" cy="63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ONE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228487-CA2C-4451-AE01-86A9B1F36525}"/>
              </a:ext>
            </a:extLst>
          </p:cNvPr>
          <p:cNvSpPr/>
          <p:nvPr/>
        </p:nvSpPr>
        <p:spPr>
          <a:xfrm rot="10800000">
            <a:off x="9279146" y="3418216"/>
            <a:ext cx="2007079" cy="63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A735F-3BE8-4701-A087-DFB10411481C}"/>
              </a:ext>
            </a:extLst>
          </p:cNvPr>
          <p:cNvSpPr/>
          <p:nvPr/>
        </p:nvSpPr>
        <p:spPr>
          <a:xfrm>
            <a:off x="9597648" y="3550570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AND THIS ONE</a:t>
            </a:r>
          </a:p>
        </p:txBody>
      </p:sp>
    </p:spTree>
    <p:extLst>
      <p:ext uri="{BB962C8B-B14F-4D97-AF65-F5344CB8AC3E}">
        <p14:creationId xmlns:p14="http://schemas.microsoft.com/office/powerpoint/2010/main" val="230994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Added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206C-5CBA-4A4A-91FE-862A5CD92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668" y="2262172"/>
            <a:ext cx="11202661" cy="1013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F03A8-AD05-490D-AC9D-E9FFF2BD9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55" y="3429000"/>
            <a:ext cx="4895886" cy="1023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80D67-9BB0-4D73-AD11-BD3E96800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83" y="4725562"/>
            <a:ext cx="7939146" cy="13954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4CB373-921B-4E01-A2EB-7805740614A2}"/>
              </a:ext>
            </a:extLst>
          </p:cNvPr>
          <p:cNvCxnSpPr>
            <a:cxnSpLocks/>
          </p:cNvCxnSpPr>
          <p:nvPr/>
        </p:nvCxnSpPr>
        <p:spPr>
          <a:xfrm>
            <a:off x="1282460" y="4589253"/>
            <a:ext cx="9873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02AED0-8D7A-4E57-8C5A-4428D1BF0CE1}"/>
              </a:ext>
            </a:extLst>
          </p:cNvPr>
          <p:cNvSpPr txBox="1"/>
          <p:nvPr/>
        </p:nvSpPr>
        <p:spPr>
          <a:xfrm>
            <a:off x="1097280" y="3559834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song_info</a:t>
            </a:r>
            <a:endParaRPr lang="en-US" dirty="0"/>
          </a:p>
          <a:p>
            <a:r>
              <a:rPr lang="en-US" dirty="0" err="1"/>
              <a:t>song_data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2B3286-4155-4043-AD11-AD46EBC86447}"/>
              </a:ext>
            </a:extLst>
          </p:cNvPr>
          <p:cNvSpPr txBox="1"/>
          <p:nvPr/>
        </p:nvSpPr>
        <p:spPr>
          <a:xfrm>
            <a:off x="1097280" y="4972342"/>
            <a:ext cx="12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Patrick_list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7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Kmeans</a:t>
            </a:r>
            <a:r>
              <a:rPr lang="en-US" dirty="0">
                <a:latin typeface="+mn-lt"/>
              </a:rPr>
              <a:t> clustering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E09E69-C251-4131-B20F-B1C00DD819A9}"/>
              </a:ext>
            </a:extLst>
          </p:cNvPr>
          <p:cNvCxnSpPr>
            <a:cxnSpLocks/>
          </p:cNvCxnSpPr>
          <p:nvPr/>
        </p:nvCxnSpPr>
        <p:spPr>
          <a:xfrm>
            <a:off x="1204822" y="5624998"/>
            <a:ext cx="9950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460BC6-3660-42A7-9145-CC4260D68323}"/>
              </a:ext>
            </a:extLst>
          </p:cNvPr>
          <p:cNvSpPr txBox="1"/>
          <p:nvPr/>
        </p:nvSpPr>
        <p:spPr>
          <a:xfrm>
            <a:off x="5154899" y="580355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k = 3 or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568F2-8E12-4FC4-B64D-583FD0B1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734" y="2072754"/>
            <a:ext cx="4625464" cy="3516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7E417-2003-4A89-9CF7-C74A423B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76" y="4310732"/>
            <a:ext cx="3848904" cy="1049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3407A1-D26E-4D8F-81B5-96D7801B5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76" y="2225713"/>
            <a:ext cx="4163153" cy="17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Kmeans</a:t>
            </a:r>
            <a:r>
              <a:rPr lang="en-US" dirty="0">
                <a:latin typeface="+mn-lt"/>
              </a:rPr>
              <a:t> clustering (</a:t>
            </a:r>
            <a:r>
              <a:rPr lang="en-US" dirty="0" err="1">
                <a:latin typeface="+mn-lt"/>
              </a:rPr>
              <a:t>n_cluster</a:t>
            </a:r>
            <a:r>
              <a:rPr lang="en-US" dirty="0">
                <a:latin typeface="+mn-lt"/>
              </a:rPr>
              <a:t> = 4, 3, and 2)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F0C1B1F-64C2-4C6F-9451-7383F95B21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82" y="2759878"/>
            <a:ext cx="4046646" cy="3574468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65868B-8647-4385-B985-6CB9746D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4" y="2662687"/>
            <a:ext cx="4131682" cy="36716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778E79-8814-438C-A578-DFA4CC82B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351" y="1973115"/>
            <a:ext cx="4180718" cy="770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810F2-5598-4827-82CF-4715DFCFC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75" y="2836235"/>
            <a:ext cx="3816420" cy="34217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5CE9AA-6803-4365-90F4-F09CA902091C}"/>
              </a:ext>
            </a:extLst>
          </p:cNvPr>
          <p:cNvSpPr/>
          <p:nvPr/>
        </p:nvSpPr>
        <p:spPr>
          <a:xfrm>
            <a:off x="5022629" y="643610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Roboto"/>
              </a:rPr>
              <a:t>seaborn.scatterplot</a:t>
            </a:r>
            <a:endParaRPr lang="en-US" dirty="0">
              <a:solidFill>
                <a:srgbClr val="0070C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5374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Cluster Values (n=3)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524DC0-FBC1-4B8F-8A6E-1F1695AF80E2}"/>
              </a:ext>
            </a:extLst>
          </p:cNvPr>
          <p:cNvCxnSpPr/>
          <p:nvPr/>
        </p:nvCxnSpPr>
        <p:spPr>
          <a:xfrm>
            <a:off x="1305464" y="4340269"/>
            <a:ext cx="9850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73FABC9-C6A4-485E-8B08-0BD6FE6A1B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47" y="4710026"/>
            <a:ext cx="5991704" cy="1166242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9567FB-F202-4553-BF30-2A3693E7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174" y="2517731"/>
            <a:ext cx="3961651" cy="15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Checking Cluster Values [0]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6334FE-1EA7-421F-ABAF-008E5EDD06CA}"/>
              </a:ext>
            </a:extLst>
          </p:cNvPr>
          <p:cNvCxnSpPr/>
          <p:nvPr/>
        </p:nvCxnSpPr>
        <p:spPr>
          <a:xfrm>
            <a:off x="1334219" y="5509404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5AE474-7D3A-4DDB-BBD4-EF4BE2838632}"/>
              </a:ext>
            </a:extLst>
          </p:cNvPr>
          <p:cNvSpPr txBox="1"/>
          <p:nvPr/>
        </p:nvSpPr>
        <p:spPr>
          <a:xfrm>
            <a:off x="8373317" y="5747769"/>
            <a:ext cx="324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 = Chill and Dance/Energetic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81988-C385-4A8C-B54B-E8C62E1BD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569" y="2046376"/>
            <a:ext cx="4136599" cy="263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4480F-222D-489D-BCAD-040E98EA6F30}"/>
              </a:ext>
            </a:extLst>
          </p:cNvPr>
          <p:cNvSpPr txBox="1"/>
          <p:nvPr/>
        </p:nvSpPr>
        <p:spPr>
          <a:xfrm>
            <a:off x="1097280" y="5747769"/>
            <a:ext cx="496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1625 songs | danceability and loudness are high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AE1A1-1B0F-484E-8E21-A1EC2A0E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921" y="2429276"/>
            <a:ext cx="3569896" cy="2960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FE0C0E-9556-4060-956C-D4ACC3B6B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2361429"/>
            <a:ext cx="4657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2AE-FFE4-4955-BE82-210F0F99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68"/>
            <a:ext cx="10058400" cy="1748459"/>
          </a:xfrm>
        </p:spPr>
        <p:txBody>
          <a:bodyPr/>
          <a:lstStyle/>
          <a:p>
            <a:pPr algn="ctr"/>
            <a:r>
              <a:rPr lang="en-US" dirty="0">
                <a:latin typeface="Bahnschrift SemiBold SemiConden" panose="020B0502040204020203" pitchFamily="34" charset="0"/>
              </a:rPr>
              <a:t>Tableau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F4D7-D66C-47F9-9A47-1F6725D62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hlinkClick r:id="rId2"/>
              </a:rPr>
              <a:t>https://www.kaggle.com/edumucelli/spotifys-worldwide-daily-song-ranking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41C62A-875D-463C-9764-1613AA49468D}"/>
              </a:ext>
            </a:extLst>
          </p:cNvPr>
          <p:cNvSpPr txBox="1">
            <a:spLocks/>
          </p:cNvSpPr>
          <p:nvPr/>
        </p:nvSpPr>
        <p:spPr>
          <a:xfrm>
            <a:off x="1066800" y="1946523"/>
            <a:ext cx="10058400" cy="174845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+mn-lt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23626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Checking Cluster Values [1]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6334FE-1EA7-421F-ABAF-008E5EDD06CA}"/>
              </a:ext>
            </a:extLst>
          </p:cNvPr>
          <p:cNvCxnSpPr/>
          <p:nvPr/>
        </p:nvCxnSpPr>
        <p:spPr>
          <a:xfrm>
            <a:off x="1334219" y="5509404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5AE474-7D3A-4DDB-BBD4-EF4BE2838632}"/>
              </a:ext>
            </a:extLst>
          </p:cNvPr>
          <p:cNvSpPr txBox="1"/>
          <p:nvPr/>
        </p:nvSpPr>
        <p:spPr>
          <a:xfrm>
            <a:off x="7999578" y="5802702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= Chill and Sing/Aspiring Singer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015C23-7A2A-4544-AEBD-C27528A0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206" y="2030657"/>
            <a:ext cx="4146610" cy="2764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52C09C-4202-4B52-B8A0-4AC062CAA5B5}"/>
              </a:ext>
            </a:extLst>
          </p:cNvPr>
          <p:cNvSpPr txBox="1"/>
          <p:nvPr/>
        </p:nvSpPr>
        <p:spPr>
          <a:xfrm>
            <a:off x="1097280" y="5802702"/>
            <a:ext cx="498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507 songs | loudness is high and liveness is high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283396-B42F-4B3B-B485-EBD3B2F4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63" y="2307098"/>
            <a:ext cx="4667426" cy="29668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900A72-2381-404A-9A18-470FB96D4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741" y="2360747"/>
            <a:ext cx="3525869" cy="30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Checking Cluster Values [2]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6334FE-1EA7-421F-ABAF-008E5EDD06CA}"/>
              </a:ext>
            </a:extLst>
          </p:cNvPr>
          <p:cNvCxnSpPr/>
          <p:nvPr/>
        </p:nvCxnSpPr>
        <p:spPr>
          <a:xfrm>
            <a:off x="1334219" y="5509404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5AE474-7D3A-4DDB-BBD4-EF4BE2838632}"/>
              </a:ext>
            </a:extLst>
          </p:cNvPr>
          <p:cNvSpPr txBox="1"/>
          <p:nvPr/>
        </p:nvSpPr>
        <p:spPr>
          <a:xfrm>
            <a:off x="8205743" y="5768342"/>
            <a:ext cx="342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 = Chill and be chilled/Relaxed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4480F-222D-489D-BCAD-040E98EA6F30}"/>
              </a:ext>
            </a:extLst>
          </p:cNvPr>
          <p:cNvSpPr txBox="1"/>
          <p:nvPr/>
        </p:nvSpPr>
        <p:spPr>
          <a:xfrm>
            <a:off x="1097280" y="5747769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411 songs | loudness and </a:t>
            </a:r>
            <a:r>
              <a:rPr lang="en-US" dirty="0" err="1"/>
              <a:t>speechiness</a:t>
            </a:r>
            <a:r>
              <a:rPr lang="en-US" dirty="0"/>
              <a:t> are lower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08259-9DDA-4C49-8AC1-7B27DE292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03" y="2034425"/>
            <a:ext cx="4124433" cy="223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89B7A5-50B0-4661-9819-8769F2C87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226" y="2403894"/>
            <a:ext cx="3610988" cy="30731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80209B-B51C-4345-B819-E24078264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86" y="2313076"/>
            <a:ext cx="4800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38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WHERE ARE WE NOW?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4C255-9F0C-4034-9002-6343CD8C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3" y="2012831"/>
            <a:ext cx="8005313" cy="433289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2228487-CA2C-4451-AE01-86A9B1F36525}"/>
              </a:ext>
            </a:extLst>
          </p:cNvPr>
          <p:cNvSpPr/>
          <p:nvPr/>
        </p:nvSpPr>
        <p:spPr>
          <a:xfrm rot="10800000">
            <a:off x="9279146" y="3418216"/>
            <a:ext cx="2007079" cy="63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A735F-3BE8-4701-A087-DFB10411481C}"/>
              </a:ext>
            </a:extLst>
          </p:cNvPr>
          <p:cNvSpPr/>
          <p:nvPr/>
        </p:nvSpPr>
        <p:spPr>
          <a:xfrm>
            <a:off x="10033665" y="3550570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92486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Machine Learning</a:t>
            </a:r>
            <a:br>
              <a:rPr lang="en-US" sz="42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</a:br>
            <a:r>
              <a:rPr lang="en-US" sz="42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Train and Test using K-Nearest Neighbor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ECC3D-6CB9-4704-9273-5E03BD1F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09" y="2074653"/>
            <a:ext cx="7617581" cy="33427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AF0656-EE93-45B0-B779-AD9711A036F9}"/>
              </a:ext>
            </a:extLst>
          </p:cNvPr>
          <p:cNvCxnSpPr/>
          <p:nvPr/>
        </p:nvCxnSpPr>
        <p:spPr>
          <a:xfrm>
            <a:off x="1368725" y="5601419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2AB0E1-946E-4BB0-9486-63B4F2967EAF}"/>
              </a:ext>
            </a:extLst>
          </p:cNvPr>
          <p:cNvSpPr txBox="1"/>
          <p:nvPr/>
        </p:nvSpPr>
        <p:spPr>
          <a:xfrm>
            <a:off x="2039656" y="5754682"/>
            <a:ext cx="817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dataset into training and test set (70:30) and trained on KNN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191834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Machine Learning</a:t>
            </a:r>
            <a:br>
              <a:rPr lang="en-US" sz="42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</a:br>
            <a:r>
              <a:rPr lang="en-US" sz="42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Confusion Matrix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747A98-7AE5-43D3-BDBE-2B73DCD5B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Analysis</a:t>
            </a:r>
          </a:p>
          <a:p>
            <a:endParaRPr lang="en-US" dirty="0"/>
          </a:p>
          <a:p>
            <a:r>
              <a:rPr lang="en-US" dirty="0"/>
              <a:t>Not a perfect confusion matrix</a:t>
            </a:r>
          </a:p>
          <a:p>
            <a:endParaRPr lang="en-US" dirty="0"/>
          </a:p>
          <a:p>
            <a:r>
              <a:rPr lang="en-US" dirty="0"/>
              <a:t>23 False positives   </a:t>
            </a:r>
          </a:p>
          <a:p>
            <a:endParaRPr lang="en-US" dirty="0"/>
          </a:p>
          <a:p>
            <a:r>
              <a:rPr lang="en-US" dirty="0"/>
              <a:t>Relaxed had highest prediction accuracy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E8162-D6C7-4052-B536-D629C14A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5" y="2018396"/>
            <a:ext cx="5164892" cy="43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1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5EC1-E7F3-4706-ADA1-55338DD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Machine Learning</a:t>
            </a:r>
            <a:br>
              <a:rPr lang="en-US" sz="48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</a:br>
            <a:r>
              <a:rPr lang="en-US" sz="48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Classification Report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9356F-4D26-4EE2-BC82-A808FB37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23895"/>
            <a:ext cx="10210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1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WHATS THE QUESTION AGAIN?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F728D-EDB6-4518-85EE-4AE90D3CBC5F}"/>
              </a:ext>
            </a:extLst>
          </p:cNvPr>
          <p:cNvSpPr txBox="1"/>
          <p:nvPr/>
        </p:nvSpPr>
        <p:spPr>
          <a:xfrm>
            <a:off x="1978033" y="2073653"/>
            <a:ext cx="8296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CAN WE </a:t>
            </a:r>
            <a:r>
              <a:rPr lang="en-US" sz="4800" b="1" dirty="0"/>
              <a:t>PREDICT A MOOD </a:t>
            </a:r>
            <a:r>
              <a:rPr lang="en-US" sz="4800" dirty="0"/>
              <a:t>ACCORDING TO </a:t>
            </a:r>
            <a:r>
              <a:rPr lang="en-US" sz="4800" b="1" dirty="0"/>
              <a:t>SONG FEATURES </a:t>
            </a:r>
            <a:r>
              <a:rPr lang="en-US" sz="4800" dirty="0"/>
              <a:t>FROM </a:t>
            </a:r>
            <a:r>
              <a:rPr lang="en-US" sz="4800" b="1" dirty="0"/>
              <a:t>PATRICKS PLAYLIST</a:t>
            </a:r>
            <a:r>
              <a:rPr lang="en-US" sz="4800" dirty="0"/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69AA3A-2214-4FAD-8E9F-C20EF5D49523}"/>
              </a:ext>
            </a:extLst>
          </p:cNvPr>
          <p:cNvCxnSpPr/>
          <p:nvPr/>
        </p:nvCxnSpPr>
        <p:spPr>
          <a:xfrm>
            <a:off x="1357223" y="5285117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B0DBDC-B54B-4566-AC99-9F0EBC18D8D0}"/>
              </a:ext>
            </a:extLst>
          </p:cNvPr>
          <p:cNvSpPr txBox="1"/>
          <p:nvPr/>
        </p:nvSpPr>
        <p:spPr>
          <a:xfrm>
            <a:off x="2384614" y="5543909"/>
            <a:ext cx="7763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Patrick says - </a:t>
            </a:r>
            <a:r>
              <a:rPr lang="en-US" sz="2800" dirty="0">
                <a:solidFill>
                  <a:srgbClr val="00B050"/>
                </a:solidFill>
              </a:rPr>
              <a:t>YES</a:t>
            </a:r>
            <a:r>
              <a:rPr lang="en-US" sz="2800" dirty="0"/>
              <a:t> but only because its his playlist</a:t>
            </a:r>
          </a:p>
        </p:txBody>
      </p:sp>
    </p:spTree>
    <p:extLst>
      <p:ext uri="{BB962C8B-B14F-4D97-AF65-F5344CB8AC3E}">
        <p14:creationId xmlns:p14="http://schemas.microsoft.com/office/powerpoint/2010/main" val="1475510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B697-8A33-4816-B66B-A3DA152A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Fun Facts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A53C-DD81-48C7-ADDC-DF201C5F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92896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800" dirty="0"/>
              <a:t>Patrick is a song skipper</a:t>
            </a:r>
          </a:p>
          <a:p>
            <a:pPr>
              <a:buBlip>
                <a:blip r:embed="rId2"/>
              </a:buBlip>
            </a:pPr>
            <a:r>
              <a:rPr lang="en-US" sz="2800" dirty="0"/>
              <a:t>Does not enjoy Country Music or Jazz…most skipped songs</a:t>
            </a:r>
          </a:p>
          <a:p>
            <a:pPr>
              <a:buBlip>
                <a:blip r:embed="rId2"/>
              </a:buBlip>
            </a:pPr>
            <a:r>
              <a:rPr lang="en-US" sz="2800" dirty="0"/>
              <a:t>His all-time favorite song is “Hypnotize” by Biggie</a:t>
            </a:r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4A6B8-DEB4-4622-AFB3-E937B93E02A1}"/>
              </a:ext>
            </a:extLst>
          </p:cNvPr>
          <p:cNvSpPr/>
          <p:nvPr/>
        </p:nvSpPr>
        <p:spPr>
          <a:xfrm>
            <a:off x="1097280" y="4727600"/>
            <a:ext cx="98467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He might want to expand his music taste and have more moods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9ED839-CDEC-41DF-8683-87D60C80649C}"/>
              </a:ext>
            </a:extLst>
          </p:cNvPr>
          <p:cNvCxnSpPr>
            <a:cxnSpLocks/>
          </p:cNvCxnSpPr>
          <p:nvPr/>
        </p:nvCxnSpPr>
        <p:spPr>
          <a:xfrm>
            <a:off x="1296838" y="4308032"/>
            <a:ext cx="9950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3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B697-8A33-4816-B66B-A3DA152A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Conclusion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A53C-DD81-48C7-ADDC-DF201C5F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731" y="2119300"/>
            <a:ext cx="9737497" cy="2619399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800" dirty="0"/>
              <a:t>Had fun exploring my playlist</a:t>
            </a:r>
          </a:p>
          <a:p>
            <a:pPr>
              <a:buBlip>
                <a:blip r:embed="rId2"/>
              </a:buBlip>
            </a:pPr>
            <a:r>
              <a:rPr lang="en-US" sz="2800" dirty="0"/>
              <a:t>You can do it too!</a:t>
            </a:r>
          </a:p>
          <a:p>
            <a:pPr>
              <a:buBlip>
                <a:blip r:embed="rId2"/>
              </a:buBlip>
            </a:pPr>
            <a:r>
              <a:rPr lang="en-US" sz="2800" dirty="0"/>
              <a:t>Would be fun to see if it could be used to recommend future songs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4A6B8-DEB4-4622-AFB3-E937B93E02A1}"/>
              </a:ext>
            </a:extLst>
          </p:cNvPr>
          <p:cNvSpPr/>
          <p:nvPr/>
        </p:nvSpPr>
        <p:spPr>
          <a:xfrm>
            <a:off x="1097280" y="5120639"/>
            <a:ext cx="9846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CONGRATULATIONS CLASSMATES</a:t>
            </a:r>
          </a:p>
        </p:txBody>
      </p:sp>
    </p:spTree>
    <p:extLst>
      <p:ext uri="{BB962C8B-B14F-4D97-AF65-F5344CB8AC3E}">
        <p14:creationId xmlns:p14="http://schemas.microsoft.com/office/powerpoint/2010/main" val="392533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+mn-lt"/>
              </a:rPr>
              <a:t>Tableau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206C-5CBA-4A4A-91FE-862A5CD92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669" y="2027208"/>
            <a:ext cx="11202661" cy="1138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8718AA-A236-48C9-AF99-EF2375AD1063}"/>
              </a:ext>
            </a:extLst>
          </p:cNvPr>
          <p:cNvSpPr txBox="1"/>
          <p:nvPr/>
        </p:nvSpPr>
        <p:spPr>
          <a:xfrm>
            <a:off x="4359215" y="3697859"/>
            <a:ext cx="4324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1 million rows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source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Filtered only 2017 daily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+mn-lt"/>
              </a:rPr>
              <a:t>Tableau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738A0-E095-4E76-9903-5A764A8D2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3788" y="1903632"/>
            <a:ext cx="5624424" cy="44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827CA6-F21A-4775-9BF1-3C8BEA241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5984"/>
            <a:ext cx="5587212" cy="3450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125552-3B3F-4CEA-984B-E05C649DA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02" y="3151517"/>
            <a:ext cx="3204998" cy="3204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4324A-2141-44F7-B8F7-1B05576E6ECA}"/>
              </a:ext>
            </a:extLst>
          </p:cNvPr>
          <p:cNvSpPr txBox="1"/>
          <p:nvPr/>
        </p:nvSpPr>
        <p:spPr>
          <a:xfrm>
            <a:off x="1947553" y="983410"/>
            <a:ext cx="8296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HOW CAN WE USE </a:t>
            </a:r>
            <a:r>
              <a:rPr lang="en-US" sz="7200" dirty="0">
                <a:latin typeface="Bahnschrift SemiBold SemiConden" panose="020B0502040204020203" pitchFamily="34" charset="0"/>
              </a:rPr>
              <a:t>MACHINE LEARNING </a:t>
            </a:r>
            <a:r>
              <a:rPr lang="en-US" sz="6000" dirty="0"/>
              <a:t>WITH SPOTIFY DATA?</a:t>
            </a:r>
          </a:p>
        </p:txBody>
      </p:sp>
    </p:spTree>
    <p:extLst>
      <p:ext uri="{BB962C8B-B14F-4D97-AF65-F5344CB8AC3E}">
        <p14:creationId xmlns:p14="http://schemas.microsoft.com/office/powerpoint/2010/main" val="134905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F728D-EDB6-4518-85EE-4AE90D3CBC5F}"/>
              </a:ext>
            </a:extLst>
          </p:cNvPr>
          <p:cNvSpPr txBox="1"/>
          <p:nvPr/>
        </p:nvSpPr>
        <p:spPr>
          <a:xfrm>
            <a:off x="1947553" y="2547667"/>
            <a:ext cx="8296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CAN WE </a:t>
            </a:r>
            <a:r>
              <a:rPr lang="en-US" sz="4800" b="1" dirty="0"/>
              <a:t>PREDICT A MOOD </a:t>
            </a:r>
            <a:r>
              <a:rPr lang="en-US" sz="4800" dirty="0"/>
              <a:t>ACCORDING TO </a:t>
            </a:r>
            <a:r>
              <a:rPr lang="en-US" sz="4800" b="1" dirty="0"/>
              <a:t>SONG FEATURES</a:t>
            </a:r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269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2AE-FFE4-4955-BE82-210F0F99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68"/>
            <a:ext cx="10058400" cy="1748459"/>
          </a:xfrm>
        </p:spPr>
        <p:txBody>
          <a:bodyPr/>
          <a:lstStyle/>
          <a:p>
            <a:pPr algn="ctr"/>
            <a:r>
              <a:rPr lang="en-US" dirty="0">
                <a:latin typeface="Bahnschrift SemiBold SemiConden" panose="020B0502040204020203" pitchFamily="34" charset="0"/>
              </a:rPr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F4D7-D66C-47F9-9A47-1F6725D62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hlinkClick r:id="rId2"/>
              </a:rPr>
              <a:t>https://www.kaggle.com/edalrami/19000-spotify-songs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41C62A-875D-463C-9764-1613AA49468D}"/>
              </a:ext>
            </a:extLst>
          </p:cNvPr>
          <p:cNvSpPr txBox="1">
            <a:spLocks/>
          </p:cNvSpPr>
          <p:nvPr/>
        </p:nvSpPr>
        <p:spPr>
          <a:xfrm>
            <a:off x="1066800" y="1946523"/>
            <a:ext cx="10058400" cy="174845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+mn-lt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14478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206C-5CBA-4A4A-91FE-862A5CD92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148" y="2745478"/>
            <a:ext cx="11202661" cy="1013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F03A8-AD05-490D-AC9D-E9FFF2BD9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37" y="4613694"/>
            <a:ext cx="4895886" cy="10239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02AED0-8D7A-4E57-8C5A-4428D1BF0CE1}"/>
              </a:ext>
            </a:extLst>
          </p:cNvPr>
          <p:cNvSpPr txBox="1"/>
          <p:nvPr/>
        </p:nvSpPr>
        <p:spPr>
          <a:xfrm>
            <a:off x="5481085" y="207698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song_data.csv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9BAC84-2CA4-4A4D-8799-762EF985FA54}"/>
              </a:ext>
            </a:extLst>
          </p:cNvPr>
          <p:cNvSpPr txBox="1"/>
          <p:nvPr/>
        </p:nvSpPr>
        <p:spPr>
          <a:xfrm>
            <a:off x="5519814" y="3988280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song_info.csv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B29F6-CB87-4A76-BDAE-4024963B60A7}"/>
              </a:ext>
            </a:extLst>
          </p:cNvPr>
          <p:cNvSpPr txBox="1"/>
          <p:nvPr/>
        </p:nvSpPr>
        <p:spPr>
          <a:xfrm>
            <a:off x="3308945" y="6412301"/>
            <a:ext cx="5635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https://www.kaggle.com/edalrami/19000-spotify-songs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9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Understanding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C455CCC-D659-4F90-BE50-7B13607D0F27}"/>
              </a:ext>
            </a:extLst>
          </p:cNvPr>
          <p:cNvSpPr txBox="1">
            <a:spLocks/>
          </p:cNvSpPr>
          <p:nvPr/>
        </p:nvSpPr>
        <p:spPr>
          <a:xfrm>
            <a:off x="1434284" y="6451984"/>
            <a:ext cx="9323429" cy="3398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2"/>
              </a:rPr>
              <a:t>https://developer.spotify.com/documentation/web-api/reference/tracks/get-audio-features/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88514-7546-45A2-A8D5-A6CB5668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50" y="2000543"/>
            <a:ext cx="4638709" cy="2324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CA7E3C-B8FA-4988-B54A-985ADDDC2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81" y="4371776"/>
            <a:ext cx="4648234" cy="1985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CCB97-F95F-4D3C-B52D-C38099F97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9" y="2122544"/>
            <a:ext cx="4648234" cy="23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1995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480</Words>
  <Application>Microsoft Office PowerPoint</Application>
  <PresentationFormat>Widescreen</PresentationFormat>
  <Paragraphs>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Bahnschrift SemiBold SemiConden</vt:lpstr>
      <vt:lpstr>Bahnschrift SemiLight SemiConde</vt:lpstr>
      <vt:lpstr>Bookman Old Style</vt:lpstr>
      <vt:lpstr>Calibri</vt:lpstr>
      <vt:lpstr>Franklin Gothic Book</vt:lpstr>
      <vt:lpstr>Roboto</vt:lpstr>
      <vt:lpstr>1_RetrospectVTI</vt:lpstr>
      <vt:lpstr>SPOTIFY MUSIC DATA  AND  PATRICKS MOOD  </vt:lpstr>
      <vt:lpstr>Tableau</vt:lpstr>
      <vt:lpstr>Tableau Data</vt:lpstr>
      <vt:lpstr>Tableau Dashboard</vt:lpstr>
      <vt:lpstr>PowerPoint Presentation</vt:lpstr>
      <vt:lpstr>QUESTION</vt:lpstr>
      <vt:lpstr>Machine Learning</vt:lpstr>
      <vt:lpstr>Machine Learning Data</vt:lpstr>
      <vt:lpstr>Machine Learning Understanding Data</vt:lpstr>
      <vt:lpstr>Machine Learning Understanding Data Continued</vt:lpstr>
      <vt:lpstr>Machine Learning Pre-Processing</vt:lpstr>
      <vt:lpstr>Machine Learning Pre-Processing – Scaling loudness</vt:lpstr>
      <vt:lpstr>NEW QUESTION</vt:lpstr>
      <vt:lpstr>WHICH ONE DO WE USE?</vt:lpstr>
      <vt:lpstr>Machine Learning Added Data</vt:lpstr>
      <vt:lpstr>Machine Learning Kmeans clustering</vt:lpstr>
      <vt:lpstr>Machine Learning Kmeans clustering (n_cluster = 4, 3, and 2)</vt:lpstr>
      <vt:lpstr>Machine Learning Cluster Values (n=3)</vt:lpstr>
      <vt:lpstr>Machine Learning Checking Cluster Values [0]</vt:lpstr>
      <vt:lpstr>Machine Learning Checking Cluster Values [1]</vt:lpstr>
      <vt:lpstr>Machine Learning Checking Cluster Values [2]</vt:lpstr>
      <vt:lpstr>WHERE ARE WE NOW?</vt:lpstr>
      <vt:lpstr>Machine Learning Train and Test using K-Nearest Neighbor</vt:lpstr>
      <vt:lpstr>Machine Learning Confusion Matrix</vt:lpstr>
      <vt:lpstr>Machine Learning Classification Report</vt:lpstr>
      <vt:lpstr>WHATS THE QUESTION AGAIN?</vt:lpstr>
      <vt:lpstr>Fun Facts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2020-01-25T18:30:55Z</dcterms:created>
  <dcterms:modified xsi:type="dcterms:W3CDTF">2020-03-04T15:41:46Z</dcterms:modified>
</cp:coreProperties>
</file>